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403" r:id="rId4"/>
    <p:sldId id="439" r:id="rId5"/>
    <p:sldId id="440" r:id="rId6"/>
    <p:sldId id="441" r:id="rId7"/>
    <p:sldId id="442" r:id="rId8"/>
    <p:sldId id="443" r:id="rId9"/>
    <p:sldId id="445" r:id="rId10"/>
    <p:sldId id="446" r:id="rId11"/>
    <p:sldId id="447" r:id="rId12"/>
    <p:sldId id="448" r:id="rId13"/>
    <p:sldId id="449" r:id="rId14"/>
    <p:sldId id="450" r:id="rId15"/>
    <p:sldId id="451" r:id="rId16"/>
    <p:sldId id="452" r:id="rId17"/>
    <p:sldId id="453" r:id="rId18"/>
    <p:sldId id="444" r:id="rId19"/>
    <p:sldId id="454" r:id="rId20"/>
    <p:sldId id="363" r:id="rId21"/>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楊景翔" initials="楊" lastIdx="22" clrIdx="0">
    <p:extLst>
      <p:ext uri="{19B8F6BF-5375-455C-9EA6-DF929625EA0E}">
        <p15:presenceInfo xmlns:p15="http://schemas.microsoft.com/office/powerpoint/2012/main" userId="S::1082941@ncyu.edu.tw::045835ec-170e-42bc-81c6-09db8fcf29c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79" autoAdjust="0"/>
    <p:restoredTop sz="94614" autoAdjust="0"/>
  </p:normalViewPr>
  <p:slideViewPr>
    <p:cSldViewPr snapToGrid="0">
      <p:cViewPr varScale="1">
        <p:scale>
          <a:sx n="61" d="100"/>
          <a:sy n="61" d="100"/>
        </p:scale>
        <p:origin x="130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57BF28-E50E-4388-A3E5-4D39E480B765}" type="datetimeFigureOut">
              <a:rPr lang="zh-TW" altLang="en-US" smtClean="0"/>
              <a:t>2025/3/26</a:t>
            </a:fld>
            <a:endParaRPr lang="zh-TW" altLang="en-US"/>
          </a:p>
        </p:txBody>
      </p:sp>
      <p:sp>
        <p:nvSpPr>
          <p:cNvPr id="4" name="投影片影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2711A4-5F0E-4DF4-937D-81F030A1E9AA}" type="slidenum">
              <a:rPr lang="zh-TW" altLang="en-US" smtClean="0"/>
              <a:t>‹#›</a:t>
            </a:fld>
            <a:endParaRPr lang="zh-TW" altLang="en-US"/>
          </a:p>
        </p:txBody>
      </p:sp>
    </p:spTree>
    <p:extLst>
      <p:ext uri="{BB962C8B-B14F-4D97-AF65-F5344CB8AC3E}">
        <p14:creationId xmlns:p14="http://schemas.microsoft.com/office/powerpoint/2010/main" val="2004259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l">
              <a:spcBef>
                <a:spcPts val="2250"/>
              </a:spcBef>
              <a:spcAft>
                <a:spcPts val="1050"/>
              </a:spcAft>
              <a:buNone/>
            </a:pPr>
            <a:r>
              <a:rPr lang="zh-TW" altLang="en-US" b="1" i="0" dirty="0">
                <a:solidFill>
                  <a:srgbClr val="303233"/>
                </a:solidFill>
                <a:effectLst/>
                <a:latin typeface="Lato" panose="020F0502020204030203" pitchFamily="34" charset="0"/>
              </a:rPr>
              <a:t>緩存穿透</a:t>
            </a:r>
            <a:r>
              <a:rPr lang="en-US" altLang="zh-TW" b="1" i="0" dirty="0">
                <a:solidFill>
                  <a:srgbClr val="303233"/>
                </a:solidFill>
                <a:effectLst/>
                <a:latin typeface="Lato" panose="020F0502020204030203" pitchFamily="34" charset="0"/>
              </a:rPr>
              <a:t>(</a:t>
            </a:r>
            <a:r>
              <a:rPr lang="zh-TW" altLang="en-US" b="1" i="0" dirty="0">
                <a:solidFill>
                  <a:srgbClr val="303233"/>
                </a:solidFill>
                <a:effectLst/>
                <a:latin typeface="Lato" panose="020F0502020204030203" pitchFamily="34" charset="0"/>
              </a:rPr>
              <a:t>完全沒命中</a:t>
            </a:r>
            <a:r>
              <a:rPr lang="en-US" altLang="zh-TW" b="1" i="0" dirty="0">
                <a:solidFill>
                  <a:srgbClr val="303233"/>
                </a:solidFill>
                <a:effectLst/>
                <a:latin typeface="Lato" panose="020F0502020204030203" pitchFamily="34" charset="0"/>
              </a:rPr>
              <a:t>)</a:t>
            </a:r>
          </a:p>
          <a:p>
            <a:pPr algn="l">
              <a:spcAft>
                <a:spcPts val="1950"/>
              </a:spcAft>
              <a:buNone/>
            </a:pPr>
            <a:r>
              <a:rPr lang="zh-TW" altLang="en-US" b="0" i="0" dirty="0">
                <a:solidFill>
                  <a:srgbClr val="303233"/>
                </a:solidFill>
                <a:effectLst/>
                <a:latin typeface="Lato" panose="020F0502020204030203" pitchFamily="34" charset="0"/>
              </a:rPr>
              <a:t>資料並不存在於 </a:t>
            </a:r>
            <a:r>
              <a:rPr lang="en-US" altLang="zh-TW" b="0" i="0" dirty="0">
                <a:solidFill>
                  <a:srgbClr val="303233"/>
                </a:solidFill>
                <a:effectLst/>
                <a:latin typeface="Lato" panose="020F0502020204030203" pitchFamily="34" charset="0"/>
              </a:rPr>
              <a:t>cache</a:t>
            </a:r>
            <a:r>
              <a:rPr lang="zh-TW" altLang="en-US" b="0" i="0" dirty="0">
                <a:solidFill>
                  <a:srgbClr val="303233"/>
                </a:solidFill>
                <a:effectLst/>
                <a:latin typeface="Lato" panose="020F0502020204030203" pitchFamily="34" charset="0"/>
              </a:rPr>
              <a:t>中，也不會在</a:t>
            </a:r>
            <a:r>
              <a:rPr lang="en-US" altLang="zh-TW" b="0" i="0" dirty="0" err="1">
                <a:solidFill>
                  <a:srgbClr val="303233"/>
                </a:solidFill>
                <a:effectLst/>
                <a:latin typeface="Lato" panose="020F0502020204030203" pitchFamily="34" charset="0"/>
              </a:rPr>
              <a:t>db</a:t>
            </a:r>
            <a:r>
              <a:rPr lang="zh-TW" altLang="en-US" b="0" i="0" dirty="0">
                <a:solidFill>
                  <a:srgbClr val="303233"/>
                </a:solidFill>
                <a:effectLst/>
                <a:latin typeface="Lato" panose="020F0502020204030203" pitchFamily="34" charset="0"/>
              </a:rPr>
              <a:t>之中。</a:t>
            </a:r>
            <a:br>
              <a:rPr lang="zh-TW" altLang="en-US" b="0" i="0" dirty="0">
                <a:solidFill>
                  <a:srgbClr val="303233"/>
                </a:solidFill>
                <a:effectLst/>
                <a:latin typeface="Lato" panose="020F0502020204030203" pitchFamily="34" charset="0"/>
              </a:rPr>
            </a:br>
            <a:r>
              <a:rPr lang="zh-TW" altLang="en-US" b="0" i="0" dirty="0">
                <a:solidFill>
                  <a:srgbClr val="303233"/>
                </a:solidFill>
                <a:effectLst/>
                <a:latin typeface="Lato" panose="020F0502020204030203" pitchFamily="34" charset="0"/>
              </a:rPr>
              <a:t>資料並不存在於 </a:t>
            </a:r>
            <a:r>
              <a:rPr lang="en-US" altLang="zh-TW" b="0" i="0" dirty="0">
                <a:solidFill>
                  <a:srgbClr val="303233"/>
                </a:solidFill>
                <a:effectLst/>
                <a:latin typeface="Lato" panose="020F0502020204030203" pitchFamily="34" charset="0"/>
              </a:rPr>
              <a:t>cache</a:t>
            </a:r>
            <a:r>
              <a:rPr lang="zh-TW" altLang="en-US" b="0" i="0" dirty="0">
                <a:solidFill>
                  <a:srgbClr val="303233"/>
                </a:solidFill>
                <a:effectLst/>
                <a:latin typeface="Lato" panose="020F0502020204030203" pitchFamily="34" charset="0"/>
              </a:rPr>
              <a:t>中，將會進</a:t>
            </a:r>
            <a:r>
              <a:rPr lang="en-US" altLang="zh-TW" b="0" i="0" dirty="0" err="1">
                <a:solidFill>
                  <a:srgbClr val="303233"/>
                </a:solidFill>
                <a:effectLst/>
                <a:latin typeface="Lato" panose="020F0502020204030203" pitchFamily="34" charset="0"/>
              </a:rPr>
              <a:t>db</a:t>
            </a:r>
            <a:r>
              <a:rPr lang="zh-TW" altLang="en-US" b="0" i="0" dirty="0">
                <a:solidFill>
                  <a:srgbClr val="303233"/>
                </a:solidFill>
                <a:effectLst/>
                <a:latin typeface="Lato" panose="020F0502020204030203" pitchFamily="34" charset="0"/>
              </a:rPr>
              <a:t>做查詢， 看似非常正常的操作。</a:t>
            </a:r>
            <a:br>
              <a:rPr lang="zh-TW" altLang="en-US" b="0" i="0" dirty="0">
                <a:solidFill>
                  <a:srgbClr val="303233"/>
                </a:solidFill>
                <a:effectLst/>
                <a:latin typeface="Lato" panose="020F0502020204030203" pitchFamily="34" charset="0"/>
              </a:rPr>
            </a:br>
            <a:r>
              <a:rPr lang="zh-TW" altLang="en-US" b="0" i="0" dirty="0">
                <a:solidFill>
                  <a:srgbClr val="303233"/>
                </a:solidFill>
                <a:effectLst/>
                <a:latin typeface="Lato" panose="020F0502020204030203" pitchFamily="34" charset="0"/>
              </a:rPr>
              <a:t>但如果量一多，就會照成問題</a:t>
            </a:r>
            <a:r>
              <a:rPr lang="en-US" altLang="zh-TW" b="0" i="0" dirty="0">
                <a:solidFill>
                  <a:srgbClr val="303233"/>
                </a:solidFill>
                <a:effectLst/>
                <a:latin typeface="Lato" panose="020F0502020204030203" pitchFamily="34" charset="0"/>
              </a:rPr>
              <a:t>(e.g. </a:t>
            </a:r>
            <a:r>
              <a:rPr lang="zh-TW" altLang="en-US" b="0" i="0" dirty="0">
                <a:solidFill>
                  <a:srgbClr val="303233"/>
                </a:solidFill>
                <a:effectLst/>
                <a:latin typeface="Lato" panose="020F0502020204030203" pitchFamily="34" charset="0"/>
              </a:rPr>
              <a:t>使用機器人直接掃</a:t>
            </a:r>
            <a:r>
              <a:rPr lang="en-US" altLang="zh-TW" b="0" i="0" dirty="0">
                <a:solidFill>
                  <a:srgbClr val="303233"/>
                </a:solidFill>
                <a:effectLst/>
                <a:latin typeface="Lato" panose="020F0502020204030203" pitchFamily="34" charset="0"/>
              </a:rPr>
              <a:t>)</a:t>
            </a:r>
          </a:p>
          <a:p>
            <a:pPr algn="l">
              <a:spcAft>
                <a:spcPts val="1950"/>
              </a:spcAft>
            </a:pPr>
            <a:r>
              <a:rPr lang="zh-TW" altLang="en-US" b="0" i="0" dirty="0">
                <a:solidFill>
                  <a:srgbClr val="303233"/>
                </a:solidFill>
                <a:effectLst/>
                <a:latin typeface="Lato" panose="020F0502020204030203" pitchFamily="34" charset="0"/>
              </a:rPr>
              <a:t>了解了緩存穿透後，其實緩存穿透可以透過我們學過的</a:t>
            </a:r>
            <a:r>
              <a:rPr lang="en-US" altLang="zh-TW" b="0" i="0" dirty="0">
                <a:solidFill>
                  <a:srgbClr val="303233"/>
                </a:solidFill>
                <a:effectLst/>
                <a:latin typeface="Lato" panose="020F0502020204030203" pitchFamily="34" charset="0"/>
              </a:rPr>
              <a:t>bloom filter</a:t>
            </a:r>
            <a:r>
              <a:rPr lang="zh-TW" altLang="en-US" b="0" i="0" dirty="0">
                <a:solidFill>
                  <a:srgbClr val="303233"/>
                </a:solidFill>
                <a:effectLst/>
                <a:latin typeface="Lato" panose="020F0502020204030203" pitchFamily="34" charset="0"/>
              </a:rPr>
              <a:t>來解決，</a:t>
            </a:r>
            <a:br>
              <a:rPr lang="zh-TW" altLang="en-US" b="0" i="0" dirty="0">
                <a:solidFill>
                  <a:srgbClr val="303233"/>
                </a:solidFill>
                <a:effectLst/>
                <a:latin typeface="Lato" panose="020F0502020204030203" pitchFamily="34" charset="0"/>
              </a:rPr>
            </a:br>
            <a:r>
              <a:rPr lang="zh-TW" altLang="en-US" b="0" i="0" dirty="0">
                <a:solidFill>
                  <a:srgbClr val="303233"/>
                </a:solidFill>
                <a:effectLst/>
                <a:latin typeface="Lato" panose="020F0502020204030203" pitchFamily="34" charset="0"/>
              </a:rPr>
              <a:t>當查詢</a:t>
            </a:r>
            <a:r>
              <a:rPr lang="en-US" altLang="zh-TW" b="0" i="0" dirty="0" err="1">
                <a:solidFill>
                  <a:srgbClr val="303233"/>
                </a:solidFill>
                <a:effectLst/>
                <a:latin typeface="Lato" panose="020F0502020204030203" pitchFamily="34" charset="0"/>
              </a:rPr>
              <a:t>db</a:t>
            </a:r>
            <a:r>
              <a:rPr lang="zh-TW" altLang="en-US" b="0" i="0" dirty="0">
                <a:solidFill>
                  <a:srgbClr val="303233"/>
                </a:solidFill>
                <a:effectLst/>
                <a:latin typeface="Lato" panose="020F0502020204030203" pitchFamily="34" charset="0"/>
              </a:rPr>
              <a:t>前，先經過</a:t>
            </a:r>
            <a:r>
              <a:rPr lang="en-US" altLang="zh-TW" b="0" i="0" dirty="0">
                <a:solidFill>
                  <a:srgbClr val="303233"/>
                </a:solidFill>
                <a:effectLst/>
                <a:latin typeface="Lato" panose="020F0502020204030203" pitchFamily="34" charset="0"/>
              </a:rPr>
              <a:t>bloom filter</a:t>
            </a:r>
            <a:r>
              <a:rPr lang="zh-TW" altLang="en-US" b="0" i="0" dirty="0">
                <a:solidFill>
                  <a:srgbClr val="303233"/>
                </a:solidFill>
                <a:effectLst/>
                <a:latin typeface="Lato" panose="020F0502020204030203" pitchFamily="34" charset="0"/>
              </a:rPr>
              <a:t>，</a:t>
            </a:r>
            <a:br>
              <a:rPr lang="zh-TW" altLang="en-US" b="0" i="0" dirty="0">
                <a:solidFill>
                  <a:srgbClr val="303233"/>
                </a:solidFill>
                <a:effectLst/>
                <a:latin typeface="Lato" panose="020F0502020204030203" pitchFamily="34" charset="0"/>
              </a:rPr>
            </a:br>
            <a:r>
              <a:rPr lang="zh-TW" altLang="en-US" b="0" i="0" dirty="0">
                <a:solidFill>
                  <a:srgbClr val="303233"/>
                </a:solidFill>
                <a:effectLst/>
                <a:latin typeface="Lato" panose="020F0502020204030203" pitchFamily="34" charset="0"/>
              </a:rPr>
              <a:t>確定資料的存在性，就可以大量的減少緩存穿透問題。</a:t>
            </a:r>
          </a:p>
          <a:p>
            <a:endParaRPr lang="en-US" altLang="zh-TW" dirty="0"/>
          </a:p>
          <a:p>
            <a:endParaRPr lang="en-US" altLang="zh-TW"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TW" dirty="0"/>
              <a:t>IT :</a:t>
            </a:r>
            <a:r>
              <a:rPr lang="en-US" altLang="zh-TW" b="1" i="0" dirty="0" err="1">
                <a:solidFill>
                  <a:srgbClr val="303233"/>
                </a:solidFill>
                <a:effectLst/>
                <a:latin typeface="Lato" panose="020F0502020204030203" pitchFamily="34" charset="0"/>
              </a:rPr>
              <a:t>IndexType</a:t>
            </a:r>
            <a:r>
              <a:rPr lang="zh-TW" altLang="en-US" b="1" i="0" dirty="0">
                <a:solidFill>
                  <a:srgbClr val="303233"/>
                </a:solidFill>
                <a:effectLst/>
                <a:latin typeface="Lato" panose="020F0502020204030203" pitchFamily="34" charset="0"/>
              </a:rPr>
              <a:t>：</a:t>
            </a:r>
            <a:r>
              <a:rPr lang="en-US" altLang="zh-TW" b="1" i="0" dirty="0">
                <a:solidFill>
                  <a:srgbClr val="303233"/>
                </a:solidFill>
                <a:effectLst/>
                <a:latin typeface="Lato" panose="020F0502020204030203" pitchFamily="34" charset="0"/>
              </a:rPr>
              <a:t>Bloom - </a:t>
            </a:r>
            <a:r>
              <a:rPr lang="zh-TW" altLang="en-US" b="1" i="0" dirty="0">
                <a:solidFill>
                  <a:srgbClr val="303233"/>
                </a:solidFill>
                <a:effectLst/>
                <a:latin typeface="Lato" panose="020F0502020204030203" pitchFamily="34" charset="0"/>
              </a:rPr>
              <a:t>緩存穿透</a:t>
            </a:r>
            <a:r>
              <a:rPr lang="en-US" altLang="zh-TW" b="1" i="0" dirty="0">
                <a:solidFill>
                  <a:srgbClr val="303233"/>
                </a:solidFill>
                <a:effectLst/>
                <a:latin typeface="Lato" panose="020F0502020204030203" pitchFamily="34" charset="0"/>
              </a:rPr>
              <a:t>(Cache Penetration)</a:t>
            </a:r>
          </a:p>
          <a:p>
            <a:endParaRPr lang="zh-TW" altLang="en-US" dirty="0"/>
          </a:p>
        </p:txBody>
      </p:sp>
      <p:sp>
        <p:nvSpPr>
          <p:cNvPr id="4" name="投影片編號版面配置區 3"/>
          <p:cNvSpPr>
            <a:spLocks noGrp="1"/>
          </p:cNvSpPr>
          <p:nvPr>
            <p:ph type="sldNum" sz="quarter" idx="5"/>
          </p:nvPr>
        </p:nvSpPr>
        <p:spPr/>
        <p:txBody>
          <a:bodyPr/>
          <a:lstStyle/>
          <a:p>
            <a:fld id="{7D2711A4-5F0E-4DF4-937D-81F030A1E9AA}" type="slidenum">
              <a:rPr lang="zh-TW" altLang="en-US" smtClean="0"/>
              <a:t>3</a:t>
            </a:fld>
            <a:endParaRPr lang="zh-TW" altLang="en-US"/>
          </a:p>
        </p:txBody>
      </p:sp>
    </p:spTree>
    <p:extLst>
      <p:ext uri="{BB962C8B-B14F-4D97-AF65-F5344CB8AC3E}">
        <p14:creationId xmlns:p14="http://schemas.microsoft.com/office/powerpoint/2010/main" val="991847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可用數學推得方式來估算怎樣設計可以達到讓　</a:t>
            </a:r>
            <a:r>
              <a:rPr lang="en-US" altLang="zh-TW" dirty="0"/>
              <a:t>false positive </a:t>
            </a:r>
            <a:r>
              <a:rPr lang="zh-TW" altLang="en-US" dirty="0"/>
              <a:t>是最小的</a:t>
            </a:r>
          </a:p>
        </p:txBody>
      </p:sp>
      <p:sp>
        <p:nvSpPr>
          <p:cNvPr id="4" name="投影片編號版面配置區 3"/>
          <p:cNvSpPr>
            <a:spLocks noGrp="1"/>
          </p:cNvSpPr>
          <p:nvPr>
            <p:ph type="sldNum" sz="quarter" idx="5"/>
          </p:nvPr>
        </p:nvSpPr>
        <p:spPr/>
        <p:txBody>
          <a:bodyPr/>
          <a:lstStyle/>
          <a:p>
            <a:fld id="{7D2711A4-5F0E-4DF4-937D-81F030A1E9AA}" type="slidenum">
              <a:rPr lang="zh-TW" altLang="en-US" smtClean="0"/>
              <a:t>6</a:t>
            </a:fld>
            <a:endParaRPr lang="zh-TW" altLang="en-US"/>
          </a:p>
        </p:txBody>
      </p:sp>
    </p:spTree>
    <p:extLst>
      <p:ext uri="{BB962C8B-B14F-4D97-AF65-F5344CB8AC3E}">
        <p14:creationId xmlns:p14="http://schemas.microsoft.com/office/powerpoint/2010/main" val="2242814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50C6C96-9558-5AB5-D1F9-BCC335655A0D}"/>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5DFA7C56-9105-1E14-A17F-8A26FE9B3E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55C84251-D4BA-53DC-3BEF-977567CB82AB}"/>
              </a:ext>
            </a:extLst>
          </p:cNvPr>
          <p:cNvSpPr>
            <a:spLocks noGrp="1"/>
          </p:cNvSpPr>
          <p:nvPr>
            <p:ph type="dt" sz="half" idx="10"/>
          </p:nvPr>
        </p:nvSpPr>
        <p:spPr/>
        <p:txBody>
          <a:bodyPr/>
          <a:lstStyle/>
          <a:p>
            <a:fld id="{CA8AC1E3-A6AB-47A3-8E64-C9F1D5D81A55}" type="datetime1">
              <a:rPr lang="zh-TW" altLang="en-US" smtClean="0"/>
              <a:t>2025/3/26</a:t>
            </a:fld>
            <a:endParaRPr lang="zh-TW" altLang="en-US"/>
          </a:p>
        </p:txBody>
      </p:sp>
      <p:sp>
        <p:nvSpPr>
          <p:cNvPr id="5" name="頁尾版面配置區 4">
            <a:extLst>
              <a:ext uri="{FF2B5EF4-FFF2-40B4-BE49-F238E27FC236}">
                <a16:creationId xmlns:a16="http://schemas.microsoft.com/office/drawing/2014/main" id="{64D25A00-DB5F-6575-598E-1BDA96E32300}"/>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1C1AD27D-3D20-5E6D-7527-6A46BDF3ED17}"/>
              </a:ext>
            </a:extLst>
          </p:cNvPr>
          <p:cNvSpPr>
            <a:spLocks noGrp="1"/>
          </p:cNvSpPr>
          <p:nvPr>
            <p:ph type="sldNum" sz="quarter" idx="12"/>
          </p:nvPr>
        </p:nvSpPr>
        <p:spPr/>
        <p:txBody>
          <a:bodyPr/>
          <a:lstStyle/>
          <a:p>
            <a:fld id="{EFAEC03B-316C-4507-8207-D997BB28EB64}" type="slidenum">
              <a:rPr lang="zh-TW" altLang="en-US" smtClean="0"/>
              <a:t>‹#›</a:t>
            </a:fld>
            <a:endParaRPr lang="zh-TW" altLang="en-US"/>
          </a:p>
        </p:txBody>
      </p:sp>
    </p:spTree>
    <p:extLst>
      <p:ext uri="{BB962C8B-B14F-4D97-AF65-F5344CB8AC3E}">
        <p14:creationId xmlns:p14="http://schemas.microsoft.com/office/powerpoint/2010/main" val="2677338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EE39347-557F-B5D8-678D-276F907F4FD5}"/>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A8EED0EF-2EFC-0A2C-A1A1-566E81CDA31F}"/>
              </a:ext>
            </a:extLst>
          </p:cNvPr>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AA42852E-12ED-C0F2-A102-7A6CE771DF50}"/>
              </a:ext>
            </a:extLst>
          </p:cNvPr>
          <p:cNvSpPr>
            <a:spLocks noGrp="1"/>
          </p:cNvSpPr>
          <p:nvPr>
            <p:ph type="dt" sz="half" idx="10"/>
          </p:nvPr>
        </p:nvSpPr>
        <p:spPr/>
        <p:txBody>
          <a:bodyPr/>
          <a:lstStyle/>
          <a:p>
            <a:fld id="{5B06E588-B95B-4AB0-81F5-2FBB811781EB}" type="datetime1">
              <a:rPr lang="zh-TW" altLang="en-US" smtClean="0"/>
              <a:t>2025/3/26</a:t>
            </a:fld>
            <a:endParaRPr lang="zh-TW" altLang="en-US"/>
          </a:p>
        </p:txBody>
      </p:sp>
      <p:sp>
        <p:nvSpPr>
          <p:cNvPr id="5" name="頁尾版面配置區 4">
            <a:extLst>
              <a:ext uri="{FF2B5EF4-FFF2-40B4-BE49-F238E27FC236}">
                <a16:creationId xmlns:a16="http://schemas.microsoft.com/office/drawing/2014/main" id="{1D930DA9-725C-5B7A-5BFB-0B94FF486115}"/>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98B92A56-D44A-B10D-C20D-AC8706D7822B}"/>
              </a:ext>
            </a:extLst>
          </p:cNvPr>
          <p:cNvSpPr>
            <a:spLocks noGrp="1"/>
          </p:cNvSpPr>
          <p:nvPr>
            <p:ph type="sldNum" sz="quarter" idx="12"/>
          </p:nvPr>
        </p:nvSpPr>
        <p:spPr/>
        <p:txBody>
          <a:bodyPr/>
          <a:lstStyle/>
          <a:p>
            <a:fld id="{EFAEC03B-316C-4507-8207-D997BB28EB64}" type="slidenum">
              <a:rPr lang="zh-TW" altLang="en-US" smtClean="0"/>
              <a:t>‹#›</a:t>
            </a:fld>
            <a:endParaRPr lang="zh-TW" altLang="en-US"/>
          </a:p>
        </p:txBody>
      </p:sp>
    </p:spTree>
    <p:extLst>
      <p:ext uri="{BB962C8B-B14F-4D97-AF65-F5344CB8AC3E}">
        <p14:creationId xmlns:p14="http://schemas.microsoft.com/office/powerpoint/2010/main" val="2991004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EB36CFAD-7B1A-4F41-7AA1-3F5865D1345D}"/>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0A3AE268-50FA-2DB3-85DF-75AC97871EF2}"/>
              </a:ext>
            </a:extLst>
          </p:cNvPr>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F969F98A-EAB9-3D3B-7A32-3741EF289F77}"/>
              </a:ext>
            </a:extLst>
          </p:cNvPr>
          <p:cNvSpPr>
            <a:spLocks noGrp="1"/>
          </p:cNvSpPr>
          <p:nvPr>
            <p:ph type="dt" sz="half" idx="10"/>
          </p:nvPr>
        </p:nvSpPr>
        <p:spPr/>
        <p:txBody>
          <a:bodyPr/>
          <a:lstStyle/>
          <a:p>
            <a:fld id="{6FF611F3-4FA6-41B2-81A4-6CC88E543A04}" type="datetime1">
              <a:rPr lang="zh-TW" altLang="en-US" smtClean="0"/>
              <a:t>2025/3/26</a:t>
            </a:fld>
            <a:endParaRPr lang="zh-TW" altLang="en-US"/>
          </a:p>
        </p:txBody>
      </p:sp>
      <p:sp>
        <p:nvSpPr>
          <p:cNvPr id="5" name="頁尾版面配置區 4">
            <a:extLst>
              <a:ext uri="{FF2B5EF4-FFF2-40B4-BE49-F238E27FC236}">
                <a16:creationId xmlns:a16="http://schemas.microsoft.com/office/drawing/2014/main" id="{AB6F795B-0E4E-9263-5414-6CF7A28738EA}"/>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7E952AC5-C821-BDC5-2B56-1AC08DD08A64}"/>
              </a:ext>
            </a:extLst>
          </p:cNvPr>
          <p:cNvSpPr>
            <a:spLocks noGrp="1"/>
          </p:cNvSpPr>
          <p:nvPr>
            <p:ph type="sldNum" sz="quarter" idx="12"/>
          </p:nvPr>
        </p:nvSpPr>
        <p:spPr/>
        <p:txBody>
          <a:bodyPr/>
          <a:lstStyle/>
          <a:p>
            <a:fld id="{EFAEC03B-316C-4507-8207-D997BB28EB64}" type="slidenum">
              <a:rPr lang="zh-TW" altLang="en-US" smtClean="0"/>
              <a:t>‹#›</a:t>
            </a:fld>
            <a:endParaRPr lang="zh-TW" altLang="en-US"/>
          </a:p>
        </p:txBody>
      </p:sp>
    </p:spTree>
    <p:extLst>
      <p:ext uri="{BB962C8B-B14F-4D97-AF65-F5344CB8AC3E}">
        <p14:creationId xmlns:p14="http://schemas.microsoft.com/office/powerpoint/2010/main" val="4091923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D1BFF06-C706-AE49-8BDC-162AE3DCC495}"/>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B6BB920A-B9BC-CE2C-E727-40FC0B9BE257}"/>
              </a:ext>
            </a:extLst>
          </p:cNvPr>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16AEF194-C880-0ED0-C3B1-F5AA4AC7963D}"/>
              </a:ext>
            </a:extLst>
          </p:cNvPr>
          <p:cNvSpPr>
            <a:spLocks noGrp="1"/>
          </p:cNvSpPr>
          <p:nvPr>
            <p:ph type="dt" sz="half" idx="10"/>
          </p:nvPr>
        </p:nvSpPr>
        <p:spPr/>
        <p:txBody>
          <a:bodyPr/>
          <a:lstStyle/>
          <a:p>
            <a:fld id="{08FE8941-C9FC-4970-9D6F-BA72DC037752}" type="datetime1">
              <a:rPr lang="zh-TW" altLang="en-US" smtClean="0"/>
              <a:t>2025/3/26</a:t>
            </a:fld>
            <a:endParaRPr lang="zh-TW" altLang="en-US"/>
          </a:p>
        </p:txBody>
      </p:sp>
      <p:sp>
        <p:nvSpPr>
          <p:cNvPr id="5" name="頁尾版面配置區 4">
            <a:extLst>
              <a:ext uri="{FF2B5EF4-FFF2-40B4-BE49-F238E27FC236}">
                <a16:creationId xmlns:a16="http://schemas.microsoft.com/office/drawing/2014/main" id="{ACAB75C9-C024-B558-D45F-785770877431}"/>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65F45A64-F99E-C099-B11A-50A95E098FEF}"/>
              </a:ext>
            </a:extLst>
          </p:cNvPr>
          <p:cNvSpPr>
            <a:spLocks noGrp="1"/>
          </p:cNvSpPr>
          <p:nvPr>
            <p:ph type="sldNum" sz="quarter" idx="12"/>
          </p:nvPr>
        </p:nvSpPr>
        <p:spPr/>
        <p:txBody>
          <a:bodyPr/>
          <a:lstStyle/>
          <a:p>
            <a:fld id="{EFAEC03B-316C-4507-8207-D997BB28EB64}" type="slidenum">
              <a:rPr lang="zh-TW" altLang="en-US" smtClean="0"/>
              <a:t>‹#›</a:t>
            </a:fld>
            <a:endParaRPr lang="zh-TW" altLang="en-US"/>
          </a:p>
        </p:txBody>
      </p:sp>
    </p:spTree>
    <p:extLst>
      <p:ext uri="{BB962C8B-B14F-4D97-AF65-F5344CB8AC3E}">
        <p14:creationId xmlns:p14="http://schemas.microsoft.com/office/powerpoint/2010/main" val="338568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337508B-BEB1-C8F9-B516-0922DF72FB65}"/>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F803A960-423A-63C2-DE35-5ECFB4DE1D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日期版面配置區 3">
            <a:extLst>
              <a:ext uri="{FF2B5EF4-FFF2-40B4-BE49-F238E27FC236}">
                <a16:creationId xmlns:a16="http://schemas.microsoft.com/office/drawing/2014/main" id="{C49DDC9D-F9A5-2607-75C3-0D12FFEC815E}"/>
              </a:ext>
            </a:extLst>
          </p:cNvPr>
          <p:cNvSpPr>
            <a:spLocks noGrp="1"/>
          </p:cNvSpPr>
          <p:nvPr>
            <p:ph type="dt" sz="half" idx="10"/>
          </p:nvPr>
        </p:nvSpPr>
        <p:spPr/>
        <p:txBody>
          <a:bodyPr/>
          <a:lstStyle/>
          <a:p>
            <a:fld id="{2039AE5F-5202-44CB-B5B5-2322DF70600B}" type="datetime1">
              <a:rPr lang="zh-TW" altLang="en-US" smtClean="0"/>
              <a:t>2025/3/26</a:t>
            </a:fld>
            <a:endParaRPr lang="zh-TW" altLang="en-US"/>
          </a:p>
        </p:txBody>
      </p:sp>
      <p:sp>
        <p:nvSpPr>
          <p:cNvPr id="5" name="頁尾版面配置區 4">
            <a:extLst>
              <a:ext uri="{FF2B5EF4-FFF2-40B4-BE49-F238E27FC236}">
                <a16:creationId xmlns:a16="http://schemas.microsoft.com/office/drawing/2014/main" id="{51737579-99A5-787F-A156-A914AC26919E}"/>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3DCF7EE7-94C2-1869-DD60-727D9699176B}"/>
              </a:ext>
            </a:extLst>
          </p:cNvPr>
          <p:cNvSpPr>
            <a:spLocks noGrp="1"/>
          </p:cNvSpPr>
          <p:nvPr>
            <p:ph type="sldNum" sz="quarter" idx="12"/>
          </p:nvPr>
        </p:nvSpPr>
        <p:spPr/>
        <p:txBody>
          <a:bodyPr/>
          <a:lstStyle/>
          <a:p>
            <a:fld id="{EFAEC03B-316C-4507-8207-D997BB28EB64}" type="slidenum">
              <a:rPr lang="zh-TW" altLang="en-US" smtClean="0"/>
              <a:t>‹#›</a:t>
            </a:fld>
            <a:endParaRPr lang="zh-TW" altLang="en-US"/>
          </a:p>
        </p:txBody>
      </p:sp>
    </p:spTree>
    <p:extLst>
      <p:ext uri="{BB962C8B-B14F-4D97-AF65-F5344CB8AC3E}">
        <p14:creationId xmlns:p14="http://schemas.microsoft.com/office/powerpoint/2010/main" val="176895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FD93191-4D6D-0ABD-4FD0-D3DAEBA57EEE}"/>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801ED2BA-D421-7A64-DC46-93172086D236}"/>
              </a:ext>
            </a:extLst>
          </p:cNvPr>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4A07B58A-5369-F605-DA10-8BA9C02942FE}"/>
              </a:ext>
            </a:extLst>
          </p:cNvPr>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0069A846-5B55-BD04-2DAB-0D2726E962A7}"/>
              </a:ext>
            </a:extLst>
          </p:cNvPr>
          <p:cNvSpPr>
            <a:spLocks noGrp="1"/>
          </p:cNvSpPr>
          <p:nvPr>
            <p:ph type="dt" sz="half" idx="10"/>
          </p:nvPr>
        </p:nvSpPr>
        <p:spPr/>
        <p:txBody>
          <a:bodyPr/>
          <a:lstStyle/>
          <a:p>
            <a:fld id="{0C3542C7-36FE-4BA7-9A3F-4A6D1DADBE08}" type="datetime1">
              <a:rPr lang="zh-TW" altLang="en-US" smtClean="0"/>
              <a:t>2025/3/26</a:t>
            </a:fld>
            <a:endParaRPr lang="zh-TW" altLang="en-US"/>
          </a:p>
        </p:txBody>
      </p:sp>
      <p:sp>
        <p:nvSpPr>
          <p:cNvPr id="6" name="頁尾版面配置區 5">
            <a:extLst>
              <a:ext uri="{FF2B5EF4-FFF2-40B4-BE49-F238E27FC236}">
                <a16:creationId xmlns:a16="http://schemas.microsoft.com/office/drawing/2014/main" id="{1502D24C-E889-D7B0-44D9-CE81B159E967}"/>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F06439EF-16EE-FA12-79F3-B87E3982803B}"/>
              </a:ext>
            </a:extLst>
          </p:cNvPr>
          <p:cNvSpPr>
            <a:spLocks noGrp="1"/>
          </p:cNvSpPr>
          <p:nvPr>
            <p:ph type="sldNum" sz="quarter" idx="12"/>
          </p:nvPr>
        </p:nvSpPr>
        <p:spPr/>
        <p:txBody>
          <a:bodyPr/>
          <a:lstStyle/>
          <a:p>
            <a:fld id="{EFAEC03B-316C-4507-8207-D997BB28EB64}" type="slidenum">
              <a:rPr lang="zh-TW" altLang="en-US" smtClean="0"/>
              <a:t>‹#›</a:t>
            </a:fld>
            <a:endParaRPr lang="zh-TW" altLang="en-US"/>
          </a:p>
        </p:txBody>
      </p:sp>
    </p:spTree>
    <p:extLst>
      <p:ext uri="{BB962C8B-B14F-4D97-AF65-F5344CB8AC3E}">
        <p14:creationId xmlns:p14="http://schemas.microsoft.com/office/powerpoint/2010/main" val="3898087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06F3233-C6E5-0B44-D100-310DB38E5811}"/>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CED436CD-1CD4-D11C-BEAA-C417119007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a:extLst>
              <a:ext uri="{FF2B5EF4-FFF2-40B4-BE49-F238E27FC236}">
                <a16:creationId xmlns:a16="http://schemas.microsoft.com/office/drawing/2014/main" id="{91A8C39C-C632-D3AD-5AEA-87AD3CE7E477}"/>
              </a:ext>
            </a:extLst>
          </p:cNvPr>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2A78D980-ADEE-0381-3898-A79271B830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a:extLst>
              <a:ext uri="{FF2B5EF4-FFF2-40B4-BE49-F238E27FC236}">
                <a16:creationId xmlns:a16="http://schemas.microsoft.com/office/drawing/2014/main" id="{B4163D17-2951-4369-D786-C80C0E0AC83F}"/>
              </a:ext>
            </a:extLst>
          </p:cNvPr>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D1A71428-24ED-C03C-2120-A1D148D10B70}"/>
              </a:ext>
            </a:extLst>
          </p:cNvPr>
          <p:cNvSpPr>
            <a:spLocks noGrp="1"/>
          </p:cNvSpPr>
          <p:nvPr>
            <p:ph type="dt" sz="half" idx="10"/>
          </p:nvPr>
        </p:nvSpPr>
        <p:spPr/>
        <p:txBody>
          <a:bodyPr/>
          <a:lstStyle/>
          <a:p>
            <a:fld id="{6719B4E3-C1A0-407D-A8C4-223029942A11}" type="datetime1">
              <a:rPr lang="zh-TW" altLang="en-US" smtClean="0"/>
              <a:t>2025/3/26</a:t>
            </a:fld>
            <a:endParaRPr lang="zh-TW" altLang="en-US"/>
          </a:p>
        </p:txBody>
      </p:sp>
      <p:sp>
        <p:nvSpPr>
          <p:cNvPr id="8" name="頁尾版面配置區 7">
            <a:extLst>
              <a:ext uri="{FF2B5EF4-FFF2-40B4-BE49-F238E27FC236}">
                <a16:creationId xmlns:a16="http://schemas.microsoft.com/office/drawing/2014/main" id="{82E1BEDD-6B2B-9839-FD27-D8A7C04DBCCF}"/>
              </a:ext>
            </a:extLst>
          </p:cNvPr>
          <p:cNvSpPr>
            <a:spLocks noGrp="1"/>
          </p:cNvSpPr>
          <p:nvPr>
            <p:ph type="ftr" sz="quarter" idx="11"/>
          </p:nvPr>
        </p:nvSpPr>
        <p:spPr/>
        <p:txBody>
          <a:bodyPr/>
          <a:lstStyle/>
          <a:p>
            <a:endParaRPr lang="zh-TW" altLang="en-US"/>
          </a:p>
        </p:txBody>
      </p:sp>
      <p:sp>
        <p:nvSpPr>
          <p:cNvPr id="9" name="投影片編號版面配置區 8">
            <a:extLst>
              <a:ext uri="{FF2B5EF4-FFF2-40B4-BE49-F238E27FC236}">
                <a16:creationId xmlns:a16="http://schemas.microsoft.com/office/drawing/2014/main" id="{5D55D63F-D8D7-440D-968C-FBBBB351775C}"/>
              </a:ext>
            </a:extLst>
          </p:cNvPr>
          <p:cNvSpPr>
            <a:spLocks noGrp="1"/>
          </p:cNvSpPr>
          <p:nvPr>
            <p:ph type="sldNum" sz="quarter" idx="12"/>
          </p:nvPr>
        </p:nvSpPr>
        <p:spPr/>
        <p:txBody>
          <a:bodyPr/>
          <a:lstStyle/>
          <a:p>
            <a:fld id="{EFAEC03B-316C-4507-8207-D997BB28EB64}" type="slidenum">
              <a:rPr lang="zh-TW" altLang="en-US" smtClean="0"/>
              <a:t>‹#›</a:t>
            </a:fld>
            <a:endParaRPr lang="zh-TW" altLang="en-US"/>
          </a:p>
        </p:txBody>
      </p:sp>
    </p:spTree>
    <p:extLst>
      <p:ext uri="{BB962C8B-B14F-4D97-AF65-F5344CB8AC3E}">
        <p14:creationId xmlns:p14="http://schemas.microsoft.com/office/powerpoint/2010/main" val="600100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5201DAD-B1A7-6913-F8C4-3128A369DFE2}"/>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3EEEE96D-DCE2-0290-7CB8-E2A347F5FB2E}"/>
              </a:ext>
            </a:extLst>
          </p:cNvPr>
          <p:cNvSpPr>
            <a:spLocks noGrp="1"/>
          </p:cNvSpPr>
          <p:nvPr>
            <p:ph type="dt" sz="half" idx="10"/>
          </p:nvPr>
        </p:nvSpPr>
        <p:spPr/>
        <p:txBody>
          <a:bodyPr/>
          <a:lstStyle/>
          <a:p>
            <a:fld id="{610827EF-4BCA-4B2D-96BC-800DE09072A1}" type="datetime1">
              <a:rPr lang="zh-TW" altLang="en-US" smtClean="0"/>
              <a:t>2025/3/26</a:t>
            </a:fld>
            <a:endParaRPr lang="zh-TW" altLang="en-US"/>
          </a:p>
        </p:txBody>
      </p:sp>
      <p:sp>
        <p:nvSpPr>
          <p:cNvPr id="4" name="頁尾版面配置區 3">
            <a:extLst>
              <a:ext uri="{FF2B5EF4-FFF2-40B4-BE49-F238E27FC236}">
                <a16:creationId xmlns:a16="http://schemas.microsoft.com/office/drawing/2014/main" id="{27DFB4F6-EB62-78FE-A3B6-223303180182}"/>
              </a:ext>
            </a:extLst>
          </p:cNvPr>
          <p:cNvSpPr>
            <a:spLocks noGrp="1"/>
          </p:cNvSpPr>
          <p:nvPr>
            <p:ph type="ftr" sz="quarter" idx="11"/>
          </p:nvPr>
        </p:nvSpPr>
        <p:spPr/>
        <p:txBody>
          <a:bodyPr/>
          <a:lstStyle/>
          <a:p>
            <a:endParaRPr lang="zh-TW" altLang="en-US"/>
          </a:p>
        </p:txBody>
      </p:sp>
      <p:sp>
        <p:nvSpPr>
          <p:cNvPr id="5" name="投影片編號版面配置區 4">
            <a:extLst>
              <a:ext uri="{FF2B5EF4-FFF2-40B4-BE49-F238E27FC236}">
                <a16:creationId xmlns:a16="http://schemas.microsoft.com/office/drawing/2014/main" id="{12C0C14C-28CD-EC7E-4309-732F432A8E7A}"/>
              </a:ext>
            </a:extLst>
          </p:cNvPr>
          <p:cNvSpPr>
            <a:spLocks noGrp="1"/>
          </p:cNvSpPr>
          <p:nvPr>
            <p:ph type="sldNum" sz="quarter" idx="12"/>
          </p:nvPr>
        </p:nvSpPr>
        <p:spPr/>
        <p:txBody>
          <a:bodyPr/>
          <a:lstStyle/>
          <a:p>
            <a:fld id="{EFAEC03B-316C-4507-8207-D997BB28EB64}" type="slidenum">
              <a:rPr lang="zh-TW" altLang="en-US" smtClean="0"/>
              <a:t>‹#›</a:t>
            </a:fld>
            <a:endParaRPr lang="zh-TW" altLang="en-US"/>
          </a:p>
        </p:txBody>
      </p:sp>
    </p:spTree>
    <p:extLst>
      <p:ext uri="{BB962C8B-B14F-4D97-AF65-F5344CB8AC3E}">
        <p14:creationId xmlns:p14="http://schemas.microsoft.com/office/powerpoint/2010/main" val="1758946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958279C0-CD55-F003-AC5E-186052697790}"/>
              </a:ext>
            </a:extLst>
          </p:cNvPr>
          <p:cNvSpPr>
            <a:spLocks noGrp="1"/>
          </p:cNvSpPr>
          <p:nvPr>
            <p:ph type="dt" sz="half" idx="10"/>
          </p:nvPr>
        </p:nvSpPr>
        <p:spPr/>
        <p:txBody>
          <a:bodyPr/>
          <a:lstStyle/>
          <a:p>
            <a:fld id="{F1579947-85DC-4C95-80F0-0C9A313E1A00}" type="datetime1">
              <a:rPr lang="zh-TW" altLang="en-US" smtClean="0"/>
              <a:t>2025/3/26</a:t>
            </a:fld>
            <a:endParaRPr lang="zh-TW" altLang="en-US"/>
          </a:p>
        </p:txBody>
      </p:sp>
      <p:sp>
        <p:nvSpPr>
          <p:cNvPr id="3" name="頁尾版面配置區 2">
            <a:extLst>
              <a:ext uri="{FF2B5EF4-FFF2-40B4-BE49-F238E27FC236}">
                <a16:creationId xmlns:a16="http://schemas.microsoft.com/office/drawing/2014/main" id="{36E7F1EF-FFA4-134D-A4B0-3774C78AC96B}"/>
              </a:ext>
            </a:extLst>
          </p:cNvPr>
          <p:cNvSpPr>
            <a:spLocks noGrp="1"/>
          </p:cNvSpPr>
          <p:nvPr>
            <p:ph type="ftr" sz="quarter" idx="11"/>
          </p:nvPr>
        </p:nvSpPr>
        <p:spPr/>
        <p:txBody>
          <a:bodyPr/>
          <a:lstStyle/>
          <a:p>
            <a:endParaRPr lang="zh-TW" altLang="en-US"/>
          </a:p>
        </p:txBody>
      </p:sp>
      <p:sp>
        <p:nvSpPr>
          <p:cNvPr id="4" name="投影片編號版面配置區 3">
            <a:extLst>
              <a:ext uri="{FF2B5EF4-FFF2-40B4-BE49-F238E27FC236}">
                <a16:creationId xmlns:a16="http://schemas.microsoft.com/office/drawing/2014/main" id="{6AFB60E8-5211-F688-2F76-36E5498719CE}"/>
              </a:ext>
            </a:extLst>
          </p:cNvPr>
          <p:cNvSpPr>
            <a:spLocks noGrp="1"/>
          </p:cNvSpPr>
          <p:nvPr>
            <p:ph type="sldNum" sz="quarter" idx="12"/>
          </p:nvPr>
        </p:nvSpPr>
        <p:spPr/>
        <p:txBody>
          <a:bodyPr/>
          <a:lstStyle/>
          <a:p>
            <a:fld id="{EFAEC03B-316C-4507-8207-D997BB28EB64}" type="slidenum">
              <a:rPr lang="zh-TW" altLang="en-US" smtClean="0"/>
              <a:t>‹#›</a:t>
            </a:fld>
            <a:endParaRPr lang="zh-TW" altLang="en-US"/>
          </a:p>
        </p:txBody>
      </p:sp>
    </p:spTree>
    <p:extLst>
      <p:ext uri="{BB962C8B-B14F-4D97-AF65-F5344CB8AC3E}">
        <p14:creationId xmlns:p14="http://schemas.microsoft.com/office/powerpoint/2010/main" val="1495588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7D1827A-CB14-C4D4-25E3-41710BF6EA74}"/>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6C3446C2-058B-FE7C-C4EA-39142F7D7E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A2B9FA26-62A1-F41D-42AE-4B9FA400E1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1701A1DA-69F3-C87D-CD25-E5F434BE3BE3}"/>
              </a:ext>
            </a:extLst>
          </p:cNvPr>
          <p:cNvSpPr>
            <a:spLocks noGrp="1"/>
          </p:cNvSpPr>
          <p:nvPr>
            <p:ph type="dt" sz="half" idx="10"/>
          </p:nvPr>
        </p:nvSpPr>
        <p:spPr/>
        <p:txBody>
          <a:bodyPr/>
          <a:lstStyle/>
          <a:p>
            <a:fld id="{E504CBE8-F2E5-4D8C-86BB-4F11DA33B21D}" type="datetime1">
              <a:rPr lang="zh-TW" altLang="en-US" smtClean="0"/>
              <a:t>2025/3/26</a:t>
            </a:fld>
            <a:endParaRPr lang="zh-TW" altLang="en-US"/>
          </a:p>
        </p:txBody>
      </p:sp>
      <p:sp>
        <p:nvSpPr>
          <p:cNvPr id="6" name="頁尾版面配置區 5">
            <a:extLst>
              <a:ext uri="{FF2B5EF4-FFF2-40B4-BE49-F238E27FC236}">
                <a16:creationId xmlns:a16="http://schemas.microsoft.com/office/drawing/2014/main" id="{BE909FB9-26BE-EFF1-A2A0-2EDEAD11E9C2}"/>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880F42F7-4924-ACAA-4B7E-81847CCAE6B1}"/>
              </a:ext>
            </a:extLst>
          </p:cNvPr>
          <p:cNvSpPr>
            <a:spLocks noGrp="1"/>
          </p:cNvSpPr>
          <p:nvPr>
            <p:ph type="sldNum" sz="quarter" idx="12"/>
          </p:nvPr>
        </p:nvSpPr>
        <p:spPr/>
        <p:txBody>
          <a:bodyPr/>
          <a:lstStyle/>
          <a:p>
            <a:fld id="{EFAEC03B-316C-4507-8207-D997BB28EB64}" type="slidenum">
              <a:rPr lang="zh-TW" altLang="en-US" smtClean="0"/>
              <a:t>‹#›</a:t>
            </a:fld>
            <a:endParaRPr lang="zh-TW" altLang="en-US"/>
          </a:p>
        </p:txBody>
      </p:sp>
    </p:spTree>
    <p:extLst>
      <p:ext uri="{BB962C8B-B14F-4D97-AF65-F5344CB8AC3E}">
        <p14:creationId xmlns:p14="http://schemas.microsoft.com/office/powerpoint/2010/main" val="4061708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4F3A632-06E7-2518-793D-34E8E6D78B2E}"/>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B659DF59-8B59-165B-FC2D-788F2972E7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B81BBEC0-7FEE-EE4F-6278-6FC2F230D0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3F0A4099-AD40-6407-4A6E-440F0C9ED57D}"/>
              </a:ext>
            </a:extLst>
          </p:cNvPr>
          <p:cNvSpPr>
            <a:spLocks noGrp="1"/>
          </p:cNvSpPr>
          <p:nvPr>
            <p:ph type="dt" sz="half" idx="10"/>
          </p:nvPr>
        </p:nvSpPr>
        <p:spPr/>
        <p:txBody>
          <a:bodyPr/>
          <a:lstStyle/>
          <a:p>
            <a:fld id="{D81B16DB-9686-447D-9D68-9652B275986F}" type="datetime1">
              <a:rPr lang="zh-TW" altLang="en-US" smtClean="0"/>
              <a:t>2025/3/26</a:t>
            </a:fld>
            <a:endParaRPr lang="zh-TW" altLang="en-US"/>
          </a:p>
        </p:txBody>
      </p:sp>
      <p:sp>
        <p:nvSpPr>
          <p:cNvPr id="6" name="頁尾版面配置區 5">
            <a:extLst>
              <a:ext uri="{FF2B5EF4-FFF2-40B4-BE49-F238E27FC236}">
                <a16:creationId xmlns:a16="http://schemas.microsoft.com/office/drawing/2014/main" id="{F165FF51-855C-82B4-240E-D1AF02540302}"/>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C02CF40C-AF6C-C9FF-89A1-58A1B03B6C4B}"/>
              </a:ext>
            </a:extLst>
          </p:cNvPr>
          <p:cNvSpPr>
            <a:spLocks noGrp="1"/>
          </p:cNvSpPr>
          <p:nvPr>
            <p:ph type="sldNum" sz="quarter" idx="12"/>
          </p:nvPr>
        </p:nvSpPr>
        <p:spPr/>
        <p:txBody>
          <a:bodyPr/>
          <a:lstStyle/>
          <a:p>
            <a:fld id="{EFAEC03B-316C-4507-8207-D997BB28EB64}" type="slidenum">
              <a:rPr lang="zh-TW" altLang="en-US" smtClean="0"/>
              <a:t>‹#›</a:t>
            </a:fld>
            <a:endParaRPr lang="zh-TW" altLang="en-US"/>
          </a:p>
        </p:txBody>
      </p:sp>
    </p:spTree>
    <p:extLst>
      <p:ext uri="{BB962C8B-B14F-4D97-AF65-F5344CB8AC3E}">
        <p14:creationId xmlns:p14="http://schemas.microsoft.com/office/powerpoint/2010/main" val="3496780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9A69BABF-6143-6E99-0B49-97D885BD74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7B1DF635-42A0-B056-4EB4-97F7B309A0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17B49324-9375-D069-B743-3683D64388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FCC5AE-261C-4E50-A59B-D2A2B1270A69}" type="datetime1">
              <a:rPr lang="zh-TW" altLang="en-US" smtClean="0"/>
              <a:t>2025/3/26</a:t>
            </a:fld>
            <a:endParaRPr lang="zh-TW" altLang="en-US"/>
          </a:p>
        </p:txBody>
      </p:sp>
      <p:sp>
        <p:nvSpPr>
          <p:cNvPr id="5" name="頁尾版面配置區 4">
            <a:extLst>
              <a:ext uri="{FF2B5EF4-FFF2-40B4-BE49-F238E27FC236}">
                <a16:creationId xmlns:a16="http://schemas.microsoft.com/office/drawing/2014/main" id="{28584CA7-762E-3A5A-304E-1EAAB6D161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a:extLst>
              <a:ext uri="{FF2B5EF4-FFF2-40B4-BE49-F238E27FC236}">
                <a16:creationId xmlns:a16="http://schemas.microsoft.com/office/drawing/2014/main" id="{EA5B41FD-5E7A-AF87-9639-CB90546025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AEC03B-316C-4507-8207-D997BB28EB64}" type="slidenum">
              <a:rPr lang="zh-TW" altLang="en-US" smtClean="0"/>
              <a:t>‹#›</a:t>
            </a:fld>
            <a:endParaRPr lang="zh-TW" altLang="en-US"/>
          </a:p>
        </p:txBody>
      </p:sp>
    </p:spTree>
    <p:extLst>
      <p:ext uri="{BB962C8B-B14F-4D97-AF65-F5344CB8AC3E}">
        <p14:creationId xmlns:p14="http://schemas.microsoft.com/office/powerpoint/2010/main" val="4289768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15D6ECA-8C9F-6ADC-F8D7-2A82572058E8}"/>
              </a:ext>
            </a:extLst>
          </p:cNvPr>
          <p:cNvSpPr>
            <a:spLocks noGrp="1"/>
          </p:cNvSpPr>
          <p:nvPr>
            <p:ph type="ctrTitle"/>
          </p:nvPr>
        </p:nvSpPr>
        <p:spPr>
          <a:xfrm>
            <a:off x="507542" y="647788"/>
            <a:ext cx="11386550" cy="2387600"/>
          </a:xfrm>
        </p:spPr>
        <p:txBody>
          <a:bodyPr>
            <a:noAutofit/>
          </a:bodyPr>
          <a:lstStyle/>
          <a:p>
            <a:r>
              <a:rPr lang="en-US" altLang="zh-TW" sz="4800" dirty="0">
                <a:latin typeface="Times New Roman" panose="02020603050405020304" pitchFamily="18" charset="0"/>
                <a:cs typeface="Times New Roman" panose="02020603050405020304" pitchFamily="18" charset="0"/>
              </a:rPr>
              <a:t>Cuckoo Filter: Practically Better Than Bloom</a:t>
            </a:r>
            <a:endParaRPr lang="en-US" altLang="zh-TW" sz="4800" b="0" i="0" dirty="0">
              <a:solidFill>
                <a:srgbClr val="1F1F1F"/>
              </a:solidFill>
              <a:effectLst/>
              <a:latin typeface="Times New Roman" panose="02020603050405020304" pitchFamily="18" charset="0"/>
              <a:cs typeface="Times New Roman" panose="02020603050405020304" pitchFamily="18" charset="0"/>
            </a:endParaRPr>
          </a:p>
        </p:txBody>
      </p:sp>
      <p:sp>
        <p:nvSpPr>
          <p:cNvPr id="3" name="副標題 2">
            <a:extLst>
              <a:ext uri="{FF2B5EF4-FFF2-40B4-BE49-F238E27FC236}">
                <a16:creationId xmlns:a16="http://schemas.microsoft.com/office/drawing/2014/main" id="{B6739F88-A29A-4C56-52FA-D407B32738E9}"/>
              </a:ext>
            </a:extLst>
          </p:cNvPr>
          <p:cNvSpPr>
            <a:spLocks noGrp="1"/>
          </p:cNvSpPr>
          <p:nvPr>
            <p:ph type="subTitle" idx="1"/>
          </p:nvPr>
        </p:nvSpPr>
        <p:spPr>
          <a:xfrm>
            <a:off x="1295400" y="3344956"/>
            <a:ext cx="9986838" cy="1655762"/>
          </a:xfrm>
        </p:spPr>
        <p:txBody>
          <a:bodyPr/>
          <a:lstStyle/>
          <a:p>
            <a:r>
              <a:rPr lang="en-US" altLang="zh-TW" b="0" i="0" dirty="0">
                <a:solidFill>
                  <a:srgbClr val="222222"/>
                </a:solidFill>
                <a:effectLst/>
                <a:latin typeface="Times New Roman" panose="02020603050405020304" pitchFamily="18" charset="0"/>
                <a:cs typeface="Times New Roman" panose="02020603050405020304" pitchFamily="18" charset="0"/>
              </a:rPr>
              <a:t> B. Fan, D. G. Andersen, M. Kaminsky, </a:t>
            </a:r>
            <a:r>
              <a:rPr lang="en-US" altLang="zh-TW" dirty="0">
                <a:solidFill>
                  <a:srgbClr val="222222"/>
                </a:solidFill>
                <a:latin typeface="Times New Roman" panose="02020603050405020304" pitchFamily="18" charset="0"/>
                <a:cs typeface="Times New Roman" panose="02020603050405020304" pitchFamily="18" charset="0"/>
              </a:rPr>
              <a:t>and</a:t>
            </a:r>
            <a:r>
              <a:rPr lang="en-US" altLang="zh-TW" b="0" i="0" dirty="0">
                <a:solidFill>
                  <a:srgbClr val="222222"/>
                </a:solidFill>
                <a:effectLst/>
                <a:latin typeface="Times New Roman" panose="02020603050405020304" pitchFamily="18" charset="0"/>
                <a:cs typeface="Times New Roman" panose="02020603050405020304" pitchFamily="18" charset="0"/>
              </a:rPr>
              <a:t> M. D. </a:t>
            </a:r>
            <a:r>
              <a:rPr lang="en-US" altLang="zh-TW" b="0" i="0" dirty="0" err="1">
                <a:solidFill>
                  <a:srgbClr val="222222"/>
                </a:solidFill>
                <a:effectLst/>
                <a:latin typeface="Times New Roman" panose="02020603050405020304" pitchFamily="18" charset="0"/>
                <a:cs typeface="Times New Roman" panose="02020603050405020304" pitchFamily="18" charset="0"/>
              </a:rPr>
              <a:t>Mitzenmacher</a:t>
            </a:r>
            <a:endParaRPr lang="en-US" altLang="zh-TW" b="0" i="0" dirty="0">
              <a:solidFill>
                <a:srgbClr val="222222"/>
              </a:solidFill>
              <a:effectLst/>
              <a:latin typeface="Times New Roman" panose="02020603050405020304" pitchFamily="18" charset="0"/>
              <a:cs typeface="Times New Roman" panose="02020603050405020304" pitchFamily="18" charset="0"/>
            </a:endParaRPr>
          </a:p>
          <a:p>
            <a:r>
              <a:rPr lang="en-US" altLang="zh-TW" b="0" i="1" dirty="0">
                <a:solidFill>
                  <a:srgbClr val="222222"/>
                </a:solidFill>
                <a:effectLst/>
                <a:latin typeface="Times New Roman" panose="02020603050405020304" pitchFamily="18" charset="0"/>
                <a:cs typeface="Times New Roman" panose="02020603050405020304" pitchFamily="18" charset="0"/>
              </a:rPr>
              <a:t>Proceedings of the 10th ACM International on Conference on emerging Networking Experiments and Technologies</a:t>
            </a:r>
            <a:r>
              <a:rPr lang="en-US" altLang="zh-TW" b="0" i="0" dirty="0">
                <a:solidFill>
                  <a:srgbClr val="222222"/>
                </a:solidFill>
                <a:effectLst/>
                <a:latin typeface="Times New Roman" panose="02020603050405020304" pitchFamily="18" charset="0"/>
                <a:cs typeface="Times New Roman" panose="02020603050405020304" pitchFamily="18" charset="0"/>
              </a:rPr>
              <a:t> pp. 75-88. December 2014,. </a:t>
            </a:r>
            <a:endParaRPr lang="zh-TW" altLang="en-US" dirty="0">
              <a:solidFill>
                <a:srgbClr val="333333"/>
              </a:solidFill>
              <a:latin typeface="Times New Roman" panose="02020603050405020304" pitchFamily="18" charset="0"/>
              <a:cs typeface="Times New Roman" panose="02020603050405020304" pitchFamily="18" charset="0"/>
            </a:endParaRPr>
          </a:p>
        </p:txBody>
      </p:sp>
      <p:sp>
        <p:nvSpPr>
          <p:cNvPr id="4" name="文字方塊 3">
            <a:extLst>
              <a:ext uri="{FF2B5EF4-FFF2-40B4-BE49-F238E27FC236}">
                <a16:creationId xmlns:a16="http://schemas.microsoft.com/office/drawing/2014/main" id="{D6BC2F8A-F57D-93E1-25E0-DACED7728107}"/>
              </a:ext>
            </a:extLst>
          </p:cNvPr>
          <p:cNvSpPr txBox="1"/>
          <p:nvPr/>
        </p:nvSpPr>
        <p:spPr>
          <a:xfrm>
            <a:off x="8410112" y="5913844"/>
            <a:ext cx="3657600" cy="830997"/>
          </a:xfrm>
          <a:prstGeom prst="rect">
            <a:avLst/>
          </a:prstGeom>
          <a:noFill/>
        </p:spPr>
        <p:txBody>
          <a:bodyPr wrap="square" rtlCol="0">
            <a:spAutoFit/>
          </a:bodyPr>
          <a:lstStyle/>
          <a:p>
            <a:r>
              <a:rPr lang="en-US" altLang="zh-TW" sz="2400" dirty="0">
                <a:latin typeface="Times New Roman" panose="02020603050405020304" pitchFamily="18" charset="0"/>
                <a:cs typeface="Times New Roman" panose="02020603050405020304" pitchFamily="18" charset="0"/>
              </a:rPr>
              <a:t>Presenter : Jing-Xiang</a:t>
            </a:r>
            <a:r>
              <a:rPr lang="zh-TW" altLang="en-US" sz="2400" dirty="0">
                <a:latin typeface="Times New Roman" panose="02020603050405020304" pitchFamily="18" charset="0"/>
                <a:cs typeface="Times New Roman" panose="02020603050405020304" pitchFamily="18" charset="0"/>
              </a:rPr>
              <a:t> </a:t>
            </a:r>
            <a:r>
              <a:rPr lang="en-US" altLang="zh-TW" sz="2400" dirty="0">
                <a:latin typeface="Times New Roman" panose="02020603050405020304" pitchFamily="18" charset="0"/>
                <a:cs typeface="Times New Roman" panose="02020603050405020304" pitchFamily="18" charset="0"/>
              </a:rPr>
              <a:t>Yang</a:t>
            </a:r>
          </a:p>
          <a:p>
            <a:r>
              <a:rPr lang="en-US" altLang="zh-TW" sz="2400" dirty="0">
                <a:latin typeface="Times New Roman" panose="02020603050405020304" pitchFamily="18" charset="0"/>
                <a:cs typeface="Times New Roman" panose="02020603050405020304" pitchFamily="18" charset="0"/>
              </a:rPr>
              <a:t>Date : </a:t>
            </a:r>
            <a:r>
              <a:rPr lang="en-US" altLang="zh-TW" sz="2400" dirty="0">
                <a:solidFill>
                  <a:srgbClr val="202124"/>
                </a:solidFill>
                <a:latin typeface="Times New Roman" panose="02020603050405020304" pitchFamily="18" charset="0"/>
                <a:cs typeface="Times New Roman" panose="02020603050405020304" pitchFamily="18" charset="0"/>
              </a:rPr>
              <a:t>Mar.</a:t>
            </a:r>
            <a:r>
              <a:rPr lang="en-US" altLang="zh-TW" sz="2400" b="0" i="0" dirty="0">
                <a:solidFill>
                  <a:srgbClr val="202124"/>
                </a:solidFill>
                <a:effectLst/>
                <a:latin typeface="Times New Roman" panose="02020603050405020304" pitchFamily="18" charset="0"/>
                <a:cs typeface="Times New Roman" panose="02020603050405020304" pitchFamily="18" charset="0"/>
              </a:rPr>
              <a:t> 26, </a:t>
            </a:r>
            <a:r>
              <a:rPr lang="en-US" altLang="zh-TW" sz="2400" dirty="0">
                <a:latin typeface="Times New Roman" panose="02020603050405020304" pitchFamily="18" charset="0"/>
                <a:cs typeface="Times New Roman" panose="02020603050405020304" pitchFamily="18" charset="0"/>
              </a:rPr>
              <a:t>2025</a:t>
            </a:r>
            <a:endParaRPr lang="zh-TW" altLang="en-US" sz="2400" dirty="0">
              <a:latin typeface="Times New Roman" panose="02020603050405020304" pitchFamily="18" charset="0"/>
              <a:cs typeface="Times New Roman" panose="02020603050405020304" pitchFamily="18" charset="0"/>
            </a:endParaRPr>
          </a:p>
        </p:txBody>
      </p:sp>
      <p:sp>
        <p:nvSpPr>
          <p:cNvPr id="5" name="投影片編號版面配置區 4">
            <a:extLst>
              <a:ext uri="{FF2B5EF4-FFF2-40B4-BE49-F238E27FC236}">
                <a16:creationId xmlns:a16="http://schemas.microsoft.com/office/drawing/2014/main" id="{FCE74A8C-340A-9F93-5512-3E18A247C87B}"/>
              </a:ext>
            </a:extLst>
          </p:cNvPr>
          <p:cNvSpPr>
            <a:spLocks noGrp="1"/>
          </p:cNvSpPr>
          <p:nvPr>
            <p:ph type="sldNum" sz="quarter" idx="12"/>
          </p:nvPr>
        </p:nvSpPr>
        <p:spPr/>
        <p:txBody>
          <a:bodyPr/>
          <a:lstStyle/>
          <a:p>
            <a:fld id="{EFAEC03B-316C-4507-8207-D997BB28EB64}" type="slidenum">
              <a:rPr lang="zh-TW" altLang="en-US" smtClean="0"/>
              <a:t>1</a:t>
            </a:fld>
            <a:endParaRPr lang="zh-TW" altLang="en-US" dirty="0"/>
          </a:p>
        </p:txBody>
      </p:sp>
    </p:spTree>
    <p:extLst>
      <p:ext uri="{BB962C8B-B14F-4D97-AF65-F5344CB8AC3E}">
        <p14:creationId xmlns:p14="http://schemas.microsoft.com/office/powerpoint/2010/main" val="1694615461"/>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6BE72-3F00-94DE-AA8D-966D839E1A2A}"/>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E036B2E4-0212-0BCE-97F7-F82121C2A1EC}"/>
              </a:ext>
            </a:extLst>
          </p:cNvPr>
          <p:cNvSpPr>
            <a:spLocks noGrp="1"/>
          </p:cNvSpPr>
          <p:nvPr>
            <p:ph type="sldNum" sz="quarter" idx="12"/>
          </p:nvPr>
        </p:nvSpPr>
        <p:spPr/>
        <p:txBody>
          <a:bodyPr/>
          <a:lstStyle/>
          <a:p>
            <a:fld id="{EFAEC03B-316C-4507-8207-D997BB28EB64}" type="slidenum">
              <a:rPr lang="zh-TW" altLang="en-US" smtClean="0"/>
              <a:t>10</a:t>
            </a:fld>
            <a:endParaRPr lang="zh-TW" altLang="en-US"/>
          </a:p>
        </p:txBody>
      </p:sp>
      <p:sp>
        <p:nvSpPr>
          <p:cNvPr id="3" name="標題 1">
            <a:extLst>
              <a:ext uri="{FF2B5EF4-FFF2-40B4-BE49-F238E27FC236}">
                <a16:creationId xmlns:a16="http://schemas.microsoft.com/office/drawing/2014/main" id="{07185605-3583-0244-C421-DDA0CBE19289}"/>
              </a:ext>
            </a:extLst>
          </p:cNvPr>
          <p:cNvSpPr txBox="1">
            <a:spLocks/>
          </p:cNvSpPr>
          <p:nvPr/>
        </p:nvSpPr>
        <p:spPr>
          <a:xfrm>
            <a:off x="838200" y="31014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zh-TW" sz="4800" dirty="0">
                <a:latin typeface="Times New Roman" panose="02020603050405020304" pitchFamily="18" charset="0"/>
                <a:cs typeface="Times New Roman" panose="02020603050405020304" pitchFamily="18" charset="0"/>
              </a:rPr>
              <a:t>Cuckoo Filter (Insert)</a:t>
            </a:r>
            <a:endParaRPr lang="zh-TW" altLang="en-US" sz="4800" dirty="0">
              <a:latin typeface="Times New Roman" panose="02020603050405020304" pitchFamily="18" charset="0"/>
              <a:cs typeface="Times New Roman" panose="02020603050405020304" pitchFamily="18" charset="0"/>
            </a:endParaRPr>
          </a:p>
        </p:txBody>
      </p:sp>
      <p:pic>
        <p:nvPicPr>
          <p:cNvPr id="7" name="圖片 6">
            <a:extLst>
              <a:ext uri="{FF2B5EF4-FFF2-40B4-BE49-F238E27FC236}">
                <a16:creationId xmlns:a16="http://schemas.microsoft.com/office/drawing/2014/main" id="{9307BBA2-746C-AB50-A352-888572D50B3C}"/>
              </a:ext>
            </a:extLst>
          </p:cNvPr>
          <p:cNvPicPr>
            <a:picLocks noChangeAspect="1"/>
          </p:cNvPicPr>
          <p:nvPr/>
        </p:nvPicPr>
        <p:blipFill>
          <a:blip r:embed="rId2"/>
          <a:stretch>
            <a:fillRect/>
          </a:stretch>
        </p:blipFill>
        <p:spPr>
          <a:xfrm>
            <a:off x="667914" y="1453368"/>
            <a:ext cx="2309961" cy="1012741"/>
          </a:xfrm>
          <a:prstGeom prst="rect">
            <a:avLst/>
          </a:prstGeom>
        </p:spPr>
      </p:pic>
      <p:sp>
        <p:nvSpPr>
          <p:cNvPr id="8" name="橢圓 7">
            <a:extLst>
              <a:ext uri="{FF2B5EF4-FFF2-40B4-BE49-F238E27FC236}">
                <a16:creationId xmlns:a16="http://schemas.microsoft.com/office/drawing/2014/main" id="{FFA6A572-AF4E-27BC-D5A3-D130074F7021}"/>
              </a:ext>
            </a:extLst>
          </p:cNvPr>
          <p:cNvSpPr/>
          <p:nvPr/>
        </p:nvSpPr>
        <p:spPr>
          <a:xfrm>
            <a:off x="716991" y="1800219"/>
            <a:ext cx="397163" cy="84050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11" name="直線單箭頭接點 10">
            <a:extLst>
              <a:ext uri="{FF2B5EF4-FFF2-40B4-BE49-F238E27FC236}">
                <a16:creationId xmlns:a16="http://schemas.microsoft.com/office/drawing/2014/main" id="{77F14205-72E8-3033-7298-A2CFF1575130}"/>
              </a:ext>
            </a:extLst>
          </p:cNvPr>
          <p:cNvCxnSpPr>
            <a:stCxn id="8" idx="4"/>
          </p:cNvCxnSpPr>
          <p:nvPr/>
        </p:nvCxnSpPr>
        <p:spPr>
          <a:xfrm flipH="1">
            <a:off x="915572" y="2640728"/>
            <a:ext cx="1" cy="4165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文字方塊 11">
            <a:extLst>
              <a:ext uri="{FF2B5EF4-FFF2-40B4-BE49-F238E27FC236}">
                <a16:creationId xmlns:a16="http://schemas.microsoft.com/office/drawing/2014/main" id="{679BDBDB-2B38-F55A-7617-686BA5CD0D0E}"/>
              </a:ext>
            </a:extLst>
          </p:cNvPr>
          <p:cNvSpPr txBox="1"/>
          <p:nvPr/>
        </p:nvSpPr>
        <p:spPr>
          <a:xfrm>
            <a:off x="667914" y="3047189"/>
            <a:ext cx="1366982" cy="369332"/>
          </a:xfrm>
          <a:prstGeom prst="rect">
            <a:avLst/>
          </a:prstGeom>
          <a:noFill/>
        </p:spPr>
        <p:txBody>
          <a:bodyPr wrap="square" rtlCol="0">
            <a:spAutoFit/>
          </a:bodyPr>
          <a:lstStyle/>
          <a:p>
            <a:r>
              <a:rPr lang="en-US" altLang="zh-TW" dirty="0">
                <a:latin typeface="Times New Roman" panose="02020603050405020304" pitchFamily="18" charset="0"/>
                <a:cs typeface="Times New Roman" panose="02020603050405020304" pitchFamily="18" charset="0"/>
              </a:rPr>
              <a:t>Backet</a:t>
            </a:r>
            <a:endParaRPr lang="zh-TW" altLang="en-US" dirty="0">
              <a:latin typeface="Times New Roman" panose="02020603050405020304" pitchFamily="18" charset="0"/>
              <a:cs typeface="Times New Roman" panose="02020603050405020304" pitchFamily="18" charset="0"/>
            </a:endParaRPr>
          </a:p>
        </p:txBody>
      </p:sp>
      <p:graphicFrame>
        <p:nvGraphicFramePr>
          <p:cNvPr id="13" name="表格 12">
            <a:extLst>
              <a:ext uri="{FF2B5EF4-FFF2-40B4-BE49-F238E27FC236}">
                <a16:creationId xmlns:a16="http://schemas.microsoft.com/office/drawing/2014/main" id="{0B44D4A5-4CD2-A8C4-1C7C-1BF4533FAA13}"/>
              </a:ext>
            </a:extLst>
          </p:cNvPr>
          <p:cNvGraphicFramePr>
            <a:graphicFrameLocks noGrp="1"/>
          </p:cNvGraphicFramePr>
          <p:nvPr>
            <p:extLst>
              <p:ext uri="{D42A27DB-BD31-4B8C-83A1-F6EECF244321}">
                <p14:modId xmlns:p14="http://schemas.microsoft.com/office/powerpoint/2010/main" val="292805807"/>
              </p:ext>
            </p:extLst>
          </p:nvPr>
        </p:nvGraphicFramePr>
        <p:xfrm>
          <a:off x="2475345" y="3911516"/>
          <a:ext cx="8128000" cy="37084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1880835165"/>
                    </a:ext>
                  </a:extLst>
                </a:gridCol>
                <a:gridCol w="1625600">
                  <a:extLst>
                    <a:ext uri="{9D8B030D-6E8A-4147-A177-3AD203B41FA5}">
                      <a16:colId xmlns:a16="http://schemas.microsoft.com/office/drawing/2014/main" val="814940962"/>
                    </a:ext>
                  </a:extLst>
                </a:gridCol>
                <a:gridCol w="1625600">
                  <a:extLst>
                    <a:ext uri="{9D8B030D-6E8A-4147-A177-3AD203B41FA5}">
                      <a16:colId xmlns:a16="http://schemas.microsoft.com/office/drawing/2014/main" val="789672759"/>
                    </a:ext>
                  </a:extLst>
                </a:gridCol>
                <a:gridCol w="1625600">
                  <a:extLst>
                    <a:ext uri="{9D8B030D-6E8A-4147-A177-3AD203B41FA5}">
                      <a16:colId xmlns:a16="http://schemas.microsoft.com/office/drawing/2014/main" val="3000533771"/>
                    </a:ext>
                  </a:extLst>
                </a:gridCol>
                <a:gridCol w="1625600">
                  <a:extLst>
                    <a:ext uri="{9D8B030D-6E8A-4147-A177-3AD203B41FA5}">
                      <a16:colId xmlns:a16="http://schemas.microsoft.com/office/drawing/2014/main" val="1546594030"/>
                    </a:ext>
                  </a:extLst>
                </a:gridCol>
              </a:tblGrid>
              <a:tr h="370840">
                <a:tc>
                  <a:txBody>
                    <a:bodyPr/>
                    <a:lstStyle/>
                    <a:p>
                      <a:endParaRPr lang="zh-TW" altLang="en-US" dirty="0"/>
                    </a:p>
                  </a:txBody>
                  <a:tcPr/>
                </a:tc>
                <a:tc>
                  <a:txBody>
                    <a:bodyPr/>
                    <a:lstStyle/>
                    <a:p>
                      <a:endParaRPr lang="zh-TW" altLang="en-US"/>
                    </a:p>
                  </a:txBody>
                  <a:tcPr/>
                </a:tc>
                <a:tc>
                  <a:txBody>
                    <a:bodyPr/>
                    <a:lstStyle/>
                    <a:p>
                      <a:r>
                        <a:rPr lang="en-US" altLang="zh-TW" dirty="0"/>
                        <a:t>123</a:t>
                      </a:r>
                      <a:endParaRPr lang="zh-TW" altLang="en-US" dirty="0"/>
                    </a:p>
                  </a:txBody>
                  <a:tcPr/>
                </a:tc>
                <a:tc>
                  <a:txBody>
                    <a:bodyPr/>
                    <a:lstStyle/>
                    <a:p>
                      <a:endParaRPr lang="zh-TW" altLang="en-US"/>
                    </a:p>
                  </a:txBody>
                  <a:tcPr/>
                </a:tc>
                <a:tc>
                  <a:txBody>
                    <a:bodyPr/>
                    <a:lstStyle/>
                    <a:p>
                      <a:endParaRPr lang="zh-TW" altLang="en-US" dirty="0"/>
                    </a:p>
                  </a:txBody>
                  <a:tcPr/>
                </a:tc>
                <a:extLst>
                  <a:ext uri="{0D108BD9-81ED-4DB2-BD59-A6C34878D82A}">
                    <a16:rowId xmlns:a16="http://schemas.microsoft.com/office/drawing/2014/main" val="3190267940"/>
                  </a:ext>
                </a:extLst>
              </a:tr>
            </a:tbl>
          </a:graphicData>
        </a:graphic>
      </p:graphicFrame>
      <p:sp>
        <p:nvSpPr>
          <p:cNvPr id="14" name="文字方塊 13">
            <a:extLst>
              <a:ext uri="{FF2B5EF4-FFF2-40B4-BE49-F238E27FC236}">
                <a16:creationId xmlns:a16="http://schemas.microsoft.com/office/drawing/2014/main" id="{3DBFE29D-8896-9173-DE4C-488E81A89A82}"/>
              </a:ext>
            </a:extLst>
          </p:cNvPr>
          <p:cNvSpPr txBox="1"/>
          <p:nvPr/>
        </p:nvSpPr>
        <p:spPr>
          <a:xfrm>
            <a:off x="5306291" y="2035246"/>
            <a:ext cx="2466107" cy="923330"/>
          </a:xfrm>
          <a:prstGeom prst="rect">
            <a:avLst/>
          </a:prstGeom>
          <a:noFill/>
        </p:spPr>
        <p:txBody>
          <a:bodyPr wrap="square" rtlCol="0">
            <a:spAutoFit/>
          </a:bodyPr>
          <a:lstStyle/>
          <a:p>
            <a:r>
              <a:rPr lang="en-US" altLang="zh-TW" dirty="0">
                <a:latin typeface="Times New Roman" panose="02020603050405020304" pitchFamily="18" charset="0"/>
                <a:cs typeface="Times New Roman" panose="02020603050405020304" pitchFamily="18" charset="0"/>
              </a:rPr>
              <a:t>X = 5</a:t>
            </a:r>
          </a:p>
          <a:p>
            <a:r>
              <a:rPr lang="en-US" altLang="zh-TW" dirty="0">
                <a:latin typeface="Times New Roman" panose="02020603050405020304" pitchFamily="18" charset="0"/>
                <a:cs typeface="Times New Roman" panose="02020603050405020304" pitchFamily="18" charset="0"/>
              </a:rPr>
              <a:t>Fingerprint(x) = 123</a:t>
            </a:r>
          </a:p>
          <a:p>
            <a:r>
              <a:rPr lang="en-US" altLang="zh-TW" dirty="0">
                <a:latin typeface="Times New Roman" panose="02020603050405020304" pitchFamily="18" charset="0"/>
                <a:cs typeface="Times New Roman" panose="02020603050405020304" pitchFamily="18" charset="0"/>
              </a:rPr>
              <a:t>i</a:t>
            </a:r>
            <a:r>
              <a:rPr lang="en-US" altLang="zh-TW" baseline="-25000" dirty="0">
                <a:latin typeface="Times New Roman" panose="02020603050405020304" pitchFamily="18" charset="0"/>
                <a:cs typeface="Times New Roman" panose="02020603050405020304" pitchFamily="18" charset="0"/>
              </a:rPr>
              <a:t>1</a:t>
            </a:r>
            <a:r>
              <a:rPr lang="en-US" altLang="zh-TW" dirty="0">
                <a:latin typeface="Times New Roman" panose="02020603050405020304" pitchFamily="18" charset="0"/>
                <a:cs typeface="Times New Roman" panose="02020603050405020304" pitchFamily="18" charset="0"/>
              </a:rPr>
              <a:t> = 2, i</a:t>
            </a:r>
            <a:r>
              <a:rPr lang="en-US" altLang="zh-TW" baseline="-25000" dirty="0">
                <a:latin typeface="Times New Roman" panose="02020603050405020304" pitchFamily="18" charset="0"/>
                <a:cs typeface="Times New Roman" panose="02020603050405020304" pitchFamily="18" charset="0"/>
              </a:rPr>
              <a:t>2</a:t>
            </a:r>
            <a:r>
              <a:rPr lang="en-US" altLang="zh-TW" dirty="0">
                <a:latin typeface="Times New Roman" panose="02020603050405020304" pitchFamily="18" charset="0"/>
                <a:cs typeface="Times New Roman" panose="02020603050405020304" pitchFamily="18" charset="0"/>
              </a:rPr>
              <a:t> = 4</a:t>
            </a:r>
            <a:endParaRPr lang="zh-TW" altLang="en-US" dirty="0">
              <a:latin typeface="Times New Roman" panose="02020603050405020304" pitchFamily="18" charset="0"/>
              <a:cs typeface="Times New Roman" panose="02020603050405020304" pitchFamily="18" charset="0"/>
            </a:endParaRPr>
          </a:p>
        </p:txBody>
      </p:sp>
      <p:cxnSp>
        <p:nvCxnSpPr>
          <p:cNvPr id="16" name="直線單箭頭接點 15">
            <a:extLst>
              <a:ext uri="{FF2B5EF4-FFF2-40B4-BE49-F238E27FC236}">
                <a16:creationId xmlns:a16="http://schemas.microsoft.com/office/drawing/2014/main" id="{BEB26B63-A18A-2951-129A-7983DAAD681D}"/>
              </a:ext>
            </a:extLst>
          </p:cNvPr>
          <p:cNvCxnSpPr>
            <a:stCxn id="14" idx="2"/>
            <a:endCxn id="13" idx="0"/>
          </p:cNvCxnSpPr>
          <p:nvPr/>
        </p:nvCxnSpPr>
        <p:spPr>
          <a:xfrm>
            <a:off x="6539345" y="2958576"/>
            <a:ext cx="0" cy="9529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2900810"/>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DB862-AB58-C15B-6D67-EEBEA47A6CBB}"/>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C9E05701-280B-D3CF-C07F-0A30E1C8BC55}"/>
              </a:ext>
            </a:extLst>
          </p:cNvPr>
          <p:cNvSpPr>
            <a:spLocks noGrp="1"/>
          </p:cNvSpPr>
          <p:nvPr>
            <p:ph type="sldNum" sz="quarter" idx="12"/>
          </p:nvPr>
        </p:nvSpPr>
        <p:spPr/>
        <p:txBody>
          <a:bodyPr/>
          <a:lstStyle/>
          <a:p>
            <a:fld id="{EFAEC03B-316C-4507-8207-D997BB28EB64}" type="slidenum">
              <a:rPr lang="zh-TW" altLang="en-US" smtClean="0"/>
              <a:t>11</a:t>
            </a:fld>
            <a:endParaRPr lang="zh-TW" altLang="en-US"/>
          </a:p>
        </p:txBody>
      </p:sp>
      <p:sp>
        <p:nvSpPr>
          <p:cNvPr id="3" name="標題 1">
            <a:extLst>
              <a:ext uri="{FF2B5EF4-FFF2-40B4-BE49-F238E27FC236}">
                <a16:creationId xmlns:a16="http://schemas.microsoft.com/office/drawing/2014/main" id="{C186EDFB-ADEA-E641-5F54-1FCBDC4A9408}"/>
              </a:ext>
            </a:extLst>
          </p:cNvPr>
          <p:cNvSpPr txBox="1">
            <a:spLocks/>
          </p:cNvSpPr>
          <p:nvPr/>
        </p:nvSpPr>
        <p:spPr>
          <a:xfrm>
            <a:off x="838200" y="31014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zh-TW" sz="4800" dirty="0">
                <a:latin typeface="Times New Roman" panose="02020603050405020304" pitchFamily="18" charset="0"/>
                <a:cs typeface="Times New Roman" panose="02020603050405020304" pitchFamily="18" charset="0"/>
              </a:rPr>
              <a:t>Cuckoo Filter (Insert)</a:t>
            </a:r>
            <a:endParaRPr lang="zh-TW" altLang="en-US" sz="4800" dirty="0">
              <a:latin typeface="Times New Roman" panose="02020603050405020304" pitchFamily="18" charset="0"/>
              <a:cs typeface="Times New Roman" panose="02020603050405020304" pitchFamily="18" charset="0"/>
            </a:endParaRPr>
          </a:p>
        </p:txBody>
      </p:sp>
      <p:pic>
        <p:nvPicPr>
          <p:cNvPr id="7" name="圖片 6">
            <a:extLst>
              <a:ext uri="{FF2B5EF4-FFF2-40B4-BE49-F238E27FC236}">
                <a16:creationId xmlns:a16="http://schemas.microsoft.com/office/drawing/2014/main" id="{2C8C815B-D1B9-3477-7C59-93354CAC796F}"/>
              </a:ext>
            </a:extLst>
          </p:cNvPr>
          <p:cNvPicPr>
            <a:picLocks noChangeAspect="1"/>
          </p:cNvPicPr>
          <p:nvPr/>
        </p:nvPicPr>
        <p:blipFill>
          <a:blip r:embed="rId2"/>
          <a:stretch>
            <a:fillRect/>
          </a:stretch>
        </p:blipFill>
        <p:spPr>
          <a:xfrm>
            <a:off x="667914" y="1453368"/>
            <a:ext cx="2309961" cy="1012741"/>
          </a:xfrm>
          <a:prstGeom prst="rect">
            <a:avLst/>
          </a:prstGeom>
        </p:spPr>
      </p:pic>
      <p:sp>
        <p:nvSpPr>
          <p:cNvPr id="8" name="橢圓 7">
            <a:extLst>
              <a:ext uri="{FF2B5EF4-FFF2-40B4-BE49-F238E27FC236}">
                <a16:creationId xmlns:a16="http://schemas.microsoft.com/office/drawing/2014/main" id="{888052D0-5CB4-3916-2206-AD57D0680217}"/>
              </a:ext>
            </a:extLst>
          </p:cNvPr>
          <p:cNvSpPr/>
          <p:nvPr/>
        </p:nvSpPr>
        <p:spPr>
          <a:xfrm>
            <a:off x="716991" y="1800219"/>
            <a:ext cx="397163" cy="84050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11" name="直線單箭頭接點 10">
            <a:extLst>
              <a:ext uri="{FF2B5EF4-FFF2-40B4-BE49-F238E27FC236}">
                <a16:creationId xmlns:a16="http://schemas.microsoft.com/office/drawing/2014/main" id="{FC12722C-8252-BDE6-FAA4-F4FA4B576E0D}"/>
              </a:ext>
            </a:extLst>
          </p:cNvPr>
          <p:cNvCxnSpPr>
            <a:stCxn id="8" idx="4"/>
          </p:cNvCxnSpPr>
          <p:nvPr/>
        </p:nvCxnSpPr>
        <p:spPr>
          <a:xfrm flipH="1">
            <a:off x="915572" y="2640728"/>
            <a:ext cx="1" cy="4165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文字方塊 11">
            <a:extLst>
              <a:ext uri="{FF2B5EF4-FFF2-40B4-BE49-F238E27FC236}">
                <a16:creationId xmlns:a16="http://schemas.microsoft.com/office/drawing/2014/main" id="{1CE64611-33A9-F67C-CCC8-FC0835A4B468}"/>
              </a:ext>
            </a:extLst>
          </p:cNvPr>
          <p:cNvSpPr txBox="1"/>
          <p:nvPr/>
        </p:nvSpPr>
        <p:spPr>
          <a:xfrm>
            <a:off x="544945" y="3059668"/>
            <a:ext cx="1366982" cy="369332"/>
          </a:xfrm>
          <a:prstGeom prst="rect">
            <a:avLst/>
          </a:prstGeom>
          <a:noFill/>
        </p:spPr>
        <p:txBody>
          <a:bodyPr wrap="square" rtlCol="0">
            <a:spAutoFit/>
          </a:bodyPr>
          <a:lstStyle/>
          <a:p>
            <a:r>
              <a:rPr lang="en-US" altLang="zh-TW" dirty="0">
                <a:latin typeface="Times New Roman" panose="02020603050405020304" pitchFamily="18" charset="0"/>
                <a:cs typeface="Times New Roman" panose="02020603050405020304" pitchFamily="18" charset="0"/>
              </a:rPr>
              <a:t>Backet</a:t>
            </a:r>
            <a:endParaRPr lang="zh-TW" altLang="en-US" dirty="0">
              <a:latin typeface="Times New Roman" panose="02020603050405020304" pitchFamily="18" charset="0"/>
              <a:cs typeface="Times New Roman" panose="02020603050405020304" pitchFamily="18" charset="0"/>
            </a:endParaRPr>
          </a:p>
        </p:txBody>
      </p:sp>
      <p:graphicFrame>
        <p:nvGraphicFramePr>
          <p:cNvPr id="13" name="表格 12">
            <a:extLst>
              <a:ext uri="{FF2B5EF4-FFF2-40B4-BE49-F238E27FC236}">
                <a16:creationId xmlns:a16="http://schemas.microsoft.com/office/drawing/2014/main" id="{A9F13911-6ED9-1589-EBCF-2A6575B77505}"/>
              </a:ext>
            </a:extLst>
          </p:cNvPr>
          <p:cNvGraphicFramePr>
            <a:graphicFrameLocks noGrp="1"/>
          </p:cNvGraphicFramePr>
          <p:nvPr>
            <p:extLst>
              <p:ext uri="{D42A27DB-BD31-4B8C-83A1-F6EECF244321}">
                <p14:modId xmlns:p14="http://schemas.microsoft.com/office/powerpoint/2010/main" val="4213895325"/>
              </p:ext>
            </p:extLst>
          </p:nvPr>
        </p:nvGraphicFramePr>
        <p:xfrm>
          <a:off x="2475345" y="3911516"/>
          <a:ext cx="8128000" cy="37084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1880835165"/>
                    </a:ext>
                  </a:extLst>
                </a:gridCol>
                <a:gridCol w="1625600">
                  <a:extLst>
                    <a:ext uri="{9D8B030D-6E8A-4147-A177-3AD203B41FA5}">
                      <a16:colId xmlns:a16="http://schemas.microsoft.com/office/drawing/2014/main" val="814940962"/>
                    </a:ext>
                  </a:extLst>
                </a:gridCol>
                <a:gridCol w="1625600">
                  <a:extLst>
                    <a:ext uri="{9D8B030D-6E8A-4147-A177-3AD203B41FA5}">
                      <a16:colId xmlns:a16="http://schemas.microsoft.com/office/drawing/2014/main" val="789672759"/>
                    </a:ext>
                  </a:extLst>
                </a:gridCol>
                <a:gridCol w="1625600">
                  <a:extLst>
                    <a:ext uri="{9D8B030D-6E8A-4147-A177-3AD203B41FA5}">
                      <a16:colId xmlns:a16="http://schemas.microsoft.com/office/drawing/2014/main" val="3000533771"/>
                    </a:ext>
                  </a:extLst>
                </a:gridCol>
                <a:gridCol w="1625600">
                  <a:extLst>
                    <a:ext uri="{9D8B030D-6E8A-4147-A177-3AD203B41FA5}">
                      <a16:colId xmlns:a16="http://schemas.microsoft.com/office/drawing/2014/main" val="1546594030"/>
                    </a:ext>
                  </a:extLst>
                </a:gridCol>
              </a:tblGrid>
              <a:tr h="370840">
                <a:tc>
                  <a:txBody>
                    <a:bodyPr/>
                    <a:lstStyle/>
                    <a:p>
                      <a:endParaRPr lang="zh-TW" altLang="en-US" dirty="0"/>
                    </a:p>
                  </a:txBody>
                  <a:tcPr/>
                </a:tc>
                <a:tc>
                  <a:txBody>
                    <a:bodyPr/>
                    <a:lstStyle/>
                    <a:p>
                      <a:r>
                        <a:rPr lang="en-US" altLang="zh-TW" dirty="0"/>
                        <a:t>777</a:t>
                      </a:r>
                      <a:endParaRPr lang="zh-TW" altLang="en-US" dirty="0"/>
                    </a:p>
                  </a:txBody>
                  <a:tcPr/>
                </a:tc>
                <a:tc>
                  <a:txBody>
                    <a:bodyPr/>
                    <a:lstStyle/>
                    <a:p>
                      <a:r>
                        <a:rPr lang="en-US" altLang="zh-TW" dirty="0">
                          <a:solidFill>
                            <a:srgbClr val="FFC000"/>
                          </a:solidFill>
                        </a:rPr>
                        <a:t>123</a:t>
                      </a:r>
                      <a:endParaRPr lang="zh-TW" altLang="en-US" dirty="0">
                        <a:solidFill>
                          <a:srgbClr val="FFC000"/>
                        </a:solidFill>
                      </a:endParaRPr>
                    </a:p>
                  </a:txBody>
                  <a:tcPr/>
                </a:tc>
                <a:tc>
                  <a:txBody>
                    <a:bodyPr/>
                    <a:lstStyle/>
                    <a:p>
                      <a:endParaRPr lang="zh-TW" altLang="en-US"/>
                    </a:p>
                  </a:txBody>
                  <a:tcPr/>
                </a:tc>
                <a:tc>
                  <a:txBody>
                    <a:bodyPr/>
                    <a:lstStyle/>
                    <a:p>
                      <a:endParaRPr lang="zh-TW" altLang="en-US" dirty="0"/>
                    </a:p>
                  </a:txBody>
                  <a:tcPr/>
                </a:tc>
                <a:extLst>
                  <a:ext uri="{0D108BD9-81ED-4DB2-BD59-A6C34878D82A}">
                    <a16:rowId xmlns:a16="http://schemas.microsoft.com/office/drawing/2014/main" val="3190267940"/>
                  </a:ext>
                </a:extLst>
              </a:tr>
            </a:tbl>
          </a:graphicData>
        </a:graphic>
      </p:graphicFrame>
      <p:sp>
        <p:nvSpPr>
          <p:cNvPr id="14" name="文字方塊 13">
            <a:extLst>
              <a:ext uri="{FF2B5EF4-FFF2-40B4-BE49-F238E27FC236}">
                <a16:creationId xmlns:a16="http://schemas.microsoft.com/office/drawing/2014/main" id="{A78CA426-C645-A3EE-5E54-A59BDB877D17}"/>
              </a:ext>
            </a:extLst>
          </p:cNvPr>
          <p:cNvSpPr txBox="1"/>
          <p:nvPr/>
        </p:nvSpPr>
        <p:spPr>
          <a:xfrm>
            <a:off x="5306291" y="2035246"/>
            <a:ext cx="2466107" cy="923330"/>
          </a:xfrm>
          <a:prstGeom prst="rect">
            <a:avLst/>
          </a:prstGeom>
          <a:noFill/>
        </p:spPr>
        <p:txBody>
          <a:bodyPr wrap="square" rtlCol="0">
            <a:spAutoFit/>
          </a:bodyPr>
          <a:lstStyle/>
          <a:p>
            <a:r>
              <a:rPr lang="en-US" altLang="zh-TW" dirty="0">
                <a:latin typeface="Times New Roman" panose="02020603050405020304" pitchFamily="18" charset="0"/>
                <a:cs typeface="Times New Roman" panose="02020603050405020304" pitchFamily="18" charset="0"/>
              </a:rPr>
              <a:t>X = 6</a:t>
            </a:r>
          </a:p>
          <a:p>
            <a:r>
              <a:rPr lang="en-US" altLang="zh-TW" dirty="0">
                <a:latin typeface="Times New Roman" panose="02020603050405020304" pitchFamily="18" charset="0"/>
                <a:cs typeface="Times New Roman" panose="02020603050405020304" pitchFamily="18" charset="0"/>
              </a:rPr>
              <a:t>Fingerprint(x) = 777</a:t>
            </a:r>
          </a:p>
          <a:p>
            <a:r>
              <a:rPr lang="en-US" altLang="zh-TW" dirty="0">
                <a:latin typeface="Times New Roman" panose="02020603050405020304" pitchFamily="18" charset="0"/>
                <a:cs typeface="Times New Roman" panose="02020603050405020304" pitchFamily="18" charset="0"/>
              </a:rPr>
              <a:t>i1 = 1, i2 = 4</a:t>
            </a:r>
            <a:endParaRPr lang="zh-TW" altLang="en-US" dirty="0">
              <a:latin typeface="Times New Roman" panose="02020603050405020304" pitchFamily="18" charset="0"/>
              <a:cs typeface="Times New Roman" panose="02020603050405020304" pitchFamily="18" charset="0"/>
            </a:endParaRPr>
          </a:p>
        </p:txBody>
      </p:sp>
      <p:cxnSp>
        <p:nvCxnSpPr>
          <p:cNvPr id="16" name="直線單箭頭接點 15">
            <a:extLst>
              <a:ext uri="{FF2B5EF4-FFF2-40B4-BE49-F238E27FC236}">
                <a16:creationId xmlns:a16="http://schemas.microsoft.com/office/drawing/2014/main" id="{51B4ADAD-9C59-821C-ED5A-341BD90B6398}"/>
              </a:ext>
            </a:extLst>
          </p:cNvPr>
          <p:cNvCxnSpPr>
            <a:cxnSpLocks/>
            <a:stCxn id="14" idx="2"/>
          </p:cNvCxnSpPr>
          <p:nvPr/>
        </p:nvCxnSpPr>
        <p:spPr>
          <a:xfrm flipH="1">
            <a:off x="4867564" y="2958576"/>
            <a:ext cx="1671781" cy="9529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1101742"/>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87029A-68D0-43F4-7F2A-834D9F557FE9}"/>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208E805C-AFA5-1C7B-1184-1843C9643741}"/>
              </a:ext>
            </a:extLst>
          </p:cNvPr>
          <p:cNvSpPr>
            <a:spLocks noGrp="1"/>
          </p:cNvSpPr>
          <p:nvPr>
            <p:ph type="sldNum" sz="quarter" idx="12"/>
          </p:nvPr>
        </p:nvSpPr>
        <p:spPr/>
        <p:txBody>
          <a:bodyPr/>
          <a:lstStyle/>
          <a:p>
            <a:fld id="{EFAEC03B-316C-4507-8207-D997BB28EB64}" type="slidenum">
              <a:rPr lang="zh-TW" altLang="en-US" smtClean="0"/>
              <a:t>12</a:t>
            </a:fld>
            <a:endParaRPr lang="zh-TW" altLang="en-US"/>
          </a:p>
        </p:txBody>
      </p:sp>
      <p:sp>
        <p:nvSpPr>
          <p:cNvPr id="3" name="標題 1">
            <a:extLst>
              <a:ext uri="{FF2B5EF4-FFF2-40B4-BE49-F238E27FC236}">
                <a16:creationId xmlns:a16="http://schemas.microsoft.com/office/drawing/2014/main" id="{F1CBFEB0-157E-9692-CE2D-6D1EACABB2AB}"/>
              </a:ext>
            </a:extLst>
          </p:cNvPr>
          <p:cNvSpPr txBox="1">
            <a:spLocks/>
          </p:cNvSpPr>
          <p:nvPr/>
        </p:nvSpPr>
        <p:spPr>
          <a:xfrm>
            <a:off x="838200" y="31014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zh-TW" sz="4800" dirty="0">
                <a:latin typeface="Times New Roman" panose="02020603050405020304" pitchFamily="18" charset="0"/>
                <a:cs typeface="Times New Roman" panose="02020603050405020304" pitchFamily="18" charset="0"/>
              </a:rPr>
              <a:t>Cuckoo Filter (Insert)</a:t>
            </a:r>
            <a:endParaRPr lang="zh-TW" altLang="en-US" sz="4800" dirty="0">
              <a:latin typeface="Times New Roman" panose="02020603050405020304" pitchFamily="18" charset="0"/>
              <a:cs typeface="Times New Roman" panose="02020603050405020304" pitchFamily="18" charset="0"/>
            </a:endParaRPr>
          </a:p>
        </p:txBody>
      </p:sp>
      <p:pic>
        <p:nvPicPr>
          <p:cNvPr id="7" name="圖片 6">
            <a:extLst>
              <a:ext uri="{FF2B5EF4-FFF2-40B4-BE49-F238E27FC236}">
                <a16:creationId xmlns:a16="http://schemas.microsoft.com/office/drawing/2014/main" id="{65F89FC6-393D-01C4-163E-DD268B195060}"/>
              </a:ext>
            </a:extLst>
          </p:cNvPr>
          <p:cNvPicPr>
            <a:picLocks noChangeAspect="1"/>
          </p:cNvPicPr>
          <p:nvPr/>
        </p:nvPicPr>
        <p:blipFill>
          <a:blip r:embed="rId2"/>
          <a:stretch>
            <a:fillRect/>
          </a:stretch>
        </p:blipFill>
        <p:spPr>
          <a:xfrm>
            <a:off x="667914" y="1453368"/>
            <a:ext cx="2309961" cy="1012741"/>
          </a:xfrm>
          <a:prstGeom prst="rect">
            <a:avLst/>
          </a:prstGeom>
        </p:spPr>
      </p:pic>
      <p:sp>
        <p:nvSpPr>
          <p:cNvPr id="8" name="橢圓 7">
            <a:extLst>
              <a:ext uri="{FF2B5EF4-FFF2-40B4-BE49-F238E27FC236}">
                <a16:creationId xmlns:a16="http://schemas.microsoft.com/office/drawing/2014/main" id="{52077B4C-F0C3-39F5-BB04-9467EF592294}"/>
              </a:ext>
            </a:extLst>
          </p:cNvPr>
          <p:cNvSpPr/>
          <p:nvPr/>
        </p:nvSpPr>
        <p:spPr>
          <a:xfrm>
            <a:off x="716991" y="1800219"/>
            <a:ext cx="397163" cy="84050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11" name="直線單箭頭接點 10">
            <a:extLst>
              <a:ext uri="{FF2B5EF4-FFF2-40B4-BE49-F238E27FC236}">
                <a16:creationId xmlns:a16="http://schemas.microsoft.com/office/drawing/2014/main" id="{474198AD-016C-6651-D7D9-5D442E28A825}"/>
              </a:ext>
            </a:extLst>
          </p:cNvPr>
          <p:cNvCxnSpPr>
            <a:stCxn id="8" idx="4"/>
          </p:cNvCxnSpPr>
          <p:nvPr/>
        </p:nvCxnSpPr>
        <p:spPr>
          <a:xfrm flipH="1">
            <a:off x="915572" y="2640728"/>
            <a:ext cx="1" cy="4165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文字方塊 11">
            <a:extLst>
              <a:ext uri="{FF2B5EF4-FFF2-40B4-BE49-F238E27FC236}">
                <a16:creationId xmlns:a16="http://schemas.microsoft.com/office/drawing/2014/main" id="{FFE36AA0-1642-486B-1D88-F06C15443C2A}"/>
              </a:ext>
            </a:extLst>
          </p:cNvPr>
          <p:cNvSpPr txBox="1"/>
          <p:nvPr/>
        </p:nvSpPr>
        <p:spPr>
          <a:xfrm>
            <a:off x="716991" y="3059668"/>
            <a:ext cx="1366982" cy="369332"/>
          </a:xfrm>
          <a:prstGeom prst="rect">
            <a:avLst/>
          </a:prstGeom>
          <a:noFill/>
        </p:spPr>
        <p:txBody>
          <a:bodyPr wrap="square" rtlCol="0">
            <a:spAutoFit/>
          </a:bodyPr>
          <a:lstStyle/>
          <a:p>
            <a:r>
              <a:rPr lang="en-US" altLang="zh-TW" dirty="0">
                <a:latin typeface="Times New Roman" panose="02020603050405020304" pitchFamily="18" charset="0"/>
                <a:cs typeface="Times New Roman" panose="02020603050405020304" pitchFamily="18" charset="0"/>
              </a:rPr>
              <a:t>Backet</a:t>
            </a:r>
            <a:endParaRPr lang="zh-TW" altLang="en-US" dirty="0">
              <a:latin typeface="Times New Roman" panose="02020603050405020304" pitchFamily="18" charset="0"/>
              <a:cs typeface="Times New Roman" panose="02020603050405020304" pitchFamily="18" charset="0"/>
            </a:endParaRPr>
          </a:p>
        </p:txBody>
      </p:sp>
      <p:graphicFrame>
        <p:nvGraphicFramePr>
          <p:cNvPr id="13" name="表格 12">
            <a:extLst>
              <a:ext uri="{FF2B5EF4-FFF2-40B4-BE49-F238E27FC236}">
                <a16:creationId xmlns:a16="http://schemas.microsoft.com/office/drawing/2014/main" id="{3AD48F4F-F036-09A0-61D3-83676B9C3CCF}"/>
              </a:ext>
            </a:extLst>
          </p:cNvPr>
          <p:cNvGraphicFramePr>
            <a:graphicFrameLocks noGrp="1"/>
          </p:cNvGraphicFramePr>
          <p:nvPr>
            <p:extLst>
              <p:ext uri="{D42A27DB-BD31-4B8C-83A1-F6EECF244321}">
                <p14:modId xmlns:p14="http://schemas.microsoft.com/office/powerpoint/2010/main" val="4178238612"/>
              </p:ext>
            </p:extLst>
          </p:nvPr>
        </p:nvGraphicFramePr>
        <p:xfrm>
          <a:off x="2475345" y="3911516"/>
          <a:ext cx="8128000" cy="37084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1880835165"/>
                    </a:ext>
                  </a:extLst>
                </a:gridCol>
                <a:gridCol w="1625600">
                  <a:extLst>
                    <a:ext uri="{9D8B030D-6E8A-4147-A177-3AD203B41FA5}">
                      <a16:colId xmlns:a16="http://schemas.microsoft.com/office/drawing/2014/main" val="814940962"/>
                    </a:ext>
                  </a:extLst>
                </a:gridCol>
                <a:gridCol w="1625600">
                  <a:extLst>
                    <a:ext uri="{9D8B030D-6E8A-4147-A177-3AD203B41FA5}">
                      <a16:colId xmlns:a16="http://schemas.microsoft.com/office/drawing/2014/main" val="789672759"/>
                    </a:ext>
                  </a:extLst>
                </a:gridCol>
                <a:gridCol w="1625600">
                  <a:extLst>
                    <a:ext uri="{9D8B030D-6E8A-4147-A177-3AD203B41FA5}">
                      <a16:colId xmlns:a16="http://schemas.microsoft.com/office/drawing/2014/main" val="3000533771"/>
                    </a:ext>
                  </a:extLst>
                </a:gridCol>
                <a:gridCol w="1625600">
                  <a:extLst>
                    <a:ext uri="{9D8B030D-6E8A-4147-A177-3AD203B41FA5}">
                      <a16:colId xmlns:a16="http://schemas.microsoft.com/office/drawing/2014/main" val="1546594030"/>
                    </a:ext>
                  </a:extLst>
                </a:gridCol>
              </a:tblGrid>
              <a:tr h="370840">
                <a:tc>
                  <a:txBody>
                    <a:bodyPr/>
                    <a:lstStyle/>
                    <a:p>
                      <a:endParaRPr lang="zh-TW" altLang="en-US" dirty="0"/>
                    </a:p>
                  </a:txBody>
                  <a:tcPr/>
                </a:tc>
                <a:tc>
                  <a:txBody>
                    <a:bodyPr/>
                    <a:lstStyle/>
                    <a:p>
                      <a:r>
                        <a:rPr lang="en-US" altLang="zh-TW" strike="sngStrike" dirty="0"/>
                        <a:t>777(</a:t>
                      </a:r>
                      <a:r>
                        <a:rPr lang="en-US" altLang="zh-TW" strike="noStrike" dirty="0"/>
                        <a:t>88)</a:t>
                      </a:r>
                      <a:endParaRPr lang="zh-TW" altLang="en-US" strike="sngStrike" dirty="0"/>
                    </a:p>
                  </a:txBody>
                  <a:tcPr/>
                </a:tc>
                <a:tc>
                  <a:txBody>
                    <a:bodyPr/>
                    <a:lstStyle/>
                    <a:p>
                      <a:r>
                        <a:rPr lang="en-US" altLang="zh-TW" dirty="0">
                          <a:solidFill>
                            <a:srgbClr val="FFC000"/>
                          </a:solidFill>
                        </a:rPr>
                        <a:t>123</a:t>
                      </a:r>
                      <a:endParaRPr lang="zh-TW" altLang="en-US" dirty="0">
                        <a:solidFill>
                          <a:srgbClr val="FFC000"/>
                        </a:solidFill>
                      </a:endParaRPr>
                    </a:p>
                  </a:txBody>
                  <a:tcPr/>
                </a:tc>
                <a:tc>
                  <a:txBody>
                    <a:bodyPr/>
                    <a:lstStyle/>
                    <a:p>
                      <a:endParaRPr lang="zh-TW" altLang="en-US"/>
                    </a:p>
                  </a:txBody>
                  <a:tcPr/>
                </a:tc>
                <a:tc>
                  <a:txBody>
                    <a:bodyPr/>
                    <a:lstStyle/>
                    <a:p>
                      <a:r>
                        <a:rPr lang="en-US" altLang="zh-TW" dirty="0"/>
                        <a:t>777</a:t>
                      </a:r>
                      <a:endParaRPr lang="zh-TW" altLang="en-US" dirty="0"/>
                    </a:p>
                  </a:txBody>
                  <a:tcPr/>
                </a:tc>
                <a:extLst>
                  <a:ext uri="{0D108BD9-81ED-4DB2-BD59-A6C34878D82A}">
                    <a16:rowId xmlns:a16="http://schemas.microsoft.com/office/drawing/2014/main" val="3190267940"/>
                  </a:ext>
                </a:extLst>
              </a:tr>
            </a:tbl>
          </a:graphicData>
        </a:graphic>
      </p:graphicFrame>
      <p:sp>
        <p:nvSpPr>
          <p:cNvPr id="14" name="文字方塊 13">
            <a:extLst>
              <a:ext uri="{FF2B5EF4-FFF2-40B4-BE49-F238E27FC236}">
                <a16:creationId xmlns:a16="http://schemas.microsoft.com/office/drawing/2014/main" id="{54029EA9-6216-2CF7-B133-3F4418C0D557}"/>
              </a:ext>
            </a:extLst>
          </p:cNvPr>
          <p:cNvSpPr txBox="1"/>
          <p:nvPr/>
        </p:nvSpPr>
        <p:spPr>
          <a:xfrm>
            <a:off x="5306291" y="2035246"/>
            <a:ext cx="2466107" cy="923330"/>
          </a:xfrm>
          <a:prstGeom prst="rect">
            <a:avLst/>
          </a:prstGeom>
          <a:noFill/>
        </p:spPr>
        <p:txBody>
          <a:bodyPr wrap="square" rtlCol="0">
            <a:spAutoFit/>
          </a:bodyPr>
          <a:lstStyle/>
          <a:p>
            <a:r>
              <a:rPr lang="en-US" altLang="zh-TW" dirty="0">
                <a:latin typeface="Times New Roman" panose="02020603050405020304" pitchFamily="18" charset="0"/>
                <a:cs typeface="Times New Roman" panose="02020603050405020304" pitchFamily="18" charset="0"/>
              </a:rPr>
              <a:t>X = 7</a:t>
            </a:r>
          </a:p>
          <a:p>
            <a:r>
              <a:rPr lang="en-US" altLang="zh-TW" dirty="0">
                <a:latin typeface="Times New Roman" panose="02020603050405020304" pitchFamily="18" charset="0"/>
                <a:cs typeface="Times New Roman" panose="02020603050405020304" pitchFamily="18" charset="0"/>
              </a:rPr>
              <a:t>Fingerprint(x) = 88</a:t>
            </a:r>
          </a:p>
          <a:p>
            <a:r>
              <a:rPr lang="en-US" altLang="zh-TW" dirty="0">
                <a:latin typeface="Times New Roman" panose="02020603050405020304" pitchFamily="18" charset="0"/>
                <a:cs typeface="Times New Roman" panose="02020603050405020304" pitchFamily="18" charset="0"/>
              </a:rPr>
              <a:t>i1 = 1, i2 = 3</a:t>
            </a:r>
            <a:endParaRPr lang="zh-TW" altLang="en-US" dirty="0">
              <a:latin typeface="Times New Roman" panose="02020603050405020304" pitchFamily="18" charset="0"/>
              <a:cs typeface="Times New Roman" panose="02020603050405020304" pitchFamily="18" charset="0"/>
            </a:endParaRPr>
          </a:p>
        </p:txBody>
      </p:sp>
      <p:cxnSp>
        <p:nvCxnSpPr>
          <p:cNvPr id="16" name="直線單箭頭接點 15">
            <a:extLst>
              <a:ext uri="{FF2B5EF4-FFF2-40B4-BE49-F238E27FC236}">
                <a16:creationId xmlns:a16="http://schemas.microsoft.com/office/drawing/2014/main" id="{7413C051-FE88-D322-E51E-D8886BC653A6}"/>
              </a:ext>
            </a:extLst>
          </p:cNvPr>
          <p:cNvCxnSpPr>
            <a:cxnSpLocks/>
            <a:stCxn id="14" idx="2"/>
          </p:cNvCxnSpPr>
          <p:nvPr/>
        </p:nvCxnSpPr>
        <p:spPr>
          <a:xfrm flipH="1">
            <a:off x="4802909" y="2958576"/>
            <a:ext cx="1736436" cy="9529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橢圓 28">
            <a:extLst>
              <a:ext uri="{FF2B5EF4-FFF2-40B4-BE49-F238E27FC236}">
                <a16:creationId xmlns:a16="http://schemas.microsoft.com/office/drawing/2014/main" id="{8C8B18EF-8C7D-5945-A4BB-2DA21F35C159}"/>
              </a:ext>
            </a:extLst>
          </p:cNvPr>
          <p:cNvSpPr/>
          <p:nvPr/>
        </p:nvSpPr>
        <p:spPr>
          <a:xfrm>
            <a:off x="4073237" y="3771395"/>
            <a:ext cx="498763" cy="578932"/>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39" name="接點: 弧形 38">
            <a:extLst>
              <a:ext uri="{FF2B5EF4-FFF2-40B4-BE49-F238E27FC236}">
                <a16:creationId xmlns:a16="http://schemas.microsoft.com/office/drawing/2014/main" id="{DABDA432-2F81-796C-FE57-C7FBFEF517D8}"/>
              </a:ext>
            </a:extLst>
          </p:cNvPr>
          <p:cNvCxnSpPr>
            <a:cxnSpLocks/>
          </p:cNvCxnSpPr>
          <p:nvPr/>
        </p:nvCxnSpPr>
        <p:spPr>
          <a:xfrm rot="5400000" flipH="1" flipV="1">
            <a:off x="7072941" y="1531121"/>
            <a:ext cx="68881" cy="5569527"/>
          </a:xfrm>
          <a:prstGeom prst="curvedConnector4">
            <a:avLst>
              <a:gd name="adj1" fmla="val -1350973"/>
              <a:gd name="adj2" fmla="val 104644"/>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814795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C6492-6498-0F54-0048-358B9338DE48}"/>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3EE0F5AB-4951-84B6-3929-6D17E24E406F}"/>
              </a:ext>
            </a:extLst>
          </p:cNvPr>
          <p:cNvSpPr>
            <a:spLocks noGrp="1"/>
          </p:cNvSpPr>
          <p:nvPr>
            <p:ph type="sldNum" sz="quarter" idx="12"/>
          </p:nvPr>
        </p:nvSpPr>
        <p:spPr/>
        <p:txBody>
          <a:bodyPr/>
          <a:lstStyle/>
          <a:p>
            <a:fld id="{EFAEC03B-316C-4507-8207-D997BB28EB64}" type="slidenum">
              <a:rPr lang="zh-TW" altLang="en-US" smtClean="0"/>
              <a:t>13</a:t>
            </a:fld>
            <a:endParaRPr lang="zh-TW" altLang="en-US"/>
          </a:p>
        </p:txBody>
      </p:sp>
      <p:sp>
        <p:nvSpPr>
          <p:cNvPr id="3" name="標題 1">
            <a:extLst>
              <a:ext uri="{FF2B5EF4-FFF2-40B4-BE49-F238E27FC236}">
                <a16:creationId xmlns:a16="http://schemas.microsoft.com/office/drawing/2014/main" id="{DAB8A181-595B-75C8-208A-507DFED7A92C}"/>
              </a:ext>
            </a:extLst>
          </p:cNvPr>
          <p:cNvSpPr txBox="1">
            <a:spLocks/>
          </p:cNvSpPr>
          <p:nvPr/>
        </p:nvSpPr>
        <p:spPr>
          <a:xfrm>
            <a:off x="838200" y="31014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zh-TW" sz="4800" dirty="0">
                <a:latin typeface="Times New Roman" panose="02020603050405020304" pitchFamily="18" charset="0"/>
                <a:cs typeface="Times New Roman" panose="02020603050405020304" pitchFamily="18" charset="0"/>
              </a:rPr>
              <a:t>Cuckoo Filter (Insert)</a:t>
            </a:r>
            <a:endParaRPr lang="zh-TW" altLang="en-US" sz="4800" dirty="0">
              <a:latin typeface="Times New Roman" panose="02020603050405020304" pitchFamily="18" charset="0"/>
              <a:cs typeface="Times New Roman" panose="02020603050405020304" pitchFamily="18" charset="0"/>
            </a:endParaRPr>
          </a:p>
        </p:txBody>
      </p:sp>
      <p:pic>
        <p:nvPicPr>
          <p:cNvPr id="7" name="圖片 6">
            <a:extLst>
              <a:ext uri="{FF2B5EF4-FFF2-40B4-BE49-F238E27FC236}">
                <a16:creationId xmlns:a16="http://schemas.microsoft.com/office/drawing/2014/main" id="{C327BEEF-6016-233F-A29F-A818D2C9A113}"/>
              </a:ext>
            </a:extLst>
          </p:cNvPr>
          <p:cNvPicPr>
            <a:picLocks noChangeAspect="1"/>
          </p:cNvPicPr>
          <p:nvPr/>
        </p:nvPicPr>
        <p:blipFill>
          <a:blip r:embed="rId2"/>
          <a:stretch>
            <a:fillRect/>
          </a:stretch>
        </p:blipFill>
        <p:spPr>
          <a:xfrm>
            <a:off x="667914" y="1453368"/>
            <a:ext cx="2309961" cy="1012741"/>
          </a:xfrm>
          <a:prstGeom prst="rect">
            <a:avLst/>
          </a:prstGeom>
        </p:spPr>
      </p:pic>
      <p:sp>
        <p:nvSpPr>
          <p:cNvPr id="8" name="橢圓 7">
            <a:extLst>
              <a:ext uri="{FF2B5EF4-FFF2-40B4-BE49-F238E27FC236}">
                <a16:creationId xmlns:a16="http://schemas.microsoft.com/office/drawing/2014/main" id="{09F60D32-1485-8428-099D-AC1E7CBA9208}"/>
              </a:ext>
            </a:extLst>
          </p:cNvPr>
          <p:cNvSpPr/>
          <p:nvPr/>
        </p:nvSpPr>
        <p:spPr>
          <a:xfrm>
            <a:off x="716991" y="1800219"/>
            <a:ext cx="397163" cy="84050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11" name="直線單箭頭接點 10">
            <a:extLst>
              <a:ext uri="{FF2B5EF4-FFF2-40B4-BE49-F238E27FC236}">
                <a16:creationId xmlns:a16="http://schemas.microsoft.com/office/drawing/2014/main" id="{8282CF71-8709-6CE4-1307-4577480752DD}"/>
              </a:ext>
            </a:extLst>
          </p:cNvPr>
          <p:cNvCxnSpPr>
            <a:stCxn id="8" idx="4"/>
          </p:cNvCxnSpPr>
          <p:nvPr/>
        </p:nvCxnSpPr>
        <p:spPr>
          <a:xfrm flipH="1">
            <a:off x="915572" y="2640728"/>
            <a:ext cx="1" cy="4165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文字方塊 11">
            <a:extLst>
              <a:ext uri="{FF2B5EF4-FFF2-40B4-BE49-F238E27FC236}">
                <a16:creationId xmlns:a16="http://schemas.microsoft.com/office/drawing/2014/main" id="{7A5811C4-5BED-60E2-722A-115621E19407}"/>
              </a:ext>
            </a:extLst>
          </p:cNvPr>
          <p:cNvSpPr txBox="1"/>
          <p:nvPr/>
        </p:nvSpPr>
        <p:spPr>
          <a:xfrm>
            <a:off x="667914" y="3059668"/>
            <a:ext cx="1366982" cy="369332"/>
          </a:xfrm>
          <a:prstGeom prst="rect">
            <a:avLst/>
          </a:prstGeom>
          <a:noFill/>
        </p:spPr>
        <p:txBody>
          <a:bodyPr wrap="square" rtlCol="0">
            <a:spAutoFit/>
          </a:bodyPr>
          <a:lstStyle/>
          <a:p>
            <a:r>
              <a:rPr lang="en-US" altLang="zh-TW" dirty="0">
                <a:latin typeface="Times New Roman" panose="02020603050405020304" pitchFamily="18" charset="0"/>
                <a:cs typeface="Times New Roman" panose="02020603050405020304" pitchFamily="18" charset="0"/>
              </a:rPr>
              <a:t>Backet</a:t>
            </a:r>
            <a:endParaRPr lang="zh-TW" altLang="en-US" dirty="0">
              <a:latin typeface="Times New Roman" panose="02020603050405020304" pitchFamily="18" charset="0"/>
              <a:cs typeface="Times New Roman" panose="02020603050405020304" pitchFamily="18" charset="0"/>
            </a:endParaRPr>
          </a:p>
        </p:txBody>
      </p:sp>
      <p:graphicFrame>
        <p:nvGraphicFramePr>
          <p:cNvPr id="13" name="表格 12">
            <a:extLst>
              <a:ext uri="{FF2B5EF4-FFF2-40B4-BE49-F238E27FC236}">
                <a16:creationId xmlns:a16="http://schemas.microsoft.com/office/drawing/2014/main" id="{9709E019-7863-E212-A85C-6F9959C85BC0}"/>
              </a:ext>
            </a:extLst>
          </p:cNvPr>
          <p:cNvGraphicFramePr>
            <a:graphicFrameLocks noGrp="1"/>
          </p:cNvGraphicFramePr>
          <p:nvPr>
            <p:extLst>
              <p:ext uri="{D42A27DB-BD31-4B8C-83A1-F6EECF244321}">
                <p14:modId xmlns:p14="http://schemas.microsoft.com/office/powerpoint/2010/main" val="4233487976"/>
              </p:ext>
            </p:extLst>
          </p:nvPr>
        </p:nvGraphicFramePr>
        <p:xfrm>
          <a:off x="2475345" y="3911516"/>
          <a:ext cx="8128000" cy="37084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1880835165"/>
                    </a:ext>
                  </a:extLst>
                </a:gridCol>
                <a:gridCol w="541867">
                  <a:extLst>
                    <a:ext uri="{9D8B030D-6E8A-4147-A177-3AD203B41FA5}">
                      <a16:colId xmlns:a16="http://schemas.microsoft.com/office/drawing/2014/main" val="814940962"/>
                    </a:ext>
                  </a:extLst>
                </a:gridCol>
                <a:gridCol w="541866">
                  <a:extLst>
                    <a:ext uri="{9D8B030D-6E8A-4147-A177-3AD203B41FA5}">
                      <a16:colId xmlns:a16="http://schemas.microsoft.com/office/drawing/2014/main" val="886320816"/>
                    </a:ext>
                  </a:extLst>
                </a:gridCol>
                <a:gridCol w="541867">
                  <a:extLst>
                    <a:ext uri="{9D8B030D-6E8A-4147-A177-3AD203B41FA5}">
                      <a16:colId xmlns:a16="http://schemas.microsoft.com/office/drawing/2014/main" val="468373250"/>
                    </a:ext>
                  </a:extLst>
                </a:gridCol>
                <a:gridCol w="1625600">
                  <a:extLst>
                    <a:ext uri="{9D8B030D-6E8A-4147-A177-3AD203B41FA5}">
                      <a16:colId xmlns:a16="http://schemas.microsoft.com/office/drawing/2014/main" val="789672759"/>
                    </a:ext>
                  </a:extLst>
                </a:gridCol>
                <a:gridCol w="1625600">
                  <a:extLst>
                    <a:ext uri="{9D8B030D-6E8A-4147-A177-3AD203B41FA5}">
                      <a16:colId xmlns:a16="http://schemas.microsoft.com/office/drawing/2014/main" val="3000533771"/>
                    </a:ext>
                  </a:extLst>
                </a:gridCol>
                <a:gridCol w="1625600">
                  <a:extLst>
                    <a:ext uri="{9D8B030D-6E8A-4147-A177-3AD203B41FA5}">
                      <a16:colId xmlns:a16="http://schemas.microsoft.com/office/drawing/2014/main" val="1546594030"/>
                    </a:ext>
                  </a:extLst>
                </a:gridCol>
              </a:tblGrid>
              <a:tr h="370840">
                <a:tc>
                  <a:txBody>
                    <a:bodyPr/>
                    <a:lstStyle/>
                    <a:p>
                      <a:endParaRPr lang="zh-TW" altLang="en-US" dirty="0"/>
                    </a:p>
                  </a:txBody>
                  <a:tcPr/>
                </a:tc>
                <a:tc>
                  <a:txBody>
                    <a:bodyPr/>
                    <a:lstStyle/>
                    <a:p>
                      <a:r>
                        <a:rPr lang="en-US" altLang="zh-TW" strike="noStrike" dirty="0"/>
                        <a:t>777</a:t>
                      </a:r>
                      <a:endParaRPr lang="zh-TW" altLang="en-US" strike="noStrike" dirty="0"/>
                    </a:p>
                  </a:txBody>
                  <a:tcPr>
                    <a:solidFill>
                      <a:schemeClr val="accent2"/>
                    </a:solidFill>
                  </a:tcPr>
                </a:tc>
                <a:tc>
                  <a:txBody>
                    <a:bodyPr/>
                    <a:lstStyle/>
                    <a:p>
                      <a:r>
                        <a:rPr lang="en-US" altLang="zh-TW" strike="noStrike" dirty="0"/>
                        <a:t>88</a:t>
                      </a:r>
                      <a:endParaRPr lang="zh-TW" altLang="en-US" strike="noStrike" dirty="0"/>
                    </a:p>
                  </a:txBody>
                  <a:tcPr>
                    <a:solidFill>
                      <a:schemeClr val="accent2"/>
                    </a:solidFill>
                  </a:tcPr>
                </a:tc>
                <a:tc>
                  <a:txBody>
                    <a:bodyPr/>
                    <a:lstStyle/>
                    <a:p>
                      <a:endParaRPr lang="zh-TW" altLang="en-US" strike="sngStrike" dirty="0"/>
                    </a:p>
                  </a:txBody>
                  <a:tcPr>
                    <a:solidFill>
                      <a:schemeClr val="accent2"/>
                    </a:solidFill>
                  </a:tcPr>
                </a:tc>
                <a:tc>
                  <a:txBody>
                    <a:bodyPr/>
                    <a:lstStyle/>
                    <a:p>
                      <a:r>
                        <a:rPr lang="en-US" altLang="zh-TW" dirty="0">
                          <a:solidFill>
                            <a:srgbClr val="FFC000"/>
                          </a:solidFill>
                        </a:rPr>
                        <a:t>123</a:t>
                      </a:r>
                      <a:endParaRPr lang="zh-TW" altLang="en-US" dirty="0">
                        <a:solidFill>
                          <a:srgbClr val="FFC000"/>
                        </a:solidFill>
                      </a:endParaRPr>
                    </a:p>
                  </a:txBody>
                  <a:tcPr/>
                </a:tc>
                <a:tc>
                  <a:txBody>
                    <a:bodyPr/>
                    <a:lstStyle/>
                    <a:p>
                      <a:endParaRPr lang="zh-TW" altLang="en-US"/>
                    </a:p>
                  </a:txBody>
                  <a:tcPr/>
                </a:tc>
                <a:tc>
                  <a:txBody>
                    <a:bodyPr/>
                    <a:lstStyle/>
                    <a:p>
                      <a:endParaRPr lang="zh-TW" altLang="en-US" dirty="0"/>
                    </a:p>
                  </a:txBody>
                  <a:tcPr/>
                </a:tc>
                <a:extLst>
                  <a:ext uri="{0D108BD9-81ED-4DB2-BD59-A6C34878D82A}">
                    <a16:rowId xmlns:a16="http://schemas.microsoft.com/office/drawing/2014/main" val="3190267940"/>
                  </a:ext>
                </a:extLst>
              </a:tr>
            </a:tbl>
          </a:graphicData>
        </a:graphic>
      </p:graphicFrame>
      <p:sp>
        <p:nvSpPr>
          <p:cNvPr id="14" name="文字方塊 13">
            <a:extLst>
              <a:ext uri="{FF2B5EF4-FFF2-40B4-BE49-F238E27FC236}">
                <a16:creationId xmlns:a16="http://schemas.microsoft.com/office/drawing/2014/main" id="{38910AD2-D119-A2B8-2AF8-0484B1851EC6}"/>
              </a:ext>
            </a:extLst>
          </p:cNvPr>
          <p:cNvSpPr txBox="1"/>
          <p:nvPr/>
        </p:nvSpPr>
        <p:spPr>
          <a:xfrm>
            <a:off x="5306291" y="2035246"/>
            <a:ext cx="2466107" cy="923330"/>
          </a:xfrm>
          <a:prstGeom prst="rect">
            <a:avLst/>
          </a:prstGeom>
          <a:noFill/>
        </p:spPr>
        <p:txBody>
          <a:bodyPr wrap="square" rtlCol="0">
            <a:spAutoFit/>
          </a:bodyPr>
          <a:lstStyle/>
          <a:p>
            <a:r>
              <a:rPr lang="en-US" altLang="zh-TW" dirty="0">
                <a:latin typeface="Times New Roman" panose="02020603050405020304" pitchFamily="18" charset="0"/>
                <a:cs typeface="Times New Roman" panose="02020603050405020304" pitchFamily="18" charset="0"/>
              </a:rPr>
              <a:t>X = 7</a:t>
            </a:r>
          </a:p>
          <a:p>
            <a:r>
              <a:rPr lang="en-US" altLang="zh-TW" dirty="0">
                <a:latin typeface="Times New Roman" panose="02020603050405020304" pitchFamily="18" charset="0"/>
                <a:cs typeface="Times New Roman" panose="02020603050405020304" pitchFamily="18" charset="0"/>
              </a:rPr>
              <a:t>Fingerprint(x) = 88</a:t>
            </a:r>
          </a:p>
          <a:p>
            <a:r>
              <a:rPr lang="en-US" altLang="zh-TW" dirty="0">
                <a:latin typeface="Times New Roman" panose="02020603050405020304" pitchFamily="18" charset="0"/>
                <a:cs typeface="Times New Roman" panose="02020603050405020304" pitchFamily="18" charset="0"/>
              </a:rPr>
              <a:t>i1 = 1, i2 = 3</a:t>
            </a:r>
            <a:endParaRPr lang="zh-TW" altLang="en-US" dirty="0">
              <a:latin typeface="Times New Roman" panose="02020603050405020304" pitchFamily="18" charset="0"/>
              <a:cs typeface="Times New Roman" panose="02020603050405020304" pitchFamily="18" charset="0"/>
            </a:endParaRPr>
          </a:p>
        </p:txBody>
      </p:sp>
      <p:cxnSp>
        <p:nvCxnSpPr>
          <p:cNvPr id="16" name="直線單箭頭接點 15">
            <a:extLst>
              <a:ext uri="{FF2B5EF4-FFF2-40B4-BE49-F238E27FC236}">
                <a16:creationId xmlns:a16="http://schemas.microsoft.com/office/drawing/2014/main" id="{0F0C7CE9-0F65-60E5-3115-654D49E9A5C7}"/>
              </a:ext>
            </a:extLst>
          </p:cNvPr>
          <p:cNvCxnSpPr>
            <a:cxnSpLocks/>
            <a:stCxn id="14" idx="2"/>
          </p:cNvCxnSpPr>
          <p:nvPr/>
        </p:nvCxnSpPr>
        <p:spPr>
          <a:xfrm flipH="1">
            <a:off x="4802909" y="2958576"/>
            <a:ext cx="1736436" cy="9529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箭號: 向下 3">
            <a:extLst>
              <a:ext uri="{FF2B5EF4-FFF2-40B4-BE49-F238E27FC236}">
                <a16:creationId xmlns:a16="http://schemas.microsoft.com/office/drawing/2014/main" id="{1233F236-0563-2D16-F79F-EE631EEF4320}"/>
              </a:ext>
            </a:extLst>
          </p:cNvPr>
          <p:cNvSpPr/>
          <p:nvPr/>
        </p:nvSpPr>
        <p:spPr>
          <a:xfrm>
            <a:off x="4664361" y="4475949"/>
            <a:ext cx="517237" cy="47256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 name="文字方塊 4">
            <a:extLst>
              <a:ext uri="{FF2B5EF4-FFF2-40B4-BE49-F238E27FC236}">
                <a16:creationId xmlns:a16="http://schemas.microsoft.com/office/drawing/2014/main" id="{FBDC6497-A346-8808-E042-6126050B6380}"/>
              </a:ext>
            </a:extLst>
          </p:cNvPr>
          <p:cNvSpPr txBox="1"/>
          <p:nvPr/>
        </p:nvSpPr>
        <p:spPr>
          <a:xfrm>
            <a:off x="3311236" y="4987591"/>
            <a:ext cx="3685309" cy="369332"/>
          </a:xfrm>
          <a:prstGeom prst="rect">
            <a:avLst/>
          </a:prstGeom>
          <a:noFill/>
        </p:spPr>
        <p:txBody>
          <a:bodyPr wrap="square" rtlCol="0">
            <a:spAutoFit/>
          </a:bodyPr>
          <a:lstStyle/>
          <a:p>
            <a:r>
              <a:rPr lang="en-US" altLang="zh-TW" dirty="0"/>
              <a:t>Actually, a bucket has multiple slots.</a:t>
            </a:r>
            <a:endParaRPr lang="zh-TW" altLang="en-US" dirty="0"/>
          </a:p>
        </p:txBody>
      </p:sp>
    </p:spTree>
    <p:extLst>
      <p:ext uri="{BB962C8B-B14F-4D97-AF65-F5344CB8AC3E}">
        <p14:creationId xmlns:p14="http://schemas.microsoft.com/office/powerpoint/2010/main" val="2806068851"/>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8BC61FBA-D216-5C28-D3E3-E8321AB5742B}"/>
              </a:ext>
            </a:extLst>
          </p:cNvPr>
          <p:cNvSpPr>
            <a:spLocks noGrp="1"/>
          </p:cNvSpPr>
          <p:nvPr>
            <p:ph type="sldNum" sz="quarter" idx="12"/>
          </p:nvPr>
        </p:nvSpPr>
        <p:spPr/>
        <p:txBody>
          <a:bodyPr/>
          <a:lstStyle/>
          <a:p>
            <a:fld id="{EFAEC03B-316C-4507-8207-D997BB28EB64}" type="slidenum">
              <a:rPr lang="zh-TW" altLang="en-US" smtClean="0"/>
              <a:t>14</a:t>
            </a:fld>
            <a:endParaRPr lang="zh-TW" altLang="en-US"/>
          </a:p>
        </p:txBody>
      </p:sp>
      <p:pic>
        <p:nvPicPr>
          <p:cNvPr id="4" name="圖片 3">
            <a:extLst>
              <a:ext uri="{FF2B5EF4-FFF2-40B4-BE49-F238E27FC236}">
                <a16:creationId xmlns:a16="http://schemas.microsoft.com/office/drawing/2014/main" id="{AA26D8F0-5398-B047-CACD-D55C96678D6D}"/>
              </a:ext>
            </a:extLst>
          </p:cNvPr>
          <p:cNvPicPr>
            <a:picLocks noChangeAspect="1"/>
          </p:cNvPicPr>
          <p:nvPr/>
        </p:nvPicPr>
        <p:blipFill>
          <a:blip r:embed="rId2"/>
          <a:stretch>
            <a:fillRect/>
          </a:stretch>
        </p:blipFill>
        <p:spPr>
          <a:xfrm>
            <a:off x="2828469" y="580627"/>
            <a:ext cx="6535062" cy="5696745"/>
          </a:xfrm>
          <a:prstGeom prst="rect">
            <a:avLst/>
          </a:prstGeom>
        </p:spPr>
      </p:pic>
    </p:spTree>
    <p:extLst>
      <p:ext uri="{BB962C8B-B14F-4D97-AF65-F5344CB8AC3E}">
        <p14:creationId xmlns:p14="http://schemas.microsoft.com/office/powerpoint/2010/main" val="1964970023"/>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A7542-17D6-03FD-7BA5-F13FD2EF95F3}"/>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299C8AEB-E4EB-B9E2-41A2-2EDE8805249E}"/>
              </a:ext>
            </a:extLst>
          </p:cNvPr>
          <p:cNvSpPr>
            <a:spLocks noGrp="1"/>
          </p:cNvSpPr>
          <p:nvPr>
            <p:ph type="sldNum" sz="quarter" idx="12"/>
          </p:nvPr>
        </p:nvSpPr>
        <p:spPr/>
        <p:txBody>
          <a:bodyPr/>
          <a:lstStyle/>
          <a:p>
            <a:fld id="{EFAEC03B-316C-4507-8207-D997BB28EB64}" type="slidenum">
              <a:rPr lang="zh-TW" altLang="en-US" smtClean="0"/>
              <a:t>15</a:t>
            </a:fld>
            <a:endParaRPr lang="zh-TW" altLang="en-US"/>
          </a:p>
        </p:txBody>
      </p:sp>
      <p:sp>
        <p:nvSpPr>
          <p:cNvPr id="3" name="標題 1">
            <a:extLst>
              <a:ext uri="{FF2B5EF4-FFF2-40B4-BE49-F238E27FC236}">
                <a16:creationId xmlns:a16="http://schemas.microsoft.com/office/drawing/2014/main" id="{E447FEF1-BBE0-F832-43A3-C1827A5914A3}"/>
              </a:ext>
            </a:extLst>
          </p:cNvPr>
          <p:cNvSpPr txBox="1">
            <a:spLocks/>
          </p:cNvSpPr>
          <p:nvPr/>
        </p:nvSpPr>
        <p:spPr>
          <a:xfrm>
            <a:off x="838200" y="31014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zh-TW" sz="4800" dirty="0">
                <a:latin typeface="Times New Roman" panose="02020603050405020304" pitchFamily="18" charset="0"/>
                <a:cs typeface="Times New Roman" panose="02020603050405020304" pitchFamily="18" charset="0"/>
              </a:rPr>
              <a:t>Cuckoo Filter (Look up)</a:t>
            </a:r>
            <a:endParaRPr lang="zh-TW" altLang="en-US" sz="4800" dirty="0">
              <a:latin typeface="Times New Roman" panose="02020603050405020304" pitchFamily="18" charset="0"/>
              <a:cs typeface="Times New Roman" panose="02020603050405020304" pitchFamily="18" charset="0"/>
            </a:endParaRPr>
          </a:p>
        </p:txBody>
      </p:sp>
      <p:pic>
        <p:nvPicPr>
          <p:cNvPr id="7" name="圖片 6">
            <a:extLst>
              <a:ext uri="{FF2B5EF4-FFF2-40B4-BE49-F238E27FC236}">
                <a16:creationId xmlns:a16="http://schemas.microsoft.com/office/drawing/2014/main" id="{17AC9448-2B5A-ECE5-763D-B04E265B62CC}"/>
              </a:ext>
            </a:extLst>
          </p:cNvPr>
          <p:cNvPicPr>
            <a:picLocks noChangeAspect="1"/>
          </p:cNvPicPr>
          <p:nvPr/>
        </p:nvPicPr>
        <p:blipFill>
          <a:blip r:embed="rId2"/>
          <a:stretch>
            <a:fillRect/>
          </a:stretch>
        </p:blipFill>
        <p:spPr>
          <a:xfrm>
            <a:off x="667914" y="1453368"/>
            <a:ext cx="2309961" cy="1012741"/>
          </a:xfrm>
          <a:prstGeom prst="rect">
            <a:avLst/>
          </a:prstGeom>
        </p:spPr>
      </p:pic>
      <p:sp>
        <p:nvSpPr>
          <p:cNvPr id="8" name="橢圓 7">
            <a:extLst>
              <a:ext uri="{FF2B5EF4-FFF2-40B4-BE49-F238E27FC236}">
                <a16:creationId xmlns:a16="http://schemas.microsoft.com/office/drawing/2014/main" id="{8A41085B-AB2A-FD0A-F05F-ACDBAAF9DF55}"/>
              </a:ext>
            </a:extLst>
          </p:cNvPr>
          <p:cNvSpPr/>
          <p:nvPr/>
        </p:nvSpPr>
        <p:spPr>
          <a:xfrm>
            <a:off x="716991" y="1800219"/>
            <a:ext cx="397163" cy="84050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11" name="直線單箭頭接點 10">
            <a:extLst>
              <a:ext uri="{FF2B5EF4-FFF2-40B4-BE49-F238E27FC236}">
                <a16:creationId xmlns:a16="http://schemas.microsoft.com/office/drawing/2014/main" id="{2DAD1031-9CED-4C77-BDBE-D0F4404EF462}"/>
              </a:ext>
            </a:extLst>
          </p:cNvPr>
          <p:cNvCxnSpPr>
            <a:stCxn id="8" idx="4"/>
          </p:cNvCxnSpPr>
          <p:nvPr/>
        </p:nvCxnSpPr>
        <p:spPr>
          <a:xfrm flipH="1">
            <a:off x="915572" y="2640728"/>
            <a:ext cx="1" cy="4165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文字方塊 11">
            <a:extLst>
              <a:ext uri="{FF2B5EF4-FFF2-40B4-BE49-F238E27FC236}">
                <a16:creationId xmlns:a16="http://schemas.microsoft.com/office/drawing/2014/main" id="{D50C3AA5-0CD7-FD8E-5975-726DD6C53098}"/>
              </a:ext>
            </a:extLst>
          </p:cNvPr>
          <p:cNvSpPr txBox="1"/>
          <p:nvPr/>
        </p:nvSpPr>
        <p:spPr>
          <a:xfrm>
            <a:off x="544945" y="3059668"/>
            <a:ext cx="1366982" cy="369332"/>
          </a:xfrm>
          <a:prstGeom prst="rect">
            <a:avLst/>
          </a:prstGeom>
          <a:noFill/>
        </p:spPr>
        <p:txBody>
          <a:bodyPr wrap="square" rtlCol="0">
            <a:spAutoFit/>
          </a:bodyPr>
          <a:lstStyle/>
          <a:p>
            <a:r>
              <a:rPr lang="en-US" altLang="zh-TW" dirty="0">
                <a:latin typeface="Times New Roman" panose="02020603050405020304" pitchFamily="18" charset="0"/>
                <a:cs typeface="Times New Roman" panose="02020603050405020304" pitchFamily="18" charset="0"/>
              </a:rPr>
              <a:t>Backet</a:t>
            </a:r>
            <a:endParaRPr lang="zh-TW" altLang="en-US" dirty="0">
              <a:latin typeface="Times New Roman" panose="02020603050405020304" pitchFamily="18" charset="0"/>
              <a:cs typeface="Times New Roman" panose="02020603050405020304" pitchFamily="18" charset="0"/>
            </a:endParaRPr>
          </a:p>
        </p:txBody>
      </p:sp>
      <p:graphicFrame>
        <p:nvGraphicFramePr>
          <p:cNvPr id="13" name="表格 12">
            <a:extLst>
              <a:ext uri="{FF2B5EF4-FFF2-40B4-BE49-F238E27FC236}">
                <a16:creationId xmlns:a16="http://schemas.microsoft.com/office/drawing/2014/main" id="{5FCF2537-9CD5-21EC-D470-AD82D24E4E1A}"/>
              </a:ext>
            </a:extLst>
          </p:cNvPr>
          <p:cNvGraphicFramePr>
            <a:graphicFrameLocks noGrp="1"/>
          </p:cNvGraphicFramePr>
          <p:nvPr>
            <p:extLst>
              <p:ext uri="{D42A27DB-BD31-4B8C-83A1-F6EECF244321}">
                <p14:modId xmlns:p14="http://schemas.microsoft.com/office/powerpoint/2010/main" val="1382332105"/>
              </p:ext>
            </p:extLst>
          </p:nvPr>
        </p:nvGraphicFramePr>
        <p:xfrm>
          <a:off x="2475345" y="3911516"/>
          <a:ext cx="8128000" cy="37084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1880835165"/>
                    </a:ext>
                  </a:extLst>
                </a:gridCol>
                <a:gridCol w="1625600">
                  <a:extLst>
                    <a:ext uri="{9D8B030D-6E8A-4147-A177-3AD203B41FA5}">
                      <a16:colId xmlns:a16="http://schemas.microsoft.com/office/drawing/2014/main" val="814940962"/>
                    </a:ext>
                  </a:extLst>
                </a:gridCol>
                <a:gridCol w="1625600">
                  <a:extLst>
                    <a:ext uri="{9D8B030D-6E8A-4147-A177-3AD203B41FA5}">
                      <a16:colId xmlns:a16="http://schemas.microsoft.com/office/drawing/2014/main" val="789672759"/>
                    </a:ext>
                  </a:extLst>
                </a:gridCol>
                <a:gridCol w="1625600">
                  <a:extLst>
                    <a:ext uri="{9D8B030D-6E8A-4147-A177-3AD203B41FA5}">
                      <a16:colId xmlns:a16="http://schemas.microsoft.com/office/drawing/2014/main" val="3000533771"/>
                    </a:ext>
                  </a:extLst>
                </a:gridCol>
                <a:gridCol w="1625600">
                  <a:extLst>
                    <a:ext uri="{9D8B030D-6E8A-4147-A177-3AD203B41FA5}">
                      <a16:colId xmlns:a16="http://schemas.microsoft.com/office/drawing/2014/main" val="1546594030"/>
                    </a:ext>
                  </a:extLst>
                </a:gridCol>
              </a:tblGrid>
              <a:tr h="370840">
                <a:tc>
                  <a:txBody>
                    <a:bodyPr/>
                    <a:lstStyle/>
                    <a:p>
                      <a:endParaRPr lang="zh-TW" altLang="en-US" dirty="0"/>
                    </a:p>
                  </a:txBody>
                  <a:tcPr/>
                </a:tc>
                <a:tc>
                  <a:txBody>
                    <a:bodyPr/>
                    <a:lstStyle/>
                    <a:p>
                      <a:pPr marL="0" algn="l" defTabSz="914400" rtl="0" eaLnBrk="1" latinLnBrk="0" hangingPunct="1"/>
                      <a:r>
                        <a:rPr lang="en-US" altLang="zh-TW" sz="1800" b="1" kern="1200" dirty="0">
                          <a:solidFill>
                            <a:srgbClr val="FFC000"/>
                          </a:solidFill>
                          <a:latin typeface="+mn-lt"/>
                          <a:ea typeface="+mn-ea"/>
                          <a:cs typeface="+mn-cs"/>
                        </a:rPr>
                        <a:t>88</a:t>
                      </a:r>
                      <a:endParaRPr lang="zh-TW" altLang="en-US" sz="1800" b="1" kern="1200" dirty="0">
                        <a:solidFill>
                          <a:srgbClr val="FFC000"/>
                        </a:solidFill>
                        <a:latin typeface="+mn-lt"/>
                        <a:ea typeface="+mn-ea"/>
                        <a:cs typeface="+mn-cs"/>
                      </a:endParaRPr>
                    </a:p>
                  </a:txBody>
                  <a:tcPr/>
                </a:tc>
                <a:tc>
                  <a:txBody>
                    <a:bodyPr/>
                    <a:lstStyle/>
                    <a:p>
                      <a:pPr marL="0" algn="l" defTabSz="914400" rtl="0" eaLnBrk="1" latinLnBrk="0" hangingPunct="1"/>
                      <a:r>
                        <a:rPr lang="en-US" altLang="zh-TW" sz="1800" b="1" kern="1200" dirty="0">
                          <a:solidFill>
                            <a:srgbClr val="FFC000"/>
                          </a:solidFill>
                          <a:latin typeface="+mn-lt"/>
                          <a:ea typeface="+mn-ea"/>
                          <a:cs typeface="+mn-cs"/>
                        </a:rPr>
                        <a:t>123</a:t>
                      </a:r>
                      <a:endParaRPr lang="zh-TW" altLang="en-US" sz="1800" b="1" kern="1200" dirty="0">
                        <a:solidFill>
                          <a:srgbClr val="FFC000"/>
                        </a:solidFill>
                        <a:latin typeface="+mn-lt"/>
                        <a:ea typeface="+mn-ea"/>
                        <a:cs typeface="+mn-cs"/>
                      </a:endParaRPr>
                    </a:p>
                  </a:txBody>
                  <a:tcPr/>
                </a:tc>
                <a:tc>
                  <a:txBody>
                    <a:bodyPr/>
                    <a:lstStyle/>
                    <a:p>
                      <a:pPr marL="0" algn="l" defTabSz="914400" rtl="0" eaLnBrk="1" latinLnBrk="0" hangingPunct="1"/>
                      <a:endParaRPr lang="zh-TW" altLang="en-US" sz="1800" b="1" kern="1200">
                        <a:solidFill>
                          <a:srgbClr val="FFC000"/>
                        </a:solidFill>
                        <a:latin typeface="+mn-lt"/>
                        <a:ea typeface="+mn-ea"/>
                        <a:cs typeface="+mn-cs"/>
                      </a:endParaRPr>
                    </a:p>
                  </a:txBody>
                  <a:tcPr/>
                </a:tc>
                <a:tc>
                  <a:txBody>
                    <a:bodyPr/>
                    <a:lstStyle/>
                    <a:p>
                      <a:pPr marL="0" algn="l" defTabSz="914400" rtl="0" eaLnBrk="1" latinLnBrk="0" hangingPunct="1"/>
                      <a:r>
                        <a:rPr lang="en-US" altLang="zh-TW" sz="1800" b="1" kern="1200" dirty="0">
                          <a:solidFill>
                            <a:srgbClr val="FFC000"/>
                          </a:solidFill>
                          <a:latin typeface="+mn-lt"/>
                          <a:ea typeface="+mn-ea"/>
                          <a:cs typeface="+mn-cs"/>
                        </a:rPr>
                        <a:t>777</a:t>
                      </a:r>
                      <a:endParaRPr lang="zh-TW" altLang="en-US" sz="1800" b="1" kern="1200" dirty="0">
                        <a:solidFill>
                          <a:srgbClr val="FFC000"/>
                        </a:solidFill>
                        <a:latin typeface="+mn-lt"/>
                        <a:ea typeface="+mn-ea"/>
                        <a:cs typeface="+mn-cs"/>
                      </a:endParaRPr>
                    </a:p>
                  </a:txBody>
                  <a:tcPr/>
                </a:tc>
                <a:extLst>
                  <a:ext uri="{0D108BD9-81ED-4DB2-BD59-A6C34878D82A}">
                    <a16:rowId xmlns:a16="http://schemas.microsoft.com/office/drawing/2014/main" val="3190267940"/>
                  </a:ext>
                </a:extLst>
              </a:tr>
            </a:tbl>
          </a:graphicData>
        </a:graphic>
      </p:graphicFrame>
      <p:sp>
        <p:nvSpPr>
          <p:cNvPr id="14" name="文字方塊 13">
            <a:extLst>
              <a:ext uri="{FF2B5EF4-FFF2-40B4-BE49-F238E27FC236}">
                <a16:creationId xmlns:a16="http://schemas.microsoft.com/office/drawing/2014/main" id="{F3454662-7189-0CD7-5A79-FAA80CF74474}"/>
              </a:ext>
            </a:extLst>
          </p:cNvPr>
          <p:cNvSpPr txBox="1"/>
          <p:nvPr/>
        </p:nvSpPr>
        <p:spPr>
          <a:xfrm>
            <a:off x="5306291" y="2035246"/>
            <a:ext cx="2466107" cy="923330"/>
          </a:xfrm>
          <a:prstGeom prst="rect">
            <a:avLst/>
          </a:prstGeom>
          <a:noFill/>
        </p:spPr>
        <p:txBody>
          <a:bodyPr wrap="square" rtlCol="0">
            <a:spAutoFit/>
          </a:bodyPr>
          <a:lstStyle/>
          <a:p>
            <a:r>
              <a:rPr lang="en-US" altLang="zh-TW" dirty="0">
                <a:latin typeface="Times New Roman" panose="02020603050405020304" pitchFamily="18" charset="0"/>
                <a:cs typeface="Times New Roman" panose="02020603050405020304" pitchFamily="18" charset="0"/>
              </a:rPr>
              <a:t>X = 6</a:t>
            </a:r>
          </a:p>
          <a:p>
            <a:r>
              <a:rPr lang="en-US" altLang="zh-TW" dirty="0">
                <a:latin typeface="Times New Roman" panose="02020603050405020304" pitchFamily="18" charset="0"/>
                <a:cs typeface="Times New Roman" panose="02020603050405020304" pitchFamily="18" charset="0"/>
              </a:rPr>
              <a:t>Fingerprint(x) = 777</a:t>
            </a:r>
          </a:p>
          <a:p>
            <a:r>
              <a:rPr lang="en-US" altLang="zh-TW" dirty="0">
                <a:latin typeface="Times New Roman" panose="02020603050405020304" pitchFamily="18" charset="0"/>
                <a:cs typeface="Times New Roman" panose="02020603050405020304" pitchFamily="18" charset="0"/>
              </a:rPr>
              <a:t>i1 = 1, i2 = 4</a:t>
            </a:r>
            <a:endParaRPr lang="zh-TW" altLang="en-US" dirty="0">
              <a:latin typeface="Times New Roman" panose="02020603050405020304" pitchFamily="18" charset="0"/>
              <a:cs typeface="Times New Roman" panose="02020603050405020304" pitchFamily="18" charset="0"/>
            </a:endParaRPr>
          </a:p>
        </p:txBody>
      </p:sp>
      <p:cxnSp>
        <p:nvCxnSpPr>
          <p:cNvPr id="16" name="直線單箭頭接點 15">
            <a:extLst>
              <a:ext uri="{FF2B5EF4-FFF2-40B4-BE49-F238E27FC236}">
                <a16:creationId xmlns:a16="http://schemas.microsoft.com/office/drawing/2014/main" id="{78D04F27-2CA6-5493-C123-A1D65CEBC0D7}"/>
              </a:ext>
            </a:extLst>
          </p:cNvPr>
          <p:cNvCxnSpPr>
            <a:cxnSpLocks/>
            <a:stCxn id="14" idx="2"/>
          </p:cNvCxnSpPr>
          <p:nvPr/>
        </p:nvCxnSpPr>
        <p:spPr>
          <a:xfrm flipH="1">
            <a:off x="4802909" y="2958576"/>
            <a:ext cx="1736436" cy="9529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 name="直線單箭頭接點 3">
            <a:extLst>
              <a:ext uri="{FF2B5EF4-FFF2-40B4-BE49-F238E27FC236}">
                <a16:creationId xmlns:a16="http://schemas.microsoft.com/office/drawing/2014/main" id="{B0EAA761-C13F-78C1-221E-0CF7D411FEF4}"/>
              </a:ext>
            </a:extLst>
          </p:cNvPr>
          <p:cNvCxnSpPr>
            <a:cxnSpLocks/>
          </p:cNvCxnSpPr>
          <p:nvPr/>
        </p:nvCxnSpPr>
        <p:spPr>
          <a:xfrm>
            <a:off x="6539344" y="2963982"/>
            <a:ext cx="2890983" cy="9475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箭號: 向下 8">
            <a:extLst>
              <a:ext uri="{FF2B5EF4-FFF2-40B4-BE49-F238E27FC236}">
                <a16:creationId xmlns:a16="http://schemas.microsoft.com/office/drawing/2014/main" id="{7C59F31B-A2A3-64B0-51A5-5583CF4262AF}"/>
              </a:ext>
            </a:extLst>
          </p:cNvPr>
          <p:cNvSpPr/>
          <p:nvPr/>
        </p:nvSpPr>
        <p:spPr>
          <a:xfrm>
            <a:off x="9372600" y="4498890"/>
            <a:ext cx="491836" cy="7310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10" name="圖片 9">
            <a:extLst>
              <a:ext uri="{FF2B5EF4-FFF2-40B4-BE49-F238E27FC236}">
                <a16:creationId xmlns:a16="http://schemas.microsoft.com/office/drawing/2014/main" id="{6D5DEC23-CB29-E4C5-97E6-4AE5D33F960F}"/>
              </a:ext>
            </a:extLst>
          </p:cNvPr>
          <p:cNvPicPr>
            <a:picLocks noChangeAspect="1"/>
          </p:cNvPicPr>
          <p:nvPr/>
        </p:nvPicPr>
        <p:blipFill>
          <a:blip r:embed="rId3"/>
          <a:stretch>
            <a:fillRect/>
          </a:stretch>
        </p:blipFill>
        <p:spPr>
          <a:xfrm>
            <a:off x="47355" y="4498890"/>
            <a:ext cx="5623772" cy="2333267"/>
          </a:xfrm>
          <a:prstGeom prst="rect">
            <a:avLst/>
          </a:prstGeom>
        </p:spPr>
      </p:pic>
      <p:sp>
        <p:nvSpPr>
          <p:cNvPr id="15" name="文字方塊 14">
            <a:extLst>
              <a:ext uri="{FF2B5EF4-FFF2-40B4-BE49-F238E27FC236}">
                <a16:creationId xmlns:a16="http://schemas.microsoft.com/office/drawing/2014/main" id="{8DA73F6F-8AB8-A056-643E-60DC6EDC9262}"/>
              </a:ext>
            </a:extLst>
          </p:cNvPr>
          <p:cNvSpPr txBox="1"/>
          <p:nvPr/>
        </p:nvSpPr>
        <p:spPr>
          <a:xfrm>
            <a:off x="8838629" y="5356923"/>
            <a:ext cx="2051613" cy="461665"/>
          </a:xfrm>
          <a:prstGeom prst="rect">
            <a:avLst/>
          </a:prstGeom>
          <a:noFill/>
        </p:spPr>
        <p:txBody>
          <a:bodyPr wrap="square">
            <a:spAutoFit/>
          </a:bodyPr>
          <a:lstStyle/>
          <a:p>
            <a:r>
              <a:rPr lang="en-US" altLang="zh-TW" sz="2400" b="1" dirty="0">
                <a:latin typeface="Times New Roman" panose="02020603050405020304" pitchFamily="18" charset="0"/>
                <a:cs typeface="Times New Roman" panose="02020603050405020304" pitchFamily="18" charset="0"/>
              </a:rPr>
              <a:t>might exist</a:t>
            </a:r>
            <a:r>
              <a:rPr lang="en-US" altLang="zh-TW" sz="2400" dirty="0">
                <a:latin typeface="Times New Roman" panose="02020603050405020304" pitchFamily="18" charset="0"/>
                <a:cs typeface="Times New Roman" panose="02020603050405020304" pitchFamily="18" charset="0"/>
              </a:rPr>
              <a:t> </a:t>
            </a:r>
            <a:endParaRPr lang="zh-TW" altLang="en-US" sz="2400" dirty="0"/>
          </a:p>
        </p:txBody>
      </p:sp>
    </p:spTree>
    <p:extLst>
      <p:ext uri="{BB962C8B-B14F-4D97-AF65-F5344CB8AC3E}">
        <p14:creationId xmlns:p14="http://schemas.microsoft.com/office/powerpoint/2010/main" val="4271227665"/>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8B2A1-121F-7776-53A0-EDE5087144E5}"/>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05B90484-1330-D90C-B815-90461B7185EF}"/>
              </a:ext>
            </a:extLst>
          </p:cNvPr>
          <p:cNvSpPr>
            <a:spLocks noGrp="1"/>
          </p:cNvSpPr>
          <p:nvPr>
            <p:ph type="sldNum" sz="quarter" idx="12"/>
          </p:nvPr>
        </p:nvSpPr>
        <p:spPr/>
        <p:txBody>
          <a:bodyPr/>
          <a:lstStyle/>
          <a:p>
            <a:fld id="{EFAEC03B-316C-4507-8207-D997BB28EB64}" type="slidenum">
              <a:rPr lang="zh-TW" altLang="en-US" smtClean="0"/>
              <a:t>16</a:t>
            </a:fld>
            <a:endParaRPr lang="zh-TW" altLang="en-US"/>
          </a:p>
        </p:txBody>
      </p:sp>
      <p:sp>
        <p:nvSpPr>
          <p:cNvPr id="3" name="標題 1">
            <a:extLst>
              <a:ext uri="{FF2B5EF4-FFF2-40B4-BE49-F238E27FC236}">
                <a16:creationId xmlns:a16="http://schemas.microsoft.com/office/drawing/2014/main" id="{327C6C87-0467-B256-392D-96BC0307C091}"/>
              </a:ext>
            </a:extLst>
          </p:cNvPr>
          <p:cNvSpPr txBox="1">
            <a:spLocks/>
          </p:cNvSpPr>
          <p:nvPr/>
        </p:nvSpPr>
        <p:spPr>
          <a:xfrm>
            <a:off x="838200" y="31014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zh-TW" sz="4800" dirty="0">
                <a:latin typeface="Times New Roman" panose="02020603050405020304" pitchFamily="18" charset="0"/>
                <a:cs typeface="Times New Roman" panose="02020603050405020304" pitchFamily="18" charset="0"/>
              </a:rPr>
              <a:t>Cuckoo Filter (Look up)</a:t>
            </a:r>
            <a:endParaRPr lang="zh-TW" altLang="en-US" sz="4800" dirty="0">
              <a:latin typeface="Times New Roman" panose="02020603050405020304" pitchFamily="18" charset="0"/>
              <a:cs typeface="Times New Roman" panose="02020603050405020304" pitchFamily="18" charset="0"/>
            </a:endParaRPr>
          </a:p>
        </p:txBody>
      </p:sp>
      <p:pic>
        <p:nvPicPr>
          <p:cNvPr id="7" name="圖片 6">
            <a:extLst>
              <a:ext uri="{FF2B5EF4-FFF2-40B4-BE49-F238E27FC236}">
                <a16:creationId xmlns:a16="http://schemas.microsoft.com/office/drawing/2014/main" id="{DAA95819-9048-431B-2851-96B1B3D2F655}"/>
              </a:ext>
            </a:extLst>
          </p:cNvPr>
          <p:cNvPicPr>
            <a:picLocks noChangeAspect="1"/>
          </p:cNvPicPr>
          <p:nvPr/>
        </p:nvPicPr>
        <p:blipFill>
          <a:blip r:embed="rId2"/>
          <a:stretch>
            <a:fillRect/>
          </a:stretch>
        </p:blipFill>
        <p:spPr>
          <a:xfrm>
            <a:off x="667914" y="1453368"/>
            <a:ext cx="2309961" cy="1012741"/>
          </a:xfrm>
          <a:prstGeom prst="rect">
            <a:avLst/>
          </a:prstGeom>
        </p:spPr>
      </p:pic>
      <p:sp>
        <p:nvSpPr>
          <p:cNvPr id="8" name="橢圓 7">
            <a:extLst>
              <a:ext uri="{FF2B5EF4-FFF2-40B4-BE49-F238E27FC236}">
                <a16:creationId xmlns:a16="http://schemas.microsoft.com/office/drawing/2014/main" id="{F18EB049-AFF3-CE3E-B4E3-D4FE607E36B7}"/>
              </a:ext>
            </a:extLst>
          </p:cNvPr>
          <p:cNvSpPr/>
          <p:nvPr/>
        </p:nvSpPr>
        <p:spPr>
          <a:xfrm>
            <a:off x="716991" y="1800219"/>
            <a:ext cx="397163" cy="84050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11" name="直線單箭頭接點 10">
            <a:extLst>
              <a:ext uri="{FF2B5EF4-FFF2-40B4-BE49-F238E27FC236}">
                <a16:creationId xmlns:a16="http://schemas.microsoft.com/office/drawing/2014/main" id="{5F5A4B80-0D4A-CF79-B59A-C7D4A605D28C}"/>
              </a:ext>
            </a:extLst>
          </p:cNvPr>
          <p:cNvCxnSpPr>
            <a:stCxn id="8" idx="4"/>
          </p:cNvCxnSpPr>
          <p:nvPr/>
        </p:nvCxnSpPr>
        <p:spPr>
          <a:xfrm flipH="1">
            <a:off x="915572" y="2640728"/>
            <a:ext cx="1" cy="4165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文字方塊 11">
            <a:extLst>
              <a:ext uri="{FF2B5EF4-FFF2-40B4-BE49-F238E27FC236}">
                <a16:creationId xmlns:a16="http://schemas.microsoft.com/office/drawing/2014/main" id="{162C9F50-2DC0-90B7-9D69-6554E56D2235}"/>
              </a:ext>
            </a:extLst>
          </p:cNvPr>
          <p:cNvSpPr txBox="1"/>
          <p:nvPr/>
        </p:nvSpPr>
        <p:spPr>
          <a:xfrm>
            <a:off x="544945" y="3059668"/>
            <a:ext cx="1366982" cy="369332"/>
          </a:xfrm>
          <a:prstGeom prst="rect">
            <a:avLst/>
          </a:prstGeom>
          <a:noFill/>
        </p:spPr>
        <p:txBody>
          <a:bodyPr wrap="square" rtlCol="0">
            <a:spAutoFit/>
          </a:bodyPr>
          <a:lstStyle/>
          <a:p>
            <a:r>
              <a:rPr lang="en-US" altLang="zh-TW" dirty="0">
                <a:latin typeface="Times New Roman" panose="02020603050405020304" pitchFamily="18" charset="0"/>
                <a:cs typeface="Times New Roman" panose="02020603050405020304" pitchFamily="18" charset="0"/>
              </a:rPr>
              <a:t>Backet</a:t>
            </a:r>
            <a:endParaRPr lang="zh-TW" altLang="en-US" dirty="0">
              <a:latin typeface="Times New Roman" panose="02020603050405020304" pitchFamily="18" charset="0"/>
              <a:cs typeface="Times New Roman" panose="02020603050405020304" pitchFamily="18" charset="0"/>
            </a:endParaRPr>
          </a:p>
        </p:txBody>
      </p:sp>
      <p:graphicFrame>
        <p:nvGraphicFramePr>
          <p:cNvPr id="13" name="表格 12">
            <a:extLst>
              <a:ext uri="{FF2B5EF4-FFF2-40B4-BE49-F238E27FC236}">
                <a16:creationId xmlns:a16="http://schemas.microsoft.com/office/drawing/2014/main" id="{D4156A7F-21CF-2B74-9650-2D797FD96D68}"/>
              </a:ext>
            </a:extLst>
          </p:cNvPr>
          <p:cNvGraphicFramePr>
            <a:graphicFrameLocks noGrp="1"/>
          </p:cNvGraphicFramePr>
          <p:nvPr/>
        </p:nvGraphicFramePr>
        <p:xfrm>
          <a:off x="2475345" y="3911516"/>
          <a:ext cx="8128000" cy="37084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1880835165"/>
                    </a:ext>
                  </a:extLst>
                </a:gridCol>
                <a:gridCol w="1625600">
                  <a:extLst>
                    <a:ext uri="{9D8B030D-6E8A-4147-A177-3AD203B41FA5}">
                      <a16:colId xmlns:a16="http://schemas.microsoft.com/office/drawing/2014/main" val="814940962"/>
                    </a:ext>
                  </a:extLst>
                </a:gridCol>
                <a:gridCol w="1625600">
                  <a:extLst>
                    <a:ext uri="{9D8B030D-6E8A-4147-A177-3AD203B41FA5}">
                      <a16:colId xmlns:a16="http://schemas.microsoft.com/office/drawing/2014/main" val="789672759"/>
                    </a:ext>
                  </a:extLst>
                </a:gridCol>
                <a:gridCol w="1625600">
                  <a:extLst>
                    <a:ext uri="{9D8B030D-6E8A-4147-A177-3AD203B41FA5}">
                      <a16:colId xmlns:a16="http://schemas.microsoft.com/office/drawing/2014/main" val="3000533771"/>
                    </a:ext>
                  </a:extLst>
                </a:gridCol>
                <a:gridCol w="1625600">
                  <a:extLst>
                    <a:ext uri="{9D8B030D-6E8A-4147-A177-3AD203B41FA5}">
                      <a16:colId xmlns:a16="http://schemas.microsoft.com/office/drawing/2014/main" val="1546594030"/>
                    </a:ext>
                  </a:extLst>
                </a:gridCol>
              </a:tblGrid>
              <a:tr h="370840">
                <a:tc>
                  <a:txBody>
                    <a:bodyPr/>
                    <a:lstStyle/>
                    <a:p>
                      <a:endParaRPr lang="zh-TW" altLang="en-US" dirty="0"/>
                    </a:p>
                  </a:txBody>
                  <a:tcPr/>
                </a:tc>
                <a:tc>
                  <a:txBody>
                    <a:bodyPr/>
                    <a:lstStyle/>
                    <a:p>
                      <a:pPr marL="0" algn="l" defTabSz="914400" rtl="0" eaLnBrk="1" latinLnBrk="0" hangingPunct="1"/>
                      <a:r>
                        <a:rPr lang="en-US" altLang="zh-TW" sz="1800" b="1" kern="1200" dirty="0">
                          <a:solidFill>
                            <a:srgbClr val="FFC000"/>
                          </a:solidFill>
                          <a:latin typeface="+mn-lt"/>
                          <a:ea typeface="+mn-ea"/>
                          <a:cs typeface="+mn-cs"/>
                        </a:rPr>
                        <a:t>88</a:t>
                      </a:r>
                      <a:endParaRPr lang="zh-TW" altLang="en-US" sz="1800" b="1" kern="1200" dirty="0">
                        <a:solidFill>
                          <a:srgbClr val="FFC000"/>
                        </a:solidFill>
                        <a:latin typeface="+mn-lt"/>
                        <a:ea typeface="+mn-ea"/>
                        <a:cs typeface="+mn-cs"/>
                      </a:endParaRPr>
                    </a:p>
                  </a:txBody>
                  <a:tcPr/>
                </a:tc>
                <a:tc>
                  <a:txBody>
                    <a:bodyPr/>
                    <a:lstStyle/>
                    <a:p>
                      <a:pPr marL="0" algn="l" defTabSz="914400" rtl="0" eaLnBrk="1" latinLnBrk="0" hangingPunct="1"/>
                      <a:r>
                        <a:rPr lang="en-US" altLang="zh-TW" sz="1800" b="1" kern="1200" dirty="0">
                          <a:solidFill>
                            <a:srgbClr val="FFC000"/>
                          </a:solidFill>
                          <a:latin typeface="+mn-lt"/>
                          <a:ea typeface="+mn-ea"/>
                          <a:cs typeface="+mn-cs"/>
                        </a:rPr>
                        <a:t>123</a:t>
                      </a:r>
                      <a:endParaRPr lang="zh-TW" altLang="en-US" sz="1800" b="1" kern="1200" dirty="0">
                        <a:solidFill>
                          <a:srgbClr val="FFC000"/>
                        </a:solidFill>
                        <a:latin typeface="+mn-lt"/>
                        <a:ea typeface="+mn-ea"/>
                        <a:cs typeface="+mn-cs"/>
                      </a:endParaRPr>
                    </a:p>
                  </a:txBody>
                  <a:tcPr/>
                </a:tc>
                <a:tc>
                  <a:txBody>
                    <a:bodyPr/>
                    <a:lstStyle/>
                    <a:p>
                      <a:pPr marL="0" algn="l" defTabSz="914400" rtl="0" eaLnBrk="1" latinLnBrk="0" hangingPunct="1"/>
                      <a:endParaRPr lang="zh-TW" altLang="en-US" sz="1800" b="1" kern="1200">
                        <a:solidFill>
                          <a:srgbClr val="FFC000"/>
                        </a:solidFill>
                        <a:latin typeface="+mn-lt"/>
                        <a:ea typeface="+mn-ea"/>
                        <a:cs typeface="+mn-cs"/>
                      </a:endParaRPr>
                    </a:p>
                  </a:txBody>
                  <a:tcPr/>
                </a:tc>
                <a:tc>
                  <a:txBody>
                    <a:bodyPr/>
                    <a:lstStyle/>
                    <a:p>
                      <a:pPr marL="0" algn="l" defTabSz="914400" rtl="0" eaLnBrk="1" latinLnBrk="0" hangingPunct="1"/>
                      <a:r>
                        <a:rPr lang="en-US" altLang="zh-TW" sz="1800" b="1" kern="1200" dirty="0">
                          <a:solidFill>
                            <a:srgbClr val="FFC000"/>
                          </a:solidFill>
                          <a:latin typeface="+mn-lt"/>
                          <a:ea typeface="+mn-ea"/>
                          <a:cs typeface="+mn-cs"/>
                        </a:rPr>
                        <a:t>777</a:t>
                      </a:r>
                      <a:endParaRPr lang="zh-TW" altLang="en-US" sz="1800" b="1" kern="1200" dirty="0">
                        <a:solidFill>
                          <a:srgbClr val="FFC000"/>
                        </a:solidFill>
                        <a:latin typeface="+mn-lt"/>
                        <a:ea typeface="+mn-ea"/>
                        <a:cs typeface="+mn-cs"/>
                      </a:endParaRPr>
                    </a:p>
                  </a:txBody>
                  <a:tcPr/>
                </a:tc>
                <a:extLst>
                  <a:ext uri="{0D108BD9-81ED-4DB2-BD59-A6C34878D82A}">
                    <a16:rowId xmlns:a16="http://schemas.microsoft.com/office/drawing/2014/main" val="3190267940"/>
                  </a:ext>
                </a:extLst>
              </a:tr>
            </a:tbl>
          </a:graphicData>
        </a:graphic>
      </p:graphicFrame>
      <p:sp>
        <p:nvSpPr>
          <p:cNvPr id="14" name="文字方塊 13">
            <a:extLst>
              <a:ext uri="{FF2B5EF4-FFF2-40B4-BE49-F238E27FC236}">
                <a16:creationId xmlns:a16="http://schemas.microsoft.com/office/drawing/2014/main" id="{18AA24C6-9441-EA36-8AA0-26904B648CAE}"/>
              </a:ext>
            </a:extLst>
          </p:cNvPr>
          <p:cNvSpPr txBox="1"/>
          <p:nvPr/>
        </p:nvSpPr>
        <p:spPr>
          <a:xfrm>
            <a:off x="5306291" y="2035246"/>
            <a:ext cx="2466107" cy="923330"/>
          </a:xfrm>
          <a:prstGeom prst="rect">
            <a:avLst/>
          </a:prstGeom>
          <a:noFill/>
        </p:spPr>
        <p:txBody>
          <a:bodyPr wrap="square" rtlCol="0">
            <a:spAutoFit/>
          </a:bodyPr>
          <a:lstStyle/>
          <a:p>
            <a:r>
              <a:rPr lang="en-US" altLang="zh-TW" dirty="0">
                <a:latin typeface="Times New Roman" panose="02020603050405020304" pitchFamily="18" charset="0"/>
                <a:cs typeface="Times New Roman" panose="02020603050405020304" pitchFamily="18" charset="0"/>
              </a:rPr>
              <a:t>X = 99</a:t>
            </a:r>
          </a:p>
          <a:p>
            <a:r>
              <a:rPr lang="en-US" altLang="zh-TW" dirty="0">
                <a:latin typeface="Times New Roman" panose="02020603050405020304" pitchFamily="18" charset="0"/>
                <a:cs typeface="Times New Roman" panose="02020603050405020304" pitchFamily="18" charset="0"/>
              </a:rPr>
              <a:t>Fingerprint(x) = 234</a:t>
            </a:r>
          </a:p>
          <a:p>
            <a:r>
              <a:rPr lang="en-US" altLang="zh-TW" dirty="0">
                <a:latin typeface="Times New Roman" panose="02020603050405020304" pitchFamily="18" charset="0"/>
                <a:cs typeface="Times New Roman" panose="02020603050405020304" pitchFamily="18" charset="0"/>
              </a:rPr>
              <a:t>i1 = 0, i2 = 3</a:t>
            </a:r>
            <a:endParaRPr lang="zh-TW" altLang="en-US" dirty="0">
              <a:latin typeface="Times New Roman" panose="02020603050405020304" pitchFamily="18" charset="0"/>
              <a:cs typeface="Times New Roman" panose="02020603050405020304" pitchFamily="18" charset="0"/>
            </a:endParaRPr>
          </a:p>
        </p:txBody>
      </p:sp>
      <p:cxnSp>
        <p:nvCxnSpPr>
          <p:cNvPr id="16" name="直線單箭頭接點 15">
            <a:extLst>
              <a:ext uri="{FF2B5EF4-FFF2-40B4-BE49-F238E27FC236}">
                <a16:creationId xmlns:a16="http://schemas.microsoft.com/office/drawing/2014/main" id="{A1F79806-B51E-E104-ED09-01D7462EC387}"/>
              </a:ext>
            </a:extLst>
          </p:cNvPr>
          <p:cNvCxnSpPr>
            <a:cxnSpLocks/>
            <a:stCxn id="14" idx="2"/>
          </p:cNvCxnSpPr>
          <p:nvPr/>
        </p:nvCxnSpPr>
        <p:spPr>
          <a:xfrm flipH="1">
            <a:off x="3140364" y="2958576"/>
            <a:ext cx="3398981" cy="9408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 name="直線單箭頭接點 3">
            <a:extLst>
              <a:ext uri="{FF2B5EF4-FFF2-40B4-BE49-F238E27FC236}">
                <a16:creationId xmlns:a16="http://schemas.microsoft.com/office/drawing/2014/main" id="{804B71EF-104F-3135-CB57-E55ADC18D39D}"/>
              </a:ext>
            </a:extLst>
          </p:cNvPr>
          <p:cNvCxnSpPr>
            <a:cxnSpLocks/>
          </p:cNvCxnSpPr>
          <p:nvPr/>
        </p:nvCxnSpPr>
        <p:spPr>
          <a:xfrm>
            <a:off x="6539344" y="2963982"/>
            <a:ext cx="1616365" cy="9475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0" name="圖片 9">
            <a:extLst>
              <a:ext uri="{FF2B5EF4-FFF2-40B4-BE49-F238E27FC236}">
                <a16:creationId xmlns:a16="http://schemas.microsoft.com/office/drawing/2014/main" id="{F90FBD31-DBCB-6964-7642-C9E7102ED338}"/>
              </a:ext>
            </a:extLst>
          </p:cNvPr>
          <p:cNvPicPr>
            <a:picLocks noChangeAspect="1"/>
          </p:cNvPicPr>
          <p:nvPr/>
        </p:nvPicPr>
        <p:blipFill>
          <a:blip r:embed="rId3"/>
          <a:stretch>
            <a:fillRect/>
          </a:stretch>
        </p:blipFill>
        <p:spPr>
          <a:xfrm>
            <a:off x="47355" y="4498890"/>
            <a:ext cx="5623772" cy="2333267"/>
          </a:xfrm>
          <a:prstGeom prst="rect">
            <a:avLst/>
          </a:prstGeom>
        </p:spPr>
      </p:pic>
      <p:sp>
        <p:nvSpPr>
          <p:cNvPr id="17" name="文字方塊 16">
            <a:extLst>
              <a:ext uri="{FF2B5EF4-FFF2-40B4-BE49-F238E27FC236}">
                <a16:creationId xmlns:a16="http://schemas.microsoft.com/office/drawing/2014/main" id="{26060B5D-66EA-4156-B935-2BFD609499A6}"/>
              </a:ext>
            </a:extLst>
          </p:cNvPr>
          <p:cNvSpPr txBox="1"/>
          <p:nvPr/>
        </p:nvSpPr>
        <p:spPr>
          <a:xfrm>
            <a:off x="8879021" y="2201832"/>
            <a:ext cx="2397407" cy="461665"/>
          </a:xfrm>
          <a:prstGeom prst="rect">
            <a:avLst/>
          </a:prstGeom>
          <a:noFill/>
        </p:spPr>
        <p:txBody>
          <a:bodyPr wrap="square">
            <a:spAutoFit/>
          </a:bodyPr>
          <a:lstStyle/>
          <a:p>
            <a:r>
              <a:rPr lang="en-US" altLang="zh-TW" sz="2400" b="1" dirty="0">
                <a:latin typeface="Times New Roman" panose="02020603050405020304" pitchFamily="18" charset="0"/>
                <a:cs typeface="Times New Roman" panose="02020603050405020304" pitchFamily="18" charset="0"/>
              </a:rPr>
              <a:t>definitely absent</a:t>
            </a:r>
            <a:endParaRPr lang="zh-TW" altLang="en-US" sz="2400" dirty="0"/>
          </a:p>
        </p:txBody>
      </p:sp>
      <p:sp>
        <p:nvSpPr>
          <p:cNvPr id="18" name="箭號: 向右 17">
            <a:extLst>
              <a:ext uri="{FF2B5EF4-FFF2-40B4-BE49-F238E27FC236}">
                <a16:creationId xmlns:a16="http://schemas.microsoft.com/office/drawing/2014/main" id="{DE7153F7-C07B-67E3-A5E0-807115F15B98}"/>
              </a:ext>
            </a:extLst>
          </p:cNvPr>
          <p:cNvSpPr/>
          <p:nvPr/>
        </p:nvSpPr>
        <p:spPr>
          <a:xfrm>
            <a:off x="7929417" y="2300290"/>
            <a:ext cx="681183" cy="33163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155320328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AF7DB-2734-38A3-82A5-845BE98A0FA7}"/>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C32FD3F7-A118-9E0F-7563-8A5A87206F7B}"/>
              </a:ext>
            </a:extLst>
          </p:cNvPr>
          <p:cNvSpPr>
            <a:spLocks noGrp="1"/>
          </p:cNvSpPr>
          <p:nvPr>
            <p:ph type="sldNum" sz="quarter" idx="12"/>
          </p:nvPr>
        </p:nvSpPr>
        <p:spPr/>
        <p:txBody>
          <a:bodyPr/>
          <a:lstStyle/>
          <a:p>
            <a:fld id="{EFAEC03B-316C-4507-8207-D997BB28EB64}" type="slidenum">
              <a:rPr lang="zh-TW" altLang="en-US" smtClean="0"/>
              <a:t>17</a:t>
            </a:fld>
            <a:endParaRPr lang="zh-TW" altLang="en-US"/>
          </a:p>
        </p:txBody>
      </p:sp>
      <p:sp>
        <p:nvSpPr>
          <p:cNvPr id="3" name="標題 1">
            <a:extLst>
              <a:ext uri="{FF2B5EF4-FFF2-40B4-BE49-F238E27FC236}">
                <a16:creationId xmlns:a16="http://schemas.microsoft.com/office/drawing/2014/main" id="{9BEB332C-B2CD-7E35-10A9-7DD4E3699D39}"/>
              </a:ext>
            </a:extLst>
          </p:cNvPr>
          <p:cNvSpPr txBox="1">
            <a:spLocks/>
          </p:cNvSpPr>
          <p:nvPr/>
        </p:nvSpPr>
        <p:spPr>
          <a:xfrm>
            <a:off x="838200" y="31014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zh-TW" sz="4800" dirty="0">
                <a:latin typeface="Times New Roman" panose="02020603050405020304" pitchFamily="18" charset="0"/>
                <a:cs typeface="Times New Roman" panose="02020603050405020304" pitchFamily="18" charset="0"/>
              </a:rPr>
              <a:t>Cuckoo Filter (Delete)</a:t>
            </a:r>
            <a:endParaRPr lang="zh-TW" altLang="en-US" sz="4800" dirty="0">
              <a:latin typeface="Times New Roman" panose="02020603050405020304" pitchFamily="18" charset="0"/>
              <a:cs typeface="Times New Roman" panose="02020603050405020304" pitchFamily="18" charset="0"/>
            </a:endParaRPr>
          </a:p>
        </p:txBody>
      </p:sp>
      <p:pic>
        <p:nvPicPr>
          <p:cNvPr id="7" name="圖片 6">
            <a:extLst>
              <a:ext uri="{FF2B5EF4-FFF2-40B4-BE49-F238E27FC236}">
                <a16:creationId xmlns:a16="http://schemas.microsoft.com/office/drawing/2014/main" id="{4C7F2A43-3830-5B35-CB85-5F90CD78998F}"/>
              </a:ext>
            </a:extLst>
          </p:cNvPr>
          <p:cNvPicPr>
            <a:picLocks noChangeAspect="1"/>
          </p:cNvPicPr>
          <p:nvPr/>
        </p:nvPicPr>
        <p:blipFill>
          <a:blip r:embed="rId2"/>
          <a:stretch>
            <a:fillRect/>
          </a:stretch>
        </p:blipFill>
        <p:spPr>
          <a:xfrm>
            <a:off x="667914" y="1453368"/>
            <a:ext cx="2309961" cy="1012741"/>
          </a:xfrm>
          <a:prstGeom prst="rect">
            <a:avLst/>
          </a:prstGeom>
        </p:spPr>
      </p:pic>
      <p:sp>
        <p:nvSpPr>
          <p:cNvPr id="8" name="橢圓 7">
            <a:extLst>
              <a:ext uri="{FF2B5EF4-FFF2-40B4-BE49-F238E27FC236}">
                <a16:creationId xmlns:a16="http://schemas.microsoft.com/office/drawing/2014/main" id="{108F5B6C-799A-6255-3224-BCDE240BA7A3}"/>
              </a:ext>
            </a:extLst>
          </p:cNvPr>
          <p:cNvSpPr/>
          <p:nvPr/>
        </p:nvSpPr>
        <p:spPr>
          <a:xfrm>
            <a:off x="716991" y="1800219"/>
            <a:ext cx="397163" cy="84050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11" name="直線單箭頭接點 10">
            <a:extLst>
              <a:ext uri="{FF2B5EF4-FFF2-40B4-BE49-F238E27FC236}">
                <a16:creationId xmlns:a16="http://schemas.microsoft.com/office/drawing/2014/main" id="{156785CE-2D62-FF53-B099-89188C197639}"/>
              </a:ext>
            </a:extLst>
          </p:cNvPr>
          <p:cNvCxnSpPr>
            <a:stCxn id="8" idx="4"/>
          </p:cNvCxnSpPr>
          <p:nvPr/>
        </p:nvCxnSpPr>
        <p:spPr>
          <a:xfrm flipH="1">
            <a:off x="915572" y="2640728"/>
            <a:ext cx="1" cy="4165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文字方塊 11">
            <a:extLst>
              <a:ext uri="{FF2B5EF4-FFF2-40B4-BE49-F238E27FC236}">
                <a16:creationId xmlns:a16="http://schemas.microsoft.com/office/drawing/2014/main" id="{0DF125A0-91BB-6C85-E7B0-C9C8D27CB1DD}"/>
              </a:ext>
            </a:extLst>
          </p:cNvPr>
          <p:cNvSpPr txBox="1"/>
          <p:nvPr/>
        </p:nvSpPr>
        <p:spPr>
          <a:xfrm>
            <a:off x="544945" y="3059668"/>
            <a:ext cx="1366982" cy="369332"/>
          </a:xfrm>
          <a:prstGeom prst="rect">
            <a:avLst/>
          </a:prstGeom>
          <a:noFill/>
        </p:spPr>
        <p:txBody>
          <a:bodyPr wrap="square" rtlCol="0">
            <a:spAutoFit/>
          </a:bodyPr>
          <a:lstStyle/>
          <a:p>
            <a:r>
              <a:rPr lang="en-US" altLang="zh-TW" dirty="0">
                <a:latin typeface="Times New Roman" panose="02020603050405020304" pitchFamily="18" charset="0"/>
                <a:cs typeface="Times New Roman" panose="02020603050405020304" pitchFamily="18" charset="0"/>
              </a:rPr>
              <a:t>Backet</a:t>
            </a:r>
            <a:endParaRPr lang="zh-TW" altLang="en-US" dirty="0">
              <a:latin typeface="Times New Roman" panose="02020603050405020304" pitchFamily="18" charset="0"/>
              <a:cs typeface="Times New Roman" panose="02020603050405020304" pitchFamily="18" charset="0"/>
            </a:endParaRPr>
          </a:p>
        </p:txBody>
      </p:sp>
      <p:graphicFrame>
        <p:nvGraphicFramePr>
          <p:cNvPr id="13" name="表格 12">
            <a:extLst>
              <a:ext uri="{FF2B5EF4-FFF2-40B4-BE49-F238E27FC236}">
                <a16:creationId xmlns:a16="http://schemas.microsoft.com/office/drawing/2014/main" id="{33A7DA53-F91D-0AF1-01BC-C9F25FB732F4}"/>
              </a:ext>
            </a:extLst>
          </p:cNvPr>
          <p:cNvGraphicFramePr>
            <a:graphicFrameLocks noGrp="1"/>
          </p:cNvGraphicFramePr>
          <p:nvPr>
            <p:extLst>
              <p:ext uri="{D42A27DB-BD31-4B8C-83A1-F6EECF244321}">
                <p14:modId xmlns:p14="http://schemas.microsoft.com/office/powerpoint/2010/main" val="2872625334"/>
              </p:ext>
            </p:extLst>
          </p:nvPr>
        </p:nvGraphicFramePr>
        <p:xfrm>
          <a:off x="2475345" y="3911516"/>
          <a:ext cx="8128000" cy="37084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1880835165"/>
                    </a:ext>
                  </a:extLst>
                </a:gridCol>
                <a:gridCol w="1625600">
                  <a:extLst>
                    <a:ext uri="{9D8B030D-6E8A-4147-A177-3AD203B41FA5}">
                      <a16:colId xmlns:a16="http://schemas.microsoft.com/office/drawing/2014/main" val="814940962"/>
                    </a:ext>
                  </a:extLst>
                </a:gridCol>
                <a:gridCol w="1625600">
                  <a:extLst>
                    <a:ext uri="{9D8B030D-6E8A-4147-A177-3AD203B41FA5}">
                      <a16:colId xmlns:a16="http://schemas.microsoft.com/office/drawing/2014/main" val="789672759"/>
                    </a:ext>
                  </a:extLst>
                </a:gridCol>
                <a:gridCol w="1625600">
                  <a:extLst>
                    <a:ext uri="{9D8B030D-6E8A-4147-A177-3AD203B41FA5}">
                      <a16:colId xmlns:a16="http://schemas.microsoft.com/office/drawing/2014/main" val="3000533771"/>
                    </a:ext>
                  </a:extLst>
                </a:gridCol>
                <a:gridCol w="1625600">
                  <a:extLst>
                    <a:ext uri="{9D8B030D-6E8A-4147-A177-3AD203B41FA5}">
                      <a16:colId xmlns:a16="http://schemas.microsoft.com/office/drawing/2014/main" val="1546594030"/>
                    </a:ext>
                  </a:extLst>
                </a:gridCol>
              </a:tblGrid>
              <a:tr h="370840">
                <a:tc>
                  <a:txBody>
                    <a:bodyPr/>
                    <a:lstStyle/>
                    <a:p>
                      <a:endParaRPr lang="zh-TW" altLang="en-US" dirty="0"/>
                    </a:p>
                  </a:txBody>
                  <a:tcPr/>
                </a:tc>
                <a:tc>
                  <a:txBody>
                    <a:bodyPr/>
                    <a:lstStyle/>
                    <a:p>
                      <a:pPr marL="0" algn="l" defTabSz="914400" rtl="0" eaLnBrk="1" latinLnBrk="0" hangingPunct="1"/>
                      <a:r>
                        <a:rPr lang="en-US" altLang="zh-TW" sz="1800" b="1" strike="sngStrike" kern="1200" dirty="0">
                          <a:solidFill>
                            <a:srgbClr val="FFC000"/>
                          </a:solidFill>
                          <a:latin typeface="+mn-lt"/>
                          <a:ea typeface="+mn-ea"/>
                          <a:cs typeface="+mn-cs"/>
                        </a:rPr>
                        <a:t>88</a:t>
                      </a:r>
                      <a:endParaRPr lang="zh-TW" altLang="en-US" sz="1800" b="1" strike="sngStrike" kern="1200" dirty="0">
                        <a:solidFill>
                          <a:srgbClr val="FFC000"/>
                        </a:solidFill>
                        <a:latin typeface="+mn-lt"/>
                        <a:ea typeface="+mn-ea"/>
                        <a:cs typeface="+mn-cs"/>
                      </a:endParaRPr>
                    </a:p>
                  </a:txBody>
                  <a:tcPr/>
                </a:tc>
                <a:tc>
                  <a:txBody>
                    <a:bodyPr/>
                    <a:lstStyle/>
                    <a:p>
                      <a:pPr marL="0" algn="l" defTabSz="914400" rtl="0" eaLnBrk="1" latinLnBrk="0" hangingPunct="1"/>
                      <a:r>
                        <a:rPr lang="en-US" altLang="zh-TW" sz="1800" b="1" kern="1200" dirty="0">
                          <a:solidFill>
                            <a:srgbClr val="FFC000"/>
                          </a:solidFill>
                          <a:latin typeface="+mn-lt"/>
                          <a:ea typeface="+mn-ea"/>
                          <a:cs typeface="+mn-cs"/>
                        </a:rPr>
                        <a:t>123</a:t>
                      </a:r>
                      <a:endParaRPr lang="zh-TW" altLang="en-US" sz="1800" b="1" kern="1200" dirty="0">
                        <a:solidFill>
                          <a:srgbClr val="FFC000"/>
                        </a:solidFill>
                        <a:latin typeface="+mn-lt"/>
                        <a:ea typeface="+mn-ea"/>
                        <a:cs typeface="+mn-cs"/>
                      </a:endParaRPr>
                    </a:p>
                  </a:txBody>
                  <a:tcPr/>
                </a:tc>
                <a:tc>
                  <a:txBody>
                    <a:bodyPr/>
                    <a:lstStyle/>
                    <a:p>
                      <a:pPr marL="0" algn="l" defTabSz="914400" rtl="0" eaLnBrk="1" latinLnBrk="0" hangingPunct="1"/>
                      <a:endParaRPr lang="zh-TW" altLang="en-US" sz="1800" b="1" kern="1200">
                        <a:solidFill>
                          <a:srgbClr val="FFC000"/>
                        </a:solidFill>
                        <a:latin typeface="+mn-lt"/>
                        <a:ea typeface="+mn-ea"/>
                        <a:cs typeface="+mn-cs"/>
                      </a:endParaRPr>
                    </a:p>
                  </a:txBody>
                  <a:tcPr/>
                </a:tc>
                <a:tc>
                  <a:txBody>
                    <a:bodyPr/>
                    <a:lstStyle/>
                    <a:p>
                      <a:pPr marL="0" algn="l" defTabSz="914400" rtl="0" eaLnBrk="1" latinLnBrk="0" hangingPunct="1"/>
                      <a:r>
                        <a:rPr lang="en-US" altLang="zh-TW" sz="1800" b="1" kern="1200" dirty="0">
                          <a:solidFill>
                            <a:srgbClr val="FFC000"/>
                          </a:solidFill>
                          <a:latin typeface="+mn-lt"/>
                          <a:ea typeface="+mn-ea"/>
                          <a:cs typeface="+mn-cs"/>
                        </a:rPr>
                        <a:t>777</a:t>
                      </a:r>
                      <a:endParaRPr lang="zh-TW" altLang="en-US" sz="1800" b="1" kern="1200" dirty="0">
                        <a:solidFill>
                          <a:srgbClr val="FFC000"/>
                        </a:solidFill>
                        <a:latin typeface="+mn-lt"/>
                        <a:ea typeface="+mn-ea"/>
                        <a:cs typeface="+mn-cs"/>
                      </a:endParaRPr>
                    </a:p>
                  </a:txBody>
                  <a:tcPr/>
                </a:tc>
                <a:extLst>
                  <a:ext uri="{0D108BD9-81ED-4DB2-BD59-A6C34878D82A}">
                    <a16:rowId xmlns:a16="http://schemas.microsoft.com/office/drawing/2014/main" val="3190267940"/>
                  </a:ext>
                </a:extLst>
              </a:tr>
            </a:tbl>
          </a:graphicData>
        </a:graphic>
      </p:graphicFrame>
      <p:sp>
        <p:nvSpPr>
          <p:cNvPr id="14" name="文字方塊 13">
            <a:extLst>
              <a:ext uri="{FF2B5EF4-FFF2-40B4-BE49-F238E27FC236}">
                <a16:creationId xmlns:a16="http://schemas.microsoft.com/office/drawing/2014/main" id="{3D318791-22E8-5208-69B3-0BDE08FE0508}"/>
              </a:ext>
            </a:extLst>
          </p:cNvPr>
          <p:cNvSpPr txBox="1"/>
          <p:nvPr/>
        </p:nvSpPr>
        <p:spPr>
          <a:xfrm>
            <a:off x="5306291" y="2035246"/>
            <a:ext cx="2466107" cy="923330"/>
          </a:xfrm>
          <a:prstGeom prst="rect">
            <a:avLst/>
          </a:prstGeom>
          <a:noFill/>
        </p:spPr>
        <p:txBody>
          <a:bodyPr wrap="square" rtlCol="0">
            <a:spAutoFit/>
          </a:bodyPr>
          <a:lstStyle/>
          <a:p>
            <a:r>
              <a:rPr lang="en-US" altLang="zh-TW" dirty="0">
                <a:latin typeface="Times New Roman" panose="02020603050405020304" pitchFamily="18" charset="0"/>
                <a:cs typeface="Times New Roman" panose="02020603050405020304" pitchFamily="18" charset="0"/>
              </a:rPr>
              <a:t>X = 7</a:t>
            </a:r>
          </a:p>
          <a:p>
            <a:r>
              <a:rPr lang="en-US" altLang="zh-TW" dirty="0">
                <a:latin typeface="Times New Roman" panose="02020603050405020304" pitchFamily="18" charset="0"/>
                <a:cs typeface="Times New Roman" panose="02020603050405020304" pitchFamily="18" charset="0"/>
              </a:rPr>
              <a:t>Fingerprint(x) = 88</a:t>
            </a:r>
          </a:p>
          <a:p>
            <a:r>
              <a:rPr lang="en-US" altLang="zh-TW" dirty="0">
                <a:latin typeface="Times New Roman" panose="02020603050405020304" pitchFamily="18" charset="0"/>
                <a:cs typeface="Times New Roman" panose="02020603050405020304" pitchFamily="18" charset="0"/>
              </a:rPr>
              <a:t>i1 = 1, i2 = 3</a:t>
            </a:r>
            <a:endParaRPr lang="zh-TW" altLang="en-US" dirty="0">
              <a:latin typeface="Times New Roman" panose="02020603050405020304" pitchFamily="18" charset="0"/>
              <a:cs typeface="Times New Roman" panose="02020603050405020304" pitchFamily="18" charset="0"/>
            </a:endParaRPr>
          </a:p>
        </p:txBody>
      </p:sp>
      <p:cxnSp>
        <p:nvCxnSpPr>
          <p:cNvPr id="16" name="直線單箭頭接點 15">
            <a:extLst>
              <a:ext uri="{FF2B5EF4-FFF2-40B4-BE49-F238E27FC236}">
                <a16:creationId xmlns:a16="http://schemas.microsoft.com/office/drawing/2014/main" id="{009D519A-8E26-3D44-6082-2B940FDEFD85}"/>
              </a:ext>
            </a:extLst>
          </p:cNvPr>
          <p:cNvCxnSpPr>
            <a:cxnSpLocks/>
            <a:stCxn id="14" idx="2"/>
          </p:cNvCxnSpPr>
          <p:nvPr/>
        </p:nvCxnSpPr>
        <p:spPr>
          <a:xfrm flipH="1">
            <a:off x="4802909" y="2958576"/>
            <a:ext cx="1736436" cy="9529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 name="直線單箭頭接點 3">
            <a:extLst>
              <a:ext uri="{FF2B5EF4-FFF2-40B4-BE49-F238E27FC236}">
                <a16:creationId xmlns:a16="http://schemas.microsoft.com/office/drawing/2014/main" id="{C12E41E5-FD39-6EA5-A2EC-12564F54484C}"/>
              </a:ext>
            </a:extLst>
          </p:cNvPr>
          <p:cNvCxnSpPr>
            <a:cxnSpLocks/>
          </p:cNvCxnSpPr>
          <p:nvPr/>
        </p:nvCxnSpPr>
        <p:spPr>
          <a:xfrm>
            <a:off x="6539344" y="2963982"/>
            <a:ext cx="1597892" cy="9354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6" name="圖片 5">
            <a:extLst>
              <a:ext uri="{FF2B5EF4-FFF2-40B4-BE49-F238E27FC236}">
                <a16:creationId xmlns:a16="http://schemas.microsoft.com/office/drawing/2014/main" id="{9C54D7DA-1296-BCAE-BAC8-978FF570C8DE}"/>
              </a:ext>
            </a:extLst>
          </p:cNvPr>
          <p:cNvPicPr>
            <a:picLocks noChangeAspect="1"/>
          </p:cNvPicPr>
          <p:nvPr/>
        </p:nvPicPr>
        <p:blipFill>
          <a:blip r:embed="rId3"/>
          <a:stretch>
            <a:fillRect/>
          </a:stretch>
        </p:blipFill>
        <p:spPr>
          <a:xfrm>
            <a:off x="232081" y="4493336"/>
            <a:ext cx="5339030" cy="2364664"/>
          </a:xfrm>
          <a:prstGeom prst="rect">
            <a:avLst/>
          </a:prstGeom>
        </p:spPr>
      </p:pic>
    </p:spTree>
    <p:extLst>
      <p:ext uri="{BB962C8B-B14F-4D97-AF65-F5344CB8AC3E}">
        <p14:creationId xmlns:p14="http://schemas.microsoft.com/office/powerpoint/2010/main" val="3265138981"/>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6A552BF4-BF9E-6BF7-039F-A2F43E0F31F3}"/>
              </a:ext>
            </a:extLst>
          </p:cNvPr>
          <p:cNvSpPr>
            <a:spLocks noGrp="1"/>
          </p:cNvSpPr>
          <p:nvPr>
            <p:ph type="sldNum" sz="quarter" idx="12"/>
          </p:nvPr>
        </p:nvSpPr>
        <p:spPr/>
        <p:txBody>
          <a:bodyPr/>
          <a:lstStyle/>
          <a:p>
            <a:fld id="{EFAEC03B-316C-4507-8207-D997BB28EB64}" type="slidenum">
              <a:rPr lang="zh-TW" altLang="en-US" smtClean="0"/>
              <a:t>18</a:t>
            </a:fld>
            <a:endParaRPr lang="zh-TW" altLang="en-US"/>
          </a:p>
        </p:txBody>
      </p:sp>
      <p:sp>
        <p:nvSpPr>
          <p:cNvPr id="5" name="標題 1">
            <a:extLst>
              <a:ext uri="{FF2B5EF4-FFF2-40B4-BE49-F238E27FC236}">
                <a16:creationId xmlns:a16="http://schemas.microsoft.com/office/drawing/2014/main" id="{3BAA91A5-7C1E-1CA8-27FE-84686E40AD94}"/>
              </a:ext>
            </a:extLst>
          </p:cNvPr>
          <p:cNvSpPr txBox="1">
            <a:spLocks/>
          </p:cNvSpPr>
          <p:nvPr/>
        </p:nvSpPr>
        <p:spPr>
          <a:xfrm>
            <a:off x="838200" y="31014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zh-TW" sz="4800" dirty="0">
                <a:latin typeface="Times New Roman" panose="02020603050405020304" pitchFamily="18" charset="0"/>
                <a:cs typeface="Times New Roman" panose="02020603050405020304" pitchFamily="18" charset="0"/>
              </a:rPr>
              <a:t>Load Factor</a:t>
            </a:r>
            <a:endParaRPr lang="zh-TW" altLang="en-US" sz="4800" dirty="0">
              <a:latin typeface="Times New Roman" panose="02020603050405020304" pitchFamily="18" charset="0"/>
              <a:cs typeface="Times New Roman" panose="02020603050405020304" pitchFamily="18" charset="0"/>
            </a:endParaRPr>
          </a:p>
        </p:txBody>
      </p:sp>
      <p:pic>
        <p:nvPicPr>
          <p:cNvPr id="6" name="圖片 5">
            <a:extLst>
              <a:ext uri="{FF2B5EF4-FFF2-40B4-BE49-F238E27FC236}">
                <a16:creationId xmlns:a16="http://schemas.microsoft.com/office/drawing/2014/main" id="{62823359-5205-E6E2-166F-BBE702143FA5}"/>
              </a:ext>
            </a:extLst>
          </p:cNvPr>
          <p:cNvPicPr>
            <a:picLocks noChangeAspect="1"/>
          </p:cNvPicPr>
          <p:nvPr/>
        </p:nvPicPr>
        <p:blipFill>
          <a:blip r:embed="rId2"/>
          <a:stretch>
            <a:fillRect/>
          </a:stretch>
        </p:blipFill>
        <p:spPr>
          <a:xfrm>
            <a:off x="1423335" y="1461813"/>
            <a:ext cx="9345329" cy="3934374"/>
          </a:xfrm>
          <a:prstGeom prst="rect">
            <a:avLst/>
          </a:prstGeom>
        </p:spPr>
      </p:pic>
      <p:sp>
        <p:nvSpPr>
          <p:cNvPr id="7" name="箭號: 向右 6">
            <a:extLst>
              <a:ext uri="{FF2B5EF4-FFF2-40B4-BE49-F238E27FC236}">
                <a16:creationId xmlns:a16="http://schemas.microsoft.com/office/drawing/2014/main" id="{49EA6645-2BE0-529E-8754-FF21584DC612}"/>
              </a:ext>
            </a:extLst>
          </p:cNvPr>
          <p:cNvSpPr/>
          <p:nvPr/>
        </p:nvSpPr>
        <p:spPr>
          <a:xfrm>
            <a:off x="1690254" y="5828144"/>
            <a:ext cx="692727" cy="5282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 name="文字方塊 7">
            <a:extLst>
              <a:ext uri="{FF2B5EF4-FFF2-40B4-BE49-F238E27FC236}">
                <a16:creationId xmlns:a16="http://schemas.microsoft.com/office/drawing/2014/main" id="{6CB4269E-F773-CAF1-A598-5F10063F7EAA}"/>
              </a:ext>
            </a:extLst>
          </p:cNvPr>
          <p:cNvSpPr txBox="1"/>
          <p:nvPr/>
        </p:nvSpPr>
        <p:spPr>
          <a:xfrm>
            <a:off x="2647372" y="5907580"/>
            <a:ext cx="5698836" cy="369332"/>
          </a:xfrm>
          <a:prstGeom prst="rect">
            <a:avLst/>
          </a:prstGeom>
          <a:noFill/>
        </p:spPr>
        <p:txBody>
          <a:bodyPr wrap="square" rtlCol="0">
            <a:spAutoFit/>
          </a:bodyPr>
          <a:lstStyle/>
          <a:p>
            <a:r>
              <a:rPr lang="en-US" altLang="zh-TW" dirty="0">
                <a:latin typeface="Times New Roman" panose="02020603050405020304" pitchFamily="18" charset="0"/>
                <a:cs typeface="Times New Roman" panose="02020603050405020304" pitchFamily="18" charset="0"/>
              </a:rPr>
              <a:t>A short fingerprint ensures good load balancing.</a:t>
            </a:r>
            <a:endParaRPr lang="zh-TW"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951363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2B650-AF02-52AD-57E9-7D5F05E3B2F7}"/>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19811C17-A3F1-5EF8-C20A-624C615DC6CE}"/>
              </a:ext>
            </a:extLst>
          </p:cNvPr>
          <p:cNvSpPr>
            <a:spLocks noGrp="1"/>
          </p:cNvSpPr>
          <p:nvPr>
            <p:ph type="sldNum" sz="quarter" idx="12"/>
          </p:nvPr>
        </p:nvSpPr>
        <p:spPr/>
        <p:txBody>
          <a:bodyPr/>
          <a:lstStyle/>
          <a:p>
            <a:fld id="{EFAEC03B-316C-4507-8207-D997BB28EB64}" type="slidenum">
              <a:rPr lang="zh-TW" altLang="en-US" smtClean="0"/>
              <a:t>19</a:t>
            </a:fld>
            <a:endParaRPr lang="zh-TW" altLang="en-US"/>
          </a:p>
        </p:txBody>
      </p:sp>
      <p:sp>
        <p:nvSpPr>
          <p:cNvPr id="5" name="標題 1">
            <a:extLst>
              <a:ext uri="{FF2B5EF4-FFF2-40B4-BE49-F238E27FC236}">
                <a16:creationId xmlns:a16="http://schemas.microsoft.com/office/drawing/2014/main" id="{9FB1D7C6-F387-450E-D56C-217CEFB9F623}"/>
              </a:ext>
            </a:extLst>
          </p:cNvPr>
          <p:cNvSpPr txBox="1">
            <a:spLocks/>
          </p:cNvSpPr>
          <p:nvPr/>
        </p:nvSpPr>
        <p:spPr>
          <a:xfrm>
            <a:off x="838200" y="31014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zh-TW" sz="4800" dirty="0">
                <a:latin typeface="Times New Roman" panose="02020603050405020304" pitchFamily="18" charset="0"/>
                <a:cs typeface="Times New Roman" panose="02020603050405020304" pitchFamily="18" charset="0"/>
              </a:rPr>
              <a:t>Analysis</a:t>
            </a:r>
            <a:endParaRPr lang="zh-TW" altLang="en-US" sz="4800" dirty="0">
              <a:latin typeface="Times New Roman" panose="02020603050405020304" pitchFamily="18" charset="0"/>
              <a:cs typeface="Times New Roman" panose="02020603050405020304" pitchFamily="18" charset="0"/>
            </a:endParaRPr>
          </a:p>
        </p:txBody>
      </p:sp>
      <p:pic>
        <p:nvPicPr>
          <p:cNvPr id="4" name="圖片 3">
            <a:extLst>
              <a:ext uri="{FF2B5EF4-FFF2-40B4-BE49-F238E27FC236}">
                <a16:creationId xmlns:a16="http://schemas.microsoft.com/office/drawing/2014/main" id="{5355E721-29E8-2CA8-CD4C-BEB314839EE4}"/>
              </a:ext>
            </a:extLst>
          </p:cNvPr>
          <p:cNvPicPr>
            <a:picLocks noChangeAspect="1"/>
          </p:cNvPicPr>
          <p:nvPr/>
        </p:nvPicPr>
        <p:blipFill>
          <a:blip r:embed="rId2"/>
          <a:stretch>
            <a:fillRect/>
          </a:stretch>
        </p:blipFill>
        <p:spPr>
          <a:xfrm>
            <a:off x="1157631" y="1330481"/>
            <a:ext cx="9507277" cy="2000529"/>
          </a:xfrm>
          <a:prstGeom prst="rect">
            <a:avLst/>
          </a:prstGeom>
        </p:spPr>
      </p:pic>
      <p:pic>
        <p:nvPicPr>
          <p:cNvPr id="10" name="圖片 9">
            <a:extLst>
              <a:ext uri="{FF2B5EF4-FFF2-40B4-BE49-F238E27FC236}">
                <a16:creationId xmlns:a16="http://schemas.microsoft.com/office/drawing/2014/main" id="{00BC8FFC-327E-A0ED-8B72-4314E53AD5A5}"/>
              </a:ext>
            </a:extLst>
          </p:cNvPr>
          <p:cNvPicPr>
            <a:picLocks noChangeAspect="1"/>
          </p:cNvPicPr>
          <p:nvPr/>
        </p:nvPicPr>
        <p:blipFill>
          <a:blip r:embed="rId3"/>
          <a:stretch>
            <a:fillRect/>
          </a:stretch>
        </p:blipFill>
        <p:spPr>
          <a:xfrm>
            <a:off x="895656" y="3584573"/>
            <a:ext cx="10031225" cy="2152950"/>
          </a:xfrm>
          <a:prstGeom prst="rect">
            <a:avLst/>
          </a:prstGeom>
        </p:spPr>
      </p:pic>
      <p:sp>
        <p:nvSpPr>
          <p:cNvPr id="11" name="箭號: 向右 10">
            <a:extLst>
              <a:ext uri="{FF2B5EF4-FFF2-40B4-BE49-F238E27FC236}">
                <a16:creationId xmlns:a16="http://schemas.microsoft.com/office/drawing/2014/main" id="{8335535D-1B6A-14C5-5616-7C99CDAF7120}"/>
              </a:ext>
            </a:extLst>
          </p:cNvPr>
          <p:cNvSpPr/>
          <p:nvPr/>
        </p:nvSpPr>
        <p:spPr>
          <a:xfrm>
            <a:off x="1524000" y="5828145"/>
            <a:ext cx="692727" cy="5282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2" name="文字方塊 11">
            <a:extLst>
              <a:ext uri="{FF2B5EF4-FFF2-40B4-BE49-F238E27FC236}">
                <a16:creationId xmlns:a16="http://schemas.microsoft.com/office/drawing/2014/main" id="{C646EA82-6FFE-5110-615B-66D70CA36FF7}"/>
              </a:ext>
            </a:extLst>
          </p:cNvPr>
          <p:cNvSpPr txBox="1"/>
          <p:nvPr/>
        </p:nvSpPr>
        <p:spPr>
          <a:xfrm>
            <a:off x="2512290" y="5907581"/>
            <a:ext cx="5671128" cy="369332"/>
          </a:xfrm>
          <a:prstGeom prst="rect">
            <a:avLst/>
          </a:prstGeom>
          <a:noFill/>
        </p:spPr>
        <p:txBody>
          <a:bodyPr wrap="square" rtlCol="0">
            <a:spAutoFit/>
          </a:bodyPr>
          <a:lstStyle/>
          <a:p>
            <a:r>
              <a:rPr lang="en-US" altLang="zh-TW" dirty="0">
                <a:latin typeface="Times New Roman" panose="02020603050405020304" pitchFamily="18" charset="0"/>
                <a:cs typeface="Times New Roman" panose="02020603050405020304" pitchFamily="18" charset="0"/>
              </a:rPr>
              <a:t>Spatial utilization is better than many other variations.</a:t>
            </a:r>
            <a:endParaRPr lang="zh-TW" altLang="en-US" dirty="0">
              <a:latin typeface="Times New Roman" panose="02020603050405020304" pitchFamily="18" charset="0"/>
              <a:cs typeface="Times New Roman" panose="02020603050405020304" pitchFamily="18" charset="0"/>
            </a:endParaRPr>
          </a:p>
        </p:txBody>
      </p:sp>
      <p:sp>
        <p:nvSpPr>
          <p:cNvPr id="13" name="橢圓 12">
            <a:extLst>
              <a:ext uri="{FF2B5EF4-FFF2-40B4-BE49-F238E27FC236}">
                <a16:creationId xmlns:a16="http://schemas.microsoft.com/office/drawing/2014/main" id="{931CC435-F6C8-0E96-2B47-828CAEDCC271}"/>
              </a:ext>
            </a:extLst>
          </p:cNvPr>
          <p:cNvSpPr/>
          <p:nvPr/>
        </p:nvSpPr>
        <p:spPr>
          <a:xfrm>
            <a:off x="4451927" y="4056505"/>
            <a:ext cx="1727200" cy="1041968"/>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4068610102"/>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286FCF2-9C67-4E71-A2AE-11F3068C8104}"/>
              </a:ext>
            </a:extLst>
          </p:cNvPr>
          <p:cNvSpPr>
            <a:spLocks noGrp="1"/>
          </p:cNvSpPr>
          <p:nvPr>
            <p:ph type="title"/>
          </p:nvPr>
        </p:nvSpPr>
        <p:spPr>
          <a:xfrm>
            <a:off x="838200" y="0"/>
            <a:ext cx="10515600" cy="1325563"/>
          </a:xfrm>
        </p:spPr>
        <p:txBody>
          <a:bodyPr/>
          <a:lstStyle/>
          <a:p>
            <a:pPr algn="ctr"/>
            <a:r>
              <a:rPr lang="en-US" altLang="zh-TW" sz="4800" dirty="0">
                <a:latin typeface="Times New Roman" panose="02020603050405020304" pitchFamily="18" charset="0"/>
                <a:cs typeface="Times New Roman" panose="02020603050405020304" pitchFamily="18" charset="0"/>
              </a:rPr>
              <a:t>ABSTRACT </a:t>
            </a:r>
            <a:endParaRPr lang="zh-TW" altLang="en-US" sz="4800"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E295AD0F-78B0-3EC9-0878-946F93F0535E}"/>
              </a:ext>
            </a:extLst>
          </p:cNvPr>
          <p:cNvSpPr>
            <a:spLocks noGrp="1"/>
          </p:cNvSpPr>
          <p:nvPr>
            <p:ph idx="1"/>
          </p:nvPr>
        </p:nvSpPr>
        <p:spPr>
          <a:xfrm>
            <a:off x="838200" y="1325563"/>
            <a:ext cx="10515600" cy="4351338"/>
          </a:xfrm>
        </p:spPr>
        <p:txBody>
          <a:bodyPr>
            <a:noAutofit/>
          </a:bodyPr>
          <a:lstStyle/>
          <a:p>
            <a:pPr marL="0" indent="0" algn="just">
              <a:buNone/>
            </a:pPr>
            <a:r>
              <a:rPr lang="en-US" altLang="zh-TW" sz="2400" dirty="0">
                <a:latin typeface="Times New Roman" panose="02020603050405020304" pitchFamily="18" charset="0"/>
                <a:cs typeface="Times New Roman" panose="02020603050405020304" pitchFamily="18" charset="0"/>
              </a:rPr>
              <a:t>In many networking systems, Bloom filters are used for high speed set membership tests. They permit a small fraction of false positive answers with very good space efficiency. However, they do not permit deletion of items from the set, and previous attempts to extend “standard” Bloom filters to support deletion all degrade either space or performance. We propose a new data structure called the cuckoo filter that can replace Bloom filters for approximate set member ship tests. Cuckoo filters support adding and removing items dynamically while achieving even higher performance than Bloom filters. For applications that store many items and target moderately low false positive rates, cuckoo filters have lower space overhead than space-optimized Bloom filters. Our experimental results also show that cuckoo filters out perform previous data structures that extend Bloom filters to support deletions substantially in both time and space.</a:t>
            </a:r>
          </a:p>
        </p:txBody>
      </p:sp>
      <p:sp>
        <p:nvSpPr>
          <p:cNvPr id="4" name="投影片編號版面配置區 3">
            <a:extLst>
              <a:ext uri="{FF2B5EF4-FFF2-40B4-BE49-F238E27FC236}">
                <a16:creationId xmlns:a16="http://schemas.microsoft.com/office/drawing/2014/main" id="{441EABE3-FE2B-DB6E-974D-8180EF68BD5E}"/>
              </a:ext>
            </a:extLst>
          </p:cNvPr>
          <p:cNvSpPr>
            <a:spLocks noGrp="1"/>
          </p:cNvSpPr>
          <p:nvPr>
            <p:ph type="sldNum" sz="quarter" idx="12"/>
          </p:nvPr>
        </p:nvSpPr>
        <p:spPr/>
        <p:txBody>
          <a:bodyPr/>
          <a:lstStyle/>
          <a:p>
            <a:fld id="{EFAEC03B-316C-4507-8207-D997BB28EB64}" type="slidenum">
              <a:rPr lang="zh-TW" altLang="en-US" smtClean="0"/>
              <a:t>2</a:t>
            </a:fld>
            <a:endParaRPr lang="zh-TW" altLang="en-US"/>
          </a:p>
        </p:txBody>
      </p:sp>
    </p:spTree>
    <p:extLst>
      <p:ext uri="{BB962C8B-B14F-4D97-AF65-F5344CB8AC3E}">
        <p14:creationId xmlns:p14="http://schemas.microsoft.com/office/powerpoint/2010/main" val="127236958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5C1E6732-26AB-25E9-233F-66AD325391FC}"/>
              </a:ext>
            </a:extLst>
          </p:cNvPr>
          <p:cNvSpPr>
            <a:spLocks noGrp="1"/>
          </p:cNvSpPr>
          <p:nvPr>
            <p:ph type="sldNum" sz="quarter" idx="12"/>
          </p:nvPr>
        </p:nvSpPr>
        <p:spPr/>
        <p:txBody>
          <a:bodyPr/>
          <a:lstStyle/>
          <a:p>
            <a:fld id="{EFAEC03B-316C-4507-8207-D997BB28EB64}" type="slidenum">
              <a:rPr lang="zh-TW" altLang="en-US" smtClean="0"/>
              <a:t>20</a:t>
            </a:fld>
            <a:endParaRPr lang="zh-TW" altLang="en-US"/>
          </a:p>
        </p:txBody>
      </p:sp>
      <p:sp>
        <p:nvSpPr>
          <p:cNvPr id="3" name="文字方塊 2">
            <a:extLst>
              <a:ext uri="{FF2B5EF4-FFF2-40B4-BE49-F238E27FC236}">
                <a16:creationId xmlns:a16="http://schemas.microsoft.com/office/drawing/2014/main" id="{614C6CA9-168D-F29C-FA1F-A046A0C4930D}"/>
              </a:ext>
            </a:extLst>
          </p:cNvPr>
          <p:cNvSpPr txBox="1"/>
          <p:nvPr/>
        </p:nvSpPr>
        <p:spPr>
          <a:xfrm>
            <a:off x="4915949" y="2598003"/>
            <a:ext cx="6761526" cy="830997"/>
          </a:xfrm>
          <a:prstGeom prst="rect">
            <a:avLst/>
          </a:prstGeom>
          <a:noFill/>
        </p:spPr>
        <p:txBody>
          <a:bodyPr wrap="square" rtlCol="0">
            <a:spAutoFit/>
          </a:bodyPr>
          <a:lstStyle/>
          <a:p>
            <a:r>
              <a:rPr lang="en-US" altLang="zh-TW" sz="4800" dirty="0">
                <a:solidFill>
                  <a:srgbClr val="1F1F1F"/>
                </a:solidFill>
                <a:latin typeface="Times New Roman" panose="02020603050405020304" pitchFamily="18" charset="0"/>
                <a:ea typeface="+mj-ea"/>
                <a:cs typeface="Times New Roman" panose="02020603050405020304" pitchFamily="18" charset="0"/>
              </a:rPr>
              <a:t>Thanks</a:t>
            </a:r>
            <a:endParaRPr lang="zh-TW" altLang="en-US" sz="4800" dirty="0">
              <a:solidFill>
                <a:srgbClr val="1F1F1F"/>
              </a:solidFill>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val="2990259563"/>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100CF-A005-C9BE-DF15-8A493CD21353}"/>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36014CE8-1F0E-0B3E-8632-404AC7E3BAE7}"/>
              </a:ext>
            </a:extLst>
          </p:cNvPr>
          <p:cNvSpPr>
            <a:spLocks noGrp="1"/>
          </p:cNvSpPr>
          <p:nvPr>
            <p:ph type="title"/>
          </p:nvPr>
        </p:nvSpPr>
        <p:spPr>
          <a:xfrm>
            <a:off x="838200" y="136525"/>
            <a:ext cx="10515600" cy="1325563"/>
          </a:xfrm>
        </p:spPr>
        <p:txBody>
          <a:bodyPr/>
          <a:lstStyle/>
          <a:p>
            <a:pPr algn="ctr"/>
            <a:r>
              <a:rPr lang="en-US" altLang="zh-TW" sz="4800" dirty="0">
                <a:latin typeface="Times New Roman" panose="02020603050405020304" pitchFamily="18" charset="0"/>
                <a:cs typeface="Times New Roman" panose="02020603050405020304" pitchFamily="18" charset="0"/>
              </a:rPr>
              <a:t>Bloom Filter</a:t>
            </a:r>
            <a:endParaRPr lang="zh-TW" altLang="en-US" sz="4800"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240C1D6E-33BA-9451-668B-E7420503DB3F}"/>
              </a:ext>
            </a:extLst>
          </p:cNvPr>
          <p:cNvSpPr>
            <a:spLocks noGrp="1"/>
          </p:cNvSpPr>
          <p:nvPr>
            <p:ph idx="1"/>
          </p:nvPr>
        </p:nvSpPr>
        <p:spPr>
          <a:xfrm>
            <a:off x="838200" y="1472089"/>
            <a:ext cx="10515600" cy="4351338"/>
          </a:xfrm>
        </p:spPr>
        <p:txBody>
          <a:bodyPr>
            <a:noAutofit/>
          </a:bodyPr>
          <a:lstStyle/>
          <a:p>
            <a:pPr algn="just"/>
            <a:r>
              <a:rPr lang="en-US" altLang="zh-TW" sz="2400" b="1" dirty="0">
                <a:latin typeface="Times New Roman" panose="02020603050405020304" pitchFamily="18" charset="0"/>
                <a:cs typeface="Times New Roman" panose="02020603050405020304" pitchFamily="18" charset="0"/>
              </a:rPr>
              <a:t>Purpose:</a:t>
            </a:r>
            <a:r>
              <a:rPr lang="en-US" altLang="zh-TW" sz="2400" dirty="0">
                <a:latin typeface="Times New Roman" panose="02020603050405020304" pitchFamily="18" charset="0"/>
                <a:cs typeface="Times New Roman" panose="02020603050405020304" pitchFamily="18" charset="0"/>
              </a:rPr>
              <a:t> Quickly checks if an item </a:t>
            </a:r>
            <a:r>
              <a:rPr lang="en-US" altLang="zh-TW" sz="2400" b="1" dirty="0">
                <a:latin typeface="Times New Roman" panose="02020603050405020304" pitchFamily="18" charset="0"/>
                <a:cs typeface="Times New Roman" panose="02020603050405020304" pitchFamily="18" charset="0"/>
              </a:rPr>
              <a:t>might exist</a:t>
            </a:r>
            <a:r>
              <a:rPr lang="en-US" altLang="zh-TW" sz="2400" dirty="0">
                <a:latin typeface="Times New Roman" panose="02020603050405020304" pitchFamily="18" charset="0"/>
                <a:cs typeface="Times New Roman" panose="02020603050405020304" pitchFamily="18" charset="0"/>
              </a:rPr>
              <a:t> or is </a:t>
            </a:r>
            <a:r>
              <a:rPr lang="en-US" altLang="zh-TW" sz="2400" b="1" dirty="0">
                <a:latin typeface="Times New Roman" panose="02020603050405020304" pitchFamily="18" charset="0"/>
                <a:cs typeface="Times New Roman" panose="02020603050405020304" pitchFamily="18" charset="0"/>
              </a:rPr>
              <a:t>definitely absent</a:t>
            </a:r>
          </a:p>
          <a:p>
            <a:pPr algn="just"/>
            <a:r>
              <a:rPr lang="en-US" altLang="zh-TW" sz="2400" b="1" dirty="0">
                <a:latin typeface="Times New Roman" panose="02020603050405020304" pitchFamily="18" charset="0"/>
                <a:cs typeface="Times New Roman" panose="02020603050405020304" pitchFamily="18" charset="0"/>
              </a:rPr>
              <a:t>Use Cases : </a:t>
            </a:r>
            <a:r>
              <a:rPr lang="en-US" altLang="zh-TW" sz="2400" dirty="0">
                <a:latin typeface="Times New Roman" panose="02020603050405020304" pitchFamily="18" charset="0"/>
                <a:cs typeface="Times New Roman" panose="02020603050405020304" pitchFamily="18" charset="0"/>
              </a:rPr>
              <a:t>Prevent unnecessary requests</a:t>
            </a:r>
            <a:r>
              <a:rPr lang="zh-TW" altLang="en-US" sz="2400" dirty="0">
                <a:latin typeface="Times New Roman" panose="02020603050405020304" pitchFamily="18" charset="0"/>
                <a:cs typeface="Times New Roman" panose="02020603050405020304" pitchFamily="18" charset="0"/>
              </a:rPr>
              <a:t>、</a:t>
            </a:r>
            <a:r>
              <a:rPr lang="en-US" altLang="zh-TW" sz="2400" dirty="0">
                <a:latin typeface="Times New Roman" panose="02020603050405020304" pitchFamily="18" charset="0"/>
                <a:cs typeface="Times New Roman" panose="02020603050405020304" pitchFamily="18" charset="0"/>
              </a:rPr>
              <a:t> Quickly check if data is cached</a:t>
            </a:r>
          </a:p>
        </p:txBody>
      </p:sp>
      <p:sp>
        <p:nvSpPr>
          <p:cNvPr id="4" name="投影片編號版面配置區 3">
            <a:extLst>
              <a:ext uri="{FF2B5EF4-FFF2-40B4-BE49-F238E27FC236}">
                <a16:creationId xmlns:a16="http://schemas.microsoft.com/office/drawing/2014/main" id="{A709D371-DD86-7076-E2FB-96A08967F740}"/>
              </a:ext>
            </a:extLst>
          </p:cNvPr>
          <p:cNvSpPr>
            <a:spLocks noGrp="1"/>
          </p:cNvSpPr>
          <p:nvPr>
            <p:ph type="sldNum" sz="quarter" idx="12"/>
          </p:nvPr>
        </p:nvSpPr>
        <p:spPr/>
        <p:txBody>
          <a:bodyPr/>
          <a:lstStyle/>
          <a:p>
            <a:fld id="{EFAEC03B-316C-4507-8207-D997BB28EB64}" type="slidenum">
              <a:rPr lang="zh-TW" altLang="en-US" smtClean="0"/>
              <a:t>3</a:t>
            </a:fld>
            <a:endParaRPr lang="zh-TW" altLang="en-US"/>
          </a:p>
        </p:txBody>
      </p:sp>
      <p:sp>
        <p:nvSpPr>
          <p:cNvPr id="9" name="AutoShape 6">
            <a:extLst>
              <a:ext uri="{FF2B5EF4-FFF2-40B4-BE49-F238E27FC236}">
                <a16:creationId xmlns:a16="http://schemas.microsoft.com/office/drawing/2014/main" id="{AEC40828-AAA9-4FB7-0EF4-8FC38FAB1BB6}"/>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TW" altLang="en-US"/>
          </a:p>
        </p:txBody>
      </p:sp>
      <p:pic>
        <p:nvPicPr>
          <p:cNvPr id="19" name="圖片 18">
            <a:extLst>
              <a:ext uri="{FF2B5EF4-FFF2-40B4-BE49-F238E27FC236}">
                <a16:creationId xmlns:a16="http://schemas.microsoft.com/office/drawing/2014/main" id="{AB0128A1-5D88-C1A2-6D04-5AE1C189FD7F}"/>
              </a:ext>
            </a:extLst>
          </p:cNvPr>
          <p:cNvPicPr>
            <a:picLocks noChangeAspect="1"/>
          </p:cNvPicPr>
          <p:nvPr/>
        </p:nvPicPr>
        <p:blipFill>
          <a:blip r:embed="rId3"/>
          <a:stretch>
            <a:fillRect/>
          </a:stretch>
        </p:blipFill>
        <p:spPr>
          <a:xfrm>
            <a:off x="3372429" y="2905037"/>
            <a:ext cx="5447142" cy="3633875"/>
          </a:xfrm>
          <a:prstGeom prst="rect">
            <a:avLst/>
          </a:prstGeom>
        </p:spPr>
      </p:pic>
      <p:sp>
        <p:nvSpPr>
          <p:cNvPr id="20" name="文字方塊 19">
            <a:extLst>
              <a:ext uri="{FF2B5EF4-FFF2-40B4-BE49-F238E27FC236}">
                <a16:creationId xmlns:a16="http://schemas.microsoft.com/office/drawing/2014/main" id="{69DF2F9A-2CD7-2911-E5BE-E00055E63083}"/>
              </a:ext>
            </a:extLst>
          </p:cNvPr>
          <p:cNvSpPr txBox="1"/>
          <p:nvPr/>
        </p:nvSpPr>
        <p:spPr>
          <a:xfrm>
            <a:off x="8871030" y="3374793"/>
            <a:ext cx="2222339" cy="461665"/>
          </a:xfrm>
          <a:prstGeom prst="rect">
            <a:avLst/>
          </a:prstGeom>
          <a:noFill/>
        </p:spPr>
        <p:txBody>
          <a:bodyPr wrap="square" rtlCol="0">
            <a:spAutoFit/>
          </a:bodyPr>
          <a:lstStyle/>
          <a:p>
            <a:r>
              <a:rPr lang="en-US" altLang="zh-TW" sz="2400" dirty="0">
                <a:solidFill>
                  <a:srgbClr val="FF0000"/>
                </a:solidFill>
                <a:latin typeface="Times New Roman" panose="02020603050405020304" pitchFamily="18" charset="0"/>
                <a:cs typeface="Times New Roman" panose="02020603050405020304" pitchFamily="18" charset="0"/>
              </a:rPr>
              <a:t>Insert</a:t>
            </a:r>
            <a:endParaRPr lang="zh-TW" altLang="en-US"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3684439"/>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D98F9067-B01A-90E4-39CA-1594F1327B05}"/>
              </a:ext>
            </a:extLst>
          </p:cNvPr>
          <p:cNvSpPr>
            <a:spLocks noGrp="1"/>
          </p:cNvSpPr>
          <p:nvPr>
            <p:ph type="sldNum" sz="quarter" idx="12"/>
          </p:nvPr>
        </p:nvSpPr>
        <p:spPr/>
        <p:txBody>
          <a:bodyPr/>
          <a:lstStyle/>
          <a:p>
            <a:fld id="{EFAEC03B-316C-4507-8207-D997BB28EB64}" type="slidenum">
              <a:rPr lang="zh-TW" altLang="en-US" smtClean="0"/>
              <a:t>4</a:t>
            </a:fld>
            <a:endParaRPr lang="zh-TW" altLang="en-US"/>
          </a:p>
        </p:txBody>
      </p:sp>
      <p:pic>
        <p:nvPicPr>
          <p:cNvPr id="4" name="圖片 3">
            <a:extLst>
              <a:ext uri="{FF2B5EF4-FFF2-40B4-BE49-F238E27FC236}">
                <a16:creationId xmlns:a16="http://schemas.microsoft.com/office/drawing/2014/main" id="{670F4A3B-A03E-3784-4399-502F08DBF327}"/>
              </a:ext>
            </a:extLst>
          </p:cNvPr>
          <p:cNvPicPr>
            <a:picLocks noChangeAspect="1"/>
          </p:cNvPicPr>
          <p:nvPr/>
        </p:nvPicPr>
        <p:blipFill>
          <a:blip r:embed="rId2"/>
          <a:stretch>
            <a:fillRect/>
          </a:stretch>
        </p:blipFill>
        <p:spPr>
          <a:xfrm>
            <a:off x="2456942" y="1166497"/>
            <a:ext cx="7278116" cy="4525006"/>
          </a:xfrm>
          <a:prstGeom prst="rect">
            <a:avLst/>
          </a:prstGeom>
        </p:spPr>
      </p:pic>
      <p:sp>
        <p:nvSpPr>
          <p:cNvPr id="5" name="文字方塊 4">
            <a:extLst>
              <a:ext uri="{FF2B5EF4-FFF2-40B4-BE49-F238E27FC236}">
                <a16:creationId xmlns:a16="http://schemas.microsoft.com/office/drawing/2014/main" id="{849A7C1A-07ED-9B3D-BAB3-BCA928A10B93}"/>
              </a:ext>
            </a:extLst>
          </p:cNvPr>
          <p:cNvSpPr txBox="1"/>
          <p:nvPr/>
        </p:nvSpPr>
        <p:spPr>
          <a:xfrm>
            <a:off x="9735058" y="1349224"/>
            <a:ext cx="2222339" cy="461665"/>
          </a:xfrm>
          <a:prstGeom prst="rect">
            <a:avLst/>
          </a:prstGeom>
          <a:noFill/>
        </p:spPr>
        <p:txBody>
          <a:bodyPr wrap="square" rtlCol="0">
            <a:spAutoFit/>
          </a:bodyPr>
          <a:lstStyle/>
          <a:p>
            <a:r>
              <a:rPr lang="en-US" altLang="zh-TW" sz="2400" dirty="0">
                <a:solidFill>
                  <a:srgbClr val="FF0000"/>
                </a:solidFill>
                <a:latin typeface="Times New Roman" panose="02020603050405020304" pitchFamily="18" charset="0"/>
                <a:cs typeface="Times New Roman" panose="02020603050405020304" pitchFamily="18" charset="0"/>
              </a:rPr>
              <a:t> Look up</a:t>
            </a:r>
            <a:endParaRPr lang="zh-TW" altLang="en-US" sz="2400" dirty="0">
              <a:solidFill>
                <a:srgbClr val="FF0000"/>
              </a:solidFill>
              <a:latin typeface="Times New Roman" panose="02020603050405020304" pitchFamily="18" charset="0"/>
              <a:cs typeface="Times New Roman" panose="02020603050405020304" pitchFamily="18" charset="0"/>
            </a:endParaRPr>
          </a:p>
        </p:txBody>
      </p:sp>
      <p:sp>
        <p:nvSpPr>
          <p:cNvPr id="6" name="箭號: 向右 5">
            <a:extLst>
              <a:ext uri="{FF2B5EF4-FFF2-40B4-BE49-F238E27FC236}">
                <a16:creationId xmlns:a16="http://schemas.microsoft.com/office/drawing/2014/main" id="{D0766C09-0235-F4EB-17B8-413A51CBD724}"/>
              </a:ext>
            </a:extLst>
          </p:cNvPr>
          <p:cNvSpPr/>
          <p:nvPr/>
        </p:nvSpPr>
        <p:spPr>
          <a:xfrm>
            <a:off x="8009681" y="5691503"/>
            <a:ext cx="682906" cy="51252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 name="文字方塊 7">
            <a:extLst>
              <a:ext uri="{FF2B5EF4-FFF2-40B4-BE49-F238E27FC236}">
                <a16:creationId xmlns:a16="http://schemas.microsoft.com/office/drawing/2014/main" id="{55E9E990-A948-0C94-6D70-7A7992263B28}"/>
              </a:ext>
            </a:extLst>
          </p:cNvPr>
          <p:cNvSpPr txBox="1"/>
          <p:nvPr/>
        </p:nvSpPr>
        <p:spPr>
          <a:xfrm>
            <a:off x="8956393" y="5736842"/>
            <a:ext cx="2051613" cy="461665"/>
          </a:xfrm>
          <a:prstGeom prst="rect">
            <a:avLst/>
          </a:prstGeom>
          <a:noFill/>
        </p:spPr>
        <p:txBody>
          <a:bodyPr wrap="square">
            <a:spAutoFit/>
          </a:bodyPr>
          <a:lstStyle/>
          <a:p>
            <a:r>
              <a:rPr lang="en-US" altLang="zh-TW" sz="2400" b="1" dirty="0">
                <a:latin typeface="Times New Roman" panose="02020603050405020304" pitchFamily="18" charset="0"/>
                <a:cs typeface="Times New Roman" panose="02020603050405020304" pitchFamily="18" charset="0"/>
              </a:rPr>
              <a:t>might exist</a:t>
            </a:r>
            <a:r>
              <a:rPr lang="en-US" altLang="zh-TW" sz="2400" dirty="0">
                <a:latin typeface="Times New Roman" panose="02020603050405020304" pitchFamily="18" charset="0"/>
                <a:cs typeface="Times New Roman" panose="02020603050405020304" pitchFamily="18" charset="0"/>
              </a:rPr>
              <a:t> </a:t>
            </a:r>
            <a:endParaRPr lang="zh-TW" altLang="en-US" sz="2400" dirty="0"/>
          </a:p>
        </p:txBody>
      </p:sp>
    </p:spTree>
    <p:extLst>
      <p:ext uri="{BB962C8B-B14F-4D97-AF65-F5344CB8AC3E}">
        <p14:creationId xmlns:p14="http://schemas.microsoft.com/office/powerpoint/2010/main" val="225064289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F9892C40-22AD-EEF3-F099-7ABB4F32D099}"/>
              </a:ext>
            </a:extLst>
          </p:cNvPr>
          <p:cNvSpPr>
            <a:spLocks noGrp="1"/>
          </p:cNvSpPr>
          <p:nvPr>
            <p:ph type="sldNum" sz="quarter" idx="12"/>
          </p:nvPr>
        </p:nvSpPr>
        <p:spPr/>
        <p:txBody>
          <a:bodyPr/>
          <a:lstStyle/>
          <a:p>
            <a:fld id="{EFAEC03B-316C-4507-8207-D997BB28EB64}" type="slidenum">
              <a:rPr lang="zh-TW" altLang="en-US" smtClean="0"/>
              <a:t>5</a:t>
            </a:fld>
            <a:endParaRPr lang="zh-TW" altLang="en-US"/>
          </a:p>
        </p:txBody>
      </p:sp>
      <p:pic>
        <p:nvPicPr>
          <p:cNvPr id="4" name="圖片 3">
            <a:extLst>
              <a:ext uri="{FF2B5EF4-FFF2-40B4-BE49-F238E27FC236}">
                <a16:creationId xmlns:a16="http://schemas.microsoft.com/office/drawing/2014/main" id="{FD8C0320-942E-8F27-43C1-F1B7A4144672}"/>
              </a:ext>
            </a:extLst>
          </p:cNvPr>
          <p:cNvPicPr>
            <a:picLocks noChangeAspect="1"/>
          </p:cNvPicPr>
          <p:nvPr/>
        </p:nvPicPr>
        <p:blipFill>
          <a:blip r:embed="rId2"/>
          <a:stretch>
            <a:fillRect/>
          </a:stretch>
        </p:blipFill>
        <p:spPr>
          <a:xfrm>
            <a:off x="2480758" y="1290339"/>
            <a:ext cx="7230484" cy="4277322"/>
          </a:xfrm>
          <a:prstGeom prst="rect">
            <a:avLst/>
          </a:prstGeom>
        </p:spPr>
      </p:pic>
      <p:sp>
        <p:nvSpPr>
          <p:cNvPr id="5" name="文字方塊 4">
            <a:extLst>
              <a:ext uri="{FF2B5EF4-FFF2-40B4-BE49-F238E27FC236}">
                <a16:creationId xmlns:a16="http://schemas.microsoft.com/office/drawing/2014/main" id="{14CE1667-D9CB-94F7-57B0-E74154DFCB8D}"/>
              </a:ext>
            </a:extLst>
          </p:cNvPr>
          <p:cNvSpPr txBox="1"/>
          <p:nvPr/>
        </p:nvSpPr>
        <p:spPr>
          <a:xfrm>
            <a:off x="9735058" y="1349224"/>
            <a:ext cx="2222339" cy="461665"/>
          </a:xfrm>
          <a:prstGeom prst="rect">
            <a:avLst/>
          </a:prstGeom>
          <a:noFill/>
        </p:spPr>
        <p:txBody>
          <a:bodyPr wrap="square" rtlCol="0">
            <a:spAutoFit/>
          </a:bodyPr>
          <a:lstStyle/>
          <a:p>
            <a:r>
              <a:rPr lang="en-US" altLang="zh-TW" sz="2400" dirty="0">
                <a:solidFill>
                  <a:srgbClr val="FF0000"/>
                </a:solidFill>
                <a:latin typeface="Times New Roman" panose="02020603050405020304" pitchFamily="18" charset="0"/>
                <a:cs typeface="Times New Roman" panose="02020603050405020304" pitchFamily="18" charset="0"/>
              </a:rPr>
              <a:t> Look up</a:t>
            </a:r>
            <a:endParaRPr lang="zh-TW" altLang="en-US" sz="2400" dirty="0">
              <a:solidFill>
                <a:srgbClr val="FF0000"/>
              </a:solidFill>
              <a:latin typeface="Times New Roman" panose="02020603050405020304" pitchFamily="18" charset="0"/>
              <a:cs typeface="Times New Roman" panose="02020603050405020304" pitchFamily="18" charset="0"/>
            </a:endParaRPr>
          </a:p>
        </p:txBody>
      </p:sp>
      <p:sp>
        <p:nvSpPr>
          <p:cNvPr id="6" name="箭號: 向右 5">
            <a:extLst>
              <a:ext uri="{FF2B5EF4-FFF2-40B4-BE49-F238E27FC236}">
                <a16:creationId xmlns:a16="http://schemas.microsoft.com/office/drawing/2014/main" id="{F8767A74-D30A-A0E1-AC89-7801BFDDF84F}"/>
              </a:ext>
            </a:extLst>
          </p:cNvPr>
          <p:cNvSpPr/>
          <p:nvPr/>
        </p:nvSpPr>
        <p:spPr>
          <a:xfrm>
            <a:off x="8021255" y="5567661"/>
            <a:ext cx="682906" cy="51252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 name="文字方塊 6">
            <a:extLst>
              <a:ext uri="{FF2B5EF4-FFF2-40B4-BE49-F238E27FC236}">
                <a16:creationId xmlns:a16="http://schemas.microsoft.com/office/drawing/2014/main" id="{AD617D5B-D616-2700-B569-872EAFB0F6C2}"/>
              </a:ext>
            </a:extLst>
          </p:cNvPr>
          <p:cNvSpPr txBox="1"/>
          <p:nvPr/>
        </p:nvSpPr>
        <p:spPr>
          <a:xfrm>
            <a:off x="8956393" y="5567899"/>
            <a:ext cx="2397407" cy="461665"/>
          </a:xfrm>
          <a:prstGeom prst="rect">
            <a:avLst/>
          </a:prstGeom>
          <a:noFill/>
        </p:spPr>
        <p:txBody>
          <a:bodyPr wrap="square">
            <a:spAutoFit/>
          </a:bodyPr>
          <a:lstStyle/>
          <a:p>
            <a:r>
              <a:rPr lang="en-US" altLang="zh-TW" sz="2400" b="1" dirty="0">
                <a:latin typeface="Times New Roman" panose="02020603050405020304" pitchFamily="18" charset="0"/>
                <a:cs typeface="Times New Roman" panose="02020603050405020304" pitchFamily="18" charset="0"/>
              </a:rPr>
              <a:t>definitely absent</a:t>
            </a:r>
            <a:endParaRPr lang="zh-TW" altLang="en-US" sz="2400" dirty="0"/>
          </a:p>
        </p:txBody>
      </p:sp>
    </p:spTree>
    <p:extLst>
      <p:ext uri="{BB962C8B-B14F-4D97-AF65-F5344CB8AC3E}">
        <p14:creationId xmlns:p14="http://schemas.microsoft.com/office/powerpoint/2010/main" val="3908471605"/>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1A99DF0C-8693-4309-1E4D-D77E9CB601AD}"/>
              </a:ext>
            </a:extLst>
          </p:cNvPr>
          <p:cNvSpPr>
            <a:spLocks noGrp="1"/>
          </p:cNvSpPr>
          <p:nvPr>
            <p:ph type="sldNum" sz="quarter" idx="12"/>
          </p:nvPr>
        </p:nvSpPr>
        <p:spPr/>
        <p:txBody>
          <a:bodyPr/>
          <a:lstStyle/>
          <a:p>
            <a:fld id="{EFAEC03B-316C-4507-8207-D997BB28EB64}" type="slidenum">
              <a:rPr lang="zh-TW" altLang="en-US" smtClean="0"/>
              <a:t>6</a:t>
            </a:fld>
            <a:endParaRPr lang="zh-TW" altLang="en-US"/>
          </a:p>
        </p:txBody>
      </p:sp>
      <p:pic>
        <p:nvPicPr>
          <p:cNvPr id="4" name="圖片 3">
            <a:extLst>
              <a:ext uri="{FF2B5EF4-FFF2-40B4-BE49-F238E27FC236}">
                <a16:creationId xmlns:a16="http://schemas.microsoft.com/office/drawing/2014/main" id="{74EEAC89-3985-ACB3-17F7-0A4A22CD15D2}"/>
              </a:ext>
            </a:extLst>
          </p:cNvPr>
          <p:cNvPicPr>
            <a:picLocks noChangeAspect="1"/>
          </p:cNvPicPr>
          <p:nvPr/>
        </p:nvPicPr>
        <p:blipFill>
          <a:blip r:embed="rId3"/>
          <a:stretch>
            <a:fillRect/>
          </a:stretch>
        </p:blipFill>
        <p:spPr>
          <a:xfrm>
            <a:off x="2223792" y="800350"/>
            <a:ext cx="8554644" cy="5048955"/>
          </a:xfrm>
          <a:prstGeom prst="rect">
            <a:avLst/>
          </a:prstGeom>
        </p:spPr>
      </p:pic>
    </p:spTree>
    <p:extLst>
      <p:ext uri="{BB962C8B-B14F-4D97-AF65-F5344CB8AC3E}">
        <p14:creationId xmlns:p14="http://schemas.microsoft.com/office/powerpoint/2010/main" val="297965372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C424ECC1-231F-58FE-8CF3-6648368C7608}"/>
              </a:ext>
            </a:extLst>
          </p:cNvPr>
          <p:cNvSpPr>
            <a:spLocks noGrp="1"/>
          </p:cNvSpPr>
          <p:nvPr>
            <p:ph type="sldNum" sz="quarter" idx="12"/>
          </p:nvPr>
        </p:nvSpPr>
        <p:spPr/>
        <p:txBody>
          <a:bodyPr/>
          <a:lstStyle/>
          <a:p>
            <a:fld id="{EFAEC03B-316C-4507-8207-D997BB28EB64}" type="slidenum">
              <a:rPr lang="zh-TW" altLang="en-US" smtClean="0"/>
              <a:t>7</a:t>
            </a:fld>
            <a:endParaRPr lang="zh-TW" altLang="en-US"/>
          </a:p>
        </p:txBody>
      </p:sp>
      <p:sp>
        <p:nvSpPr>
          <p:cNvPr id="3" name="標題 1">
            <a:extLst>
              <a:ext uri="{FF2B5EF4-FFF2-40B4-BE49-F238E27FC236}">
                <a16:creationId xmlns:a16="http://schemas.microsoft.com/office/drawing/2014/main" id="{D870CCE6-88D1-1952-BCD4-77A167A6A0BA}"/>
              </a:ext>
            </a:extLst>
          </p:cNvPr>
          <p:cNvSpPr txBox="1">
            <a:spLocks/>
          </p:cNvSpPr>
          <p:nvPr/>
        </p:nvSpPr>
        <p:spPr>
          <a:xfrm>
            <a:off x="838200" y="31014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zh-TW" sz="4800" dirty="0">
                <a:latin typeface="Times New Roman" panose="02020603050405020304" pitchFamily="18" charset="0"/>
                <a:cs typeface="Times New Roman" panose="02020603050405020304" pitchFamily="18" charset="0"/>
              </a:rPr>
              <a:t>Counting</a:t>
            </a:r>
            <a:r>
              <a:rPr lang="zh-TW" altLang="en-US" sz="4800" dirty="0">
                <a:latin typeface="Times New Roman" panose="02020603050405020304" pitchFamily="18" charset="0"/>
                <a:cs typeface="Times New Roman" panose="02020603050405020304" pitchFamily="18" charset="0"/>
              </a:rPr>
              <a:t> </a:t>
            </a:r>
            <a:r>
              <a:rPr lang="en-US" altLang="zh-TW" sz="4800" dirty="0">
                <a:latin typeface="Times New Roman" panose="02020603050405020304" pitchFamily="18" charset="0"/>
                <a:cs typeface="Times New Roman" panose="02020603050405020304" pitchFamily="18" charset="0"/>
              </a:rPr>
              <a:t>Bloom Filter</a:t>
            </a:r>
            <a:endParaRPr lang="zh-TW" altLang="en-US" sz="4800" dirty="0">
              <a:latin typeface="Times New Roman" panose="02020603050405020304" pitchFamily="18" charset="0"/>
              <a:cs typeface="Times New Roman" panose="02020603050405020304" pitchFamily="18" charset="0"/>
            </a:endParaRPr>
          </a:p>
        </p:txBody>
      </p:sp>
      <p:sp>
        <p:nvSpPr>
          <p:cNvPr id="4" name="內容版面配置區 2">
            <a:extLst>
              <a:ext uri="{FF2B5EF4-FFF2-40B4-BE49-F238E27FC236}">
                <a16:creationId xmlns:a16="http://schemas.microsoft.com/office/drawing/2014/main" id="{0226936C-8F46-E4EC-E7EC-C2104C714882}"/>
              </a:ext>
            </a:extLst>
          </p:cNvPr>
          <p:cNvSpPr txBox="1">
            <a:spLocks/>
          </p:cNvSpPr>
          <p:nvPr/>
        </p:nvSpPr>
        <p:spPr>
          <a:xfrm>
            <a:off x="838200" y="1402641"/>
            <a:ext cx="10515600" cy="435133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altLang="zh-TW" sz="2400" dirty="0">
                <a:latin typeface="Times New Roman" panose="02020603050405020304" pitchFamily="18" charset="0"/>
                <a:cs typeface="Times New Roman" panose="02020603050405020304" pitchFamily="18" charset="0"/>
              </a:rPr>
              <a:t>Support </a:t>
            </a:r>
            <a:r>
              <a:rPr lang="en-US" altLang="zh-TW" sz="2400" b="1" dirty="0">
                <a:latin typeface="Times New Roman" panose="02020603050405020304" pitchFamily="18" charset="0"/>
                <a:cs typeface="Times New Roman" panose="02020603050405020304" pitchFamily="18" charset="0"/>
              </a:rPr>
              <a:t>deletion</a:t>
            </a:r>
            <a:r>
              <a:rPr lang="en-US" altLang="zh-TW" sz="2400" dirty="0">
                <a:latin typeface="Times New Roman" panose="02020603050405020304" pitchFamily="18" charset="0"/>
                <a:cs typeface="Times New Roman" panose="02020603050405020304" pitchFamily="18" charset="0"/>
              </a:rPr>
              <a:t> (using counter)</a:t>
            </a:r>
          </a:p>
        </p:txBody>
      </p:sp>
      <p:pic>
        <p:nvPicPr>
          <p:cNvPr id="6" name="圖片 5">
            <a:extLst>
              <a:ext uri="{FF2B5EF4-FFF2-40B4-BE49-F238E27FC236}">
                <a16:creationId xmlns:a16="http://schemas.microsoft.com/office/drawing/2014/main" id="{AEDD3345-052D-DE7F-5D9F-3CD0C1FB5AF4}"/>
              </a:ext>
            </a:extLst>
          </p:cNvPr>
          <p:cNvPicPr>
            <a:picLocks noChangeAspect="1"/>
          </p:cNvPicPr>
          <p:nvPr/>
        </p:nvPicPr>
        <p:blipFill>
          <a:blip r:embed="rId2"/>
          <a:stretch>
            <a:fillRect/>
          </a:stretch>
        </p:blipFill>
        <p:spPr>
          <a:xfrm>
            <a:off x="2892098" y="2964356"/>
            <a:ext cx="7090102" cy="1954884"/>
          </a:xfrm>
          <a:prstGeom prst="rect">
            <a:avLst/>
          </a:prstGeom>
        </p:spPr>
      </p:pic>
    </p:spTree>
    <p:extLst>
      <p:ext uri="{BB962C8B-B14F-4D97-AF65-F5344CB8AC3E}">
        <p14:creationId xmlns:p14="http://schemas.microsoft.com/office/powerpoint/2010/main" val="1687373737"/>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99E9DD-045D-9282-F149-046B002B6C47}"/>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B0CC6882-BB2F-A495-CEC2-ADC0455252AF}"/>
              </a:ext>
            </a:extLst>
          </p:cNvPr>
          <p:cNvSpPr>
            <a:spLocks noGrp="1"/>
          </p:cNvSpPr>
          <p:nvPr>
            <p:ph type="sldNum" sz="quarter" idx="12"/>
          </p:nvPr>
        </p:nvSpPr>
        <p:spPr/>
        <p:txBody>
          <a:bodyPr/>
          <a:lstStyle/>
          <a:p>
            <a:fld id="{EFAEC03B-316C-4507-8207-D997BB28EB64}" type="slidenum">
              <a:rPr lang="zh-TW" altLang="en-US" smtClean="0"/>
              <a:t>8</a:t>
            </a:fld>
            <a:endParaRPr lang="zh-TW" altLang="en-US"/>
          </a:p>
        </p:txBody>
      </p:sp>
      <p:sp>
        <p:nvSpPr>
          <p:cNvPr id="3" name="標題 1">
            <a:extLst>
              <a:ext uri="{FF2B5EF4-FFF2-40B4-BE49-F238E27FC236}">
                <a16:creationId xmlns:a16="http://schemas.microsoft.com/office/drawing/2014/main" id="{B00AFF97-ACB9-52D7-F3FC-89CE2FDD8B08}"/>
              </a:ext>
            </a:extLst>
          </p:cNvPr>
          <p:cNvSpPr txBox="1">
            <a:spLocks/>
          </p:cNvSpPr>
          <p:nvPr/>
        </p:nvSpPr>
        <p:spPr>
          <a:xfrm>
            <a:off x="838200" y="31014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zh-TW" sz="4800" dirty="0">
                <a:latin typeface="Times New Roman" panose="02020603050405020304" pitchFamily="18" charset="0"/>
                <a:cs typeface="Times New Roman" panose="02020603050405020304" pitchFamily="18" charset="0"/>
              </a:rPr>
              <a:t>Cuckoo Filter</a:t>
            </a:r>
            <a:endParaRPr lang="zh-TW" altLang="en-US" sz="4800" dirty="0">
              <a:latin typeface="Times New Roman" panose="02020603050405020304" pitchFamily="18" charset="0"/>
              <a:cs typeface="Times New Roman" panose="02020603050405020304" pitchFamily="18" charset="0"/>
            </a:endParaRPr>
          </a:p>
        </p:txBody>
      </p:sp>
      <p:sp>
        <p:nvSpPr>
          <p:cNvPr id="4" name="內容版面配置區 2">
            <a:extLst>
              <a:ext uri="{FF2B5EF4-FFF2-40B4-BE49-F238E27FC236}">
                <a16:creationId xmlns:a16="http://schemas.microsoft.com/office/drawing/2014/main" id="{9549427C-B9CB-7746-07A9-BF2FC4485143}"/>
              </a:ext>
            </a:extLst>
          </p:cNvPr>
          <p:cNvSpPr txBox="1">
            <a:spLocks/>
          </p:cNvSpPr>
          <p:nvPr/>
        </p:nvSpPr>
        <p:spPr>
          <a:xfrm>
            <a:off x="838200" y="1402641"/>
            <a:ext cx="10515600" cy="435133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altLang="zh-TW" sz="2400" dirty="0">
                <a:latin typeface="Times New Roman" panose="02020603050405020304" pitchFamily="18" charset="0"/>
                <a:cs typeface="Times New Roman" panose="02020603050405020304" pitchFamily="18" charset="0"/>
              </a:rPr>
              <a:t>Bloom filter requires less memory than standard hashing methods hashing.</a:t>
            </a:r>
          </a:p>
          <a:p>
            <a:pPr algn="just"/>
            <a:r>
              <a:rPr lang="en-US" altLang="zh-TW" sz="2400" dirty="0">
                <a:latin typeface="Times New Roman" panose="02020603050405020304" pitchFamily="18" charset="0"/>
                <a:cs typeface="Times New Roman" panose="02020603050405020304" pitchFamily="18" charset="0"/>
              </a:rPr>
              <a:t>Cuckoo Filter is designed to support deletions and improve efficiency.</a:t>
            </a:r>
          </a:p>
        </p:txBody>
      </p:sp>
      <p:pic>
        <p:nvPicPr>
          <p:cNvPr id="7" name="圖片 6">
            <a:extLst>
              <a:ext uri="{FF2B5EF4-FFF2-40B4-BE49-F238E27FC236}">
                <a16:creationId xmlns:a16="http://schemas.microsoft.com/office/drawing/2014/main" id="{16D73196-4AA6-3964-9D10-08AD86DB0793}"/>
              </a:ext>
            </a:extLst>
          </p:cNvPr>
          <p:cNvPicPr>
            <a:picLocks noChangeAspect="1"/>
          </p:cNvPicPr>
          <p:nvPr/>
        </p:nvPicPr>
        <p:blipFill>
          <a:blip r:embed="rId2"/>
          <a:stretch>
            <a:fillRect/>
          </a:stretch>
        </p:blipFill>
        <p:spPr>
          <a:xfrm>
            <a:off x="2306817" y="2812171"/>
            <a:ext cx="7578365" cy="3242994"/>
          </a:xfrm>
          <a:prstGeom prst="rect">
            <a:avLst/>
          </a:prstGeom>
        </p:spPr>
      </p:pic>
    </p:spTree>
    <p:extLst>
      <p:ext uri="{BB962C8B-B14F-4D97-AF65-F5344CB8AC3E}">
        <p14:creationId xmlns:p14="http://schemas.microsoft.com/office/powerpoint/2010/main" val="151306795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837371-7FF8-CDDB-5EFF-7636DEC707F4}"/>
            </a:ext>
          </a:extLst>
        </p:cNvPr>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10D096A4-8AC2-83BC-3DDA-68B2CB0CC082}"/>
              </a:ext>
            </a:extLst>
          </p:cNvPr>
          <p:cNvSpPr>
            <a:spLocks noGrp="1"/>
          </p:cNvSpPr>
          <p:nvPr>
            <p:ph type="sldNum" sz="quarter" idx="12"/>
          </p:nvPr>
        </p:nvSpPr>
        <p:spPr/>
        <p:txBody>
          <a:bodyPr/>
          <a:lstStyle/>
          <a:p>
            <a:fld id="{EFAEC03B-316C-4507-8207-D997BB28EB64}" type="slidenum">
              <a:rPr lang="zh-TW" altLang="en-US" smtClean="0"/>
              <a:t>9</a:t>
            </a:fld>
            <a:endParaRPr lang="zh-TW" altLang="en-US"/>
          </a:p>
        </p:txBody>
      </p:sp>
      <p:sp>
        <p:nvSpPr>
          <p:cNvPr id="3" name="標題 1">
            <a:extLst>
              <a:ext uri="{FF2B5EF4-FFF2-40B4-BE49-F238E27FC236}">
                <a16:creationId xmlns:a16="http://schemas.microsoft.com/office/drawing/2014/main" id="{7707DE7D-798B-E95A-8A89-ED1A29A88859}"/>
              </a:ext>
            </a:extLst>
          </p:cNvPr>
          <p:cNvSpPr txBox="1">
            <a:spLocks/>
          </p:cNvSpPr>
          <p:nvPr/>
        </p:nvSpPr>
        <p:spPr>
          <a:xfrm>
            <a:off x="838200" y="31014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zh-TW" sz="4800" dirty="0">
                <a:latin typeface="Times New Roman" panose="02020603050405020304" pitchFamily="18" charset="0"/>
                <a:cs typeface="Times New Roman" panose="02020603050405020304" pitchFamily="18" charset="0"/>
              </a:rPr>
              <a:t>Cuckoo Hashing</a:t>
            </a:r>
            <a:endParaRPr lang="zh-TW" altLang="en-US" sz="4800" dirty="0">
              <a:latin typeface="Times New Roman" panose="02020603050405020304" pitchFamily="18" charset="0"/>
              <a:cs typeface="Times New Roman" panose="02020603050405020304" pitchFamily="18" charset="0"/>
            </a:endParaRPr>
          </a:p>
        </p:txBody>
      </p:sp>
      <p:pic>
        <p:nvPicPr>
          <p:cNvPr id="2050" name="Picture 2">
            <a:extLst>
              <a:ext uri="{FF2B5EF4-FFF2-40B4-BE49-F238E27FC236}">
                <a16:creationId xmlns:a16="http://schemas.microsoft.com/office/drawing/2014/main" id="{C48A530A-5577-1C84-FA63-6CC8F2997A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634730"/>
            <a:ext cx="4090444" cy="3223270"/>
          </a:xfrm>
          <a:prstGeom prst="rect">
            <a:avLst/>
          </a:prstGeom>
          <a:noFill/>
          <a:extLst>
            <a:ext uri="{909E8E84-426E-40DD-AFC4-6F175D3DCCD1}">
              <a14:hiddenFill xmlns:a14="http://schemas.microsoft.com/office/drawing/2010/main">
                <a:solidFill>
                  <a:srgbClr val="FFFFFF"/>
                </a:solidFill>
              </a14:hiddenFill>
            </a:ext>
          </a:extLst>
        </p:spPr>
      </p:pic>
      <p:pic>
        <p:nvPicPr>
          <p:cNvPr id="9" name="圖片 8">
            <a:extLst>
              <a:ext uri="{FF2B5EF4-FFF2-40B4-BE49-F238E27FC236}">
                <a16:creationId xmlns:a16="http://schemas.microsoft.com/office/drawing/2014/main" id="{93F70983-267C-560F-18A8-00D316133046}"/>
              </a:ext>
            </a:extLst>
          </p:cNvPr>
          <p:cNvPicPr>
            <a:picLocks noChangeAspect="1"/>
          </p:cNvPicPr>
          <p:nvPr/>
        </p:nvPicPr>
        <p:blipFill>
          <a:blip r:embed="rId3"/>
          <a:stretch>
            <a:fillRect/>
          </a:stretch>
        </p:blipFill>
        <p:spPr>
          <a:xfrm>
            <a:off x="4090444" y="1635987"/>
            <a:ext cx="6041767" cy="3387705"/>
          </a:xfrm>
          <a:prstGeom prst="rect">
            <a:avLst/>
          </a:prstGeom>
        </p:spPr>
      </p:pic>
    </p:spTree>
    <p:extLst>
      <p:ext uri="{BB962C8B-B14F-4D97-AF65-F5344CB8AC3E}">
        <p14:creationId xmlns:p14="http://schemas.microsoft.com/office/powerpoint/2010/main" val="3752086987"/>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11848</TotalTime>
  <Words>663</Words>
  <Application>Microsoft Office PowerPoint</Application>
  <PresentationFormat>寬螢幕</PresentationFormat>
  <Paragraphs>111</Paragraphs>
  <Slides>20</Slides>
  <Notes>2</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20</vt:i4>
      </vt:variant>
    </vt:vector>
  </HeadingPairs>
  <TitlesOfParts>
    <vt:vector size="26" baseType="lpstr">
      <vt:lpstr>Arial</vt:lpstr>
      <vt:lpstr>Calibri</vt:lpstr>
      <vt:lpstr>Calibri Light</vt:lpstr>
      <vt:lpstr>Lato</vt:lpstr>
      <vt:lpstr>Times New Roman</vt:lpstr>
      <vt:lpstr>Office 佈景主題</vt:lpstr>
      <vt:lpstr>Cuckoo Filter: Practically Better Than Bloom</vt:lpstr>
      <vt:lpstr>ABSTRACT </vt:lpstr>
      <vt:lpstr>Bloom Filter</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Stock Prediction Based on Genetic Algorithm Feature Selection and Long Short-Term Memory Neural Network </dc:title>
  <dc:creator>楊景翔</dc:creator>
  <cp:lastModifiedBy>pplab</cp:lastModifiedBy>
  <cp:revision>61</cp:revision>
  <dcterms:created xsi:type="dcterms:W3CDTF">2023-09-05T08:57:34Z</dcterms:created>
  <dcterms:modified xsi:type="dcterms:W3CDTF">2025-03-26T09:04:10Z</dcterms:modified>
</cp:coreProperties>
</file>