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62" r:id="rId4"/>
    <p:sldId id="263" r:id="rId5"/>
    <p:sldId id="265" r:id="rId6"/>
    <p:sldId id="268" r:id="rId7"/>
    <p:sldId id="267" r:id="rId8"/>
    <p:sldId id="266" r:id="rId9"/>
    <p:sldId id="271" r:id="rId10"/>
    <p:sldId id="269" r:id="rId11"/>
    <p:sldId id="272" r:id="rId12"/>
    <p:sldId id="264" r:id="rId13"/>
    <p:sldId id="273" r:id="rId14"/>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60" autoAdjust="0"/>
  </p:normalViewPr>
  <p:slideViewPr>
    <p:cSldViewPr snapToGrid="0">
      <p:cViewPr varScale="1">
        <p:scale>
          <a:sx n="91" d="100"/>
          <a:sy n="91" d="100"/>
        </p:scale>
        <p:origin x="13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F0771-7EC9-4B9F-8815-18C03C5FDAA8}" type="datetimeFigureOut">
              <a:rPr lang="zh-TW" altLang="en-US" smtClean="0"/>
              <a:t>2025/4/15</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06CDF-0355-4AF3-8F78-4AFFF16F2313}" type="slidenum">
              <a:rPr lang="zh-TW" altLang="en-US" smtClean="0"/>
              <a:t>‹#›</a:t>
            </a:fld>
            <a:endParaRPr lang="zh-TW" altLang="en-US"/>
          </a:p>
        </p:txBody>
      </p:sp>
    </p:spTree>
    <p:extLst>
      <p:ext uri="{BB962C8B-B14F-4D97-AF65-F5344CB8AC3E}">
        <p14:creationId xmlns:p14="http://schemas.microsoft.com/office/powerpoint/2010/main" val="370156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每一個</a:t>
            </a:r>
            <a:r>
              <a:rPr lang="en-US" altLang="zh-TW" dirty="0"/>
              <a:t>column row </a:t>
            </a:r>
            <a:r>
              <a:rPr lang="zh-TW" altLang="en-US" dirty="0"/>
              <a:t>都是 </a:t>
            </a:r>
            <a:r>
              <a:rPr lang="en-US" altLang="zh-TW" dirty="0"/>
              <a:t>S</a:t>
            </a:r>
            <a:endParaRPr lang="zh-TW" altLang="en-US" dirty="0"/>
          </a:p>
        </p:txBody>
      </p:sp>
      <p:sp>
        <p:nvSpPr>
          <p:cNvPr id="4" name="投影片編號版面配置區 3"/>
          <p:cNvSpPr>
            <a:spLocks noGrp="1"/>
          </p:cNvSpPr>
          <p:nvPr>
            <p:ph type="sldNum" sz="quarter" idx="5"/>
          </p:nvPr>
        </p:nvSpPr>
        <p:spPr/>
        <p:txBody>
          <a:bodyPr/>
          <a:lstStyle/>
          <a:p>
            <a:fld id="{DCA06CDF-0355-4AF3-8F78-4AFFF16F2313}" type="slidenum">
              <a:rPr lang="zh-TW" altLang="en-US" smtClean="0"/>
              <a:t>9</a:t>
            </a:fld>
            <a:endParaRPr lang="zh-TW" altLang="en-US"/>
          </a:p>
        </p:txBody>
      </p:sp>
    </p:spTree>
    <p:extLst>
      <p:ext uri="{BB962C8B-B14F-4D97-AF65-F5344CB8AC3E}">
        <p14:creationId xmlns:p14="http://schemas.microsoft.com/office/powerpoint/2010/main" val="46217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BBEBA-651D-BFF9-8064-DCE3F5203E59}"/>
              </a:ext>
            </a:extLst>
          </p:cNvPr>
          <p:cNvSpPr>
            <a:spLocks noGrp="1"/>
          </p:cNvSpPr>
          <p:nvPr>
            <p:ph type="ctrTitle"/>
          </p:nvPr>
        </p:nvSpPr>
        <p:spPr>
          <a:xfrm>
            <a:off x="1524000" y="1122363"/>
            <a:ext cx="9144000" cy="2387600"/>
          </a:xfrm>
        </p:spPr>
        <p:txBody>
          <a:bodyPr anchor="b"/>
          <a:lstStyle>
            <a:lvl1pPr algn="ctr">
              <a:defRPr sz="6000"/>
            </a:lvl1pPr>
          </a:lstStyle>
          <a:p>
            <a:r>
              <a:rPr lang="en-US" altLang="zh-TW"/>
              <a:t>Click to edit Master title style</a:t>
            </a:r>
            <a:endParaRPr lang="zh-TW" altLang="en-US"/>
          </a:p>
        </p:txBody>
      </p:sp>
      <p:sp>
        <p:nvSpPr>
          <p:cNvPr id="3" name="Subtitle 2">
            <a:extLst>
              <a:ext uri="{FF2B5EF4-FFF2-40B4-BE49-F238E27FC236}">
                <a16:creationId xmlns:a16="http://schemas.microsoft.com/office/drawing/2014/main" id="{24405E2A-E369-DCB1-3A41-2150D8C75A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TW"/>
              <a:t>Click to edit Master subtitle style</a:t>
            </a:r>
            <a:endParaRPr lang="zh-TW" altLang="en-US"/>
          </a:p>
        </p:txBody>
      </p:sp>
      <p:sp>
        <p:nvSpPr>
          <p:cNvPr id="4" name="Date Placeholder 3">
            <a:extLst>
              <a:ext uri="{FF2B5EF4-FFF2-40B4-BE49-F238E27FC236}">
                <a16:creationId xmlns:a16="http://schemas.microsoft.com/office/drawing/2014/main" id="{014BF968-0168-281E-4DDB-88FE4A8CB855}"/>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539CB6D7-B034-AF91-F408-98DC39F167F5}"/>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F365B981-9081-6CF5-2B74-645E976EEE50}"/>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1472901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BBA4A-1FB8-7E9C-8D24-943EA1FE3BEE}"/>
              </a:ext>
            </a:extLst>
          </p:cNvPr>
          <p:cNvSpPr>
            <a:spLocks noGrp="1"/>
          </p:cNvSpPr>
          <p:nvPr>
            <p:ph type="title"/>
          </p:nvPr>
        </p:nvSpPr>
        <p:spPr/>
        <p:txBody>
          <a:bodyPr/>
          <a:lstStyle/>
          <a:p>
            <a:r>
              <a:rPr lang="en-US" altLang="zh-TW"/>
              <a:t>Click to edit Master title style</a:t>
            </a:r>
            <a:endParaRPr lang="zh-TW" altLang="en-US"/>
          </a:p>
        </p:txBody>
      </p:sp>
      <p:sp>
        <p:nvSpPr>
          <p:cNvPr id="3" name="Vertical Text Placeholder 2">
            <a:extLst>
              <a:ext uri="{FF2B5EF4-FFF2-40B4-BE49-F238E27FC236}">
                <a16:creationId xmlns:a16="http://schemas.microsoft.com/office/drawing/2014/main" id="{EAC2D314-2581-4F15-EE7B-C154ACDD4BA7}"/>
              </a:ext>
            </a:extLst>
          </p:cNvPr>
          <p:cNvSpPr>
            <a:spLocks noGrp="1"/>
          </p:cNvSpPr>
          <p:nvPr>
            <p:ph type="body" orient="vert" idx="1"/>
          </p:nvPr>
        </p:nvSpPr>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6EA5938D-88ED-93BB-BDA5-A9AE89783B1E}"/>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3A6596B9-D64A-E6E0-A943-15142B7DBE7E}"/>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FB1092BA-DBDF-24EC-97BF-FDCBD4D7208E}"/>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3569413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D6F64C-E492-1A1A-F4DD-EDA1838A1135}"/>
              </a:ext>
            </a:extLst>
          </p:cNvPr>
          <p:cNvSpPr>
            <a:spLocks noGrp="1"/>
          </p:cNvSpPr>
          <p:nvPr>
            <p:ph type="title" orient="vert"/>
          </p:nvPr>
        </p:nvSpPr>
        <p:spPr>
          <a:xfrm>
            <a:off x="8724900" y="365125"/>
            <a:ext cx="2628900" cy="5811838"/>
          </a:xfrm>
        </p:spPr>
        <p:txBody>
          <a:bodyPr vert="eaVert"/>
          <a:lstStyle/>
          <a:p>
            <a:r>
              <a:rPr lang="en-US" altLang="zh-TW"/>
              <a:t>Click to edit Master title style</a:t>
            </a:r>
            <a:endParaRPr lang="zh-TW" altLang="en-US"/>
          </a:p>
        </p:txBody>
      </p:sp>
      <p:sp>
        <p:nvSpPr>
          <p:cNvPr id="3" name="Vertical Text Placeholder 2">
            <a:extLst>
              <a:ext uri="{FF2B5EF4-FFF2-40B4-BE49-F238E27FC236}">
                <a16:creationId xmlns:a16="http://schemas.microsoft.com/office/drawing/2014/main" id="{45ED5A3E-AC42-7708-33D8-54C61D631048}"/>
              </a:ext>
            </a:extLst>
          </p:cNvPr>
          <p:cNvSpPr>
            <a:spLocks noGrp="1"/>
          </p:cNvSpPr>
          <p:nvPr>
            <p:ph type="body" orient="vert" idx="1"/>
          </p:nvPr>
        </p:nvSpPr>
        <p:spPr>
          <a:xfrm>
            <a:off x="838200" y="365125"/>
            <a:ext cx="7734300" cy="5811838"/>
          </a:xfrm>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F1E67DDF-1AFE-AD60-010D-40646C90B1C7}"/>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A4D14856-CA6E-A76E-05E9-7C9DD7FA5241}"/>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CE45470E-E0F0-C97D-7F7D-EFDC92AF6BCD}"/>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1413578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3681D-CEC1-A8C5-2481-75212D3A7766}"/>
              </a:ext>
            </a:extLst>
          </p:cNvPr>
          <p:cNvSpPr>
            <a:spLocks noGrp="1"/>
          </p:cNvSpPr>
          <p:nvPr>
            <p:ph type="title"/>
          </p:nvPr>
        </p:nvSpPr>
        <p:spPr/>
        <p:txBody>
          <a:body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1242B6F9-205F-A437-F729-AB20529A9708}"/>
              </a:ext>
            </a:extLst>
          </p:cNvPr>
          <p:cNvSpPr>
            <a:spLocks noGrp="1"/>
          </p:cNvSpPr>
          <p:nvPr>
            <p:ph idx="1"/>
          </p:nvPr>
        </p:nvSpPr>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14618AA6-3C0A-2D94-0986-32D8DABB8950}"/>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F7F1E2A2-8787-AE45-92DF-CFD533E07C5F}"/>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771091FF-DA70-4E70-331C-49589C56A8DB}"/>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3804672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1911A-E4E9-ACAB-1A09-0AD612BD7540}"/>
              </a:ext>
            </a:extLst>
          </p:cNvPr>
          <p:cNvSpPr>
            <a:spLocks noGrp="1"/>
          </p:cNvSpPr>
          <p:nvPr>
            <p:ph type="title"/>
          </p:nvPr>
        </p:nvSpPr>
        <p:spPr>
          <a:xfrm>
            <a:off x="831850" y="1709738"/>
            <a:ext cx="10515600" cy="2852737"/>
          </a:xfrm>
        </p:spPr>
        <p:txBody>
          <a:bodyPr anchor="b"/>
          <a:lstStyle>
            <a:lvl1pPr>
              <a:defRPr sz="6000"/>
            </a:lvl1p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91E08696-637F-817B-A150-3F12C2D643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TW"/>
              <a:t>Click to edit Master text styles</a:t>
            </a:r>
          </a:p>
        </p:txBody>
      </p:sp>
      <p:sp>
        <p:nvSpPr>
          <p:cNvPr id="4" name="Date Placeholder 3">
            <a:extLst>
              <a:ext uri="{FF2B5EF4-FFF2-40B4-BE49-F238E27FC236}">
                <a16:creationId xmlns:a16="http://schemas.microsoft.com/office/drawing/2014/main" id="{680FD07B-832A-0EC5-58A4-EA28EEC40D1D}"/>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E2320BAD-A603-FA42-4402-C65C03EFA92C}"/>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35F66F2C-77BA-715A-CE69-928AF009D7BE}"/>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614105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052E7-CAE2-CA94-C314-0CC21ACC065C}"/>
              </a:ext>
            </a:extLst>
          </p:cNvPr>
          <p:cNvSpPr>
            <a:spLocks noGrp="1"/>
          </p:cNvSpPr>
          <p:nvPr>
            <p:ph type="title"/>
          </p:nvPr>
        </p:nvSpPr>
        <p:spPr/>
        <p:txBody>
          <a:body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FFA10688-16EF-F615-A54B-CC019269FCF6}"/>
              </a:ext>
            </a:extLst>
          </p:cNvPr>
          <p:cNvSpPr>
            <a:spLocks noGrp="1"/>
          </p:cNvSpPr>
          <p:nvPr>
            <p:ph sz="half" idx="1"/>
          </p:nvPr>
        </p:nvSpPr>
        <p:spPr>
          <a:xfrm>
            <a:off x="838200" y="1825625"/>
            <a:ext cx="51816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Content Placeholder 3">
            <a:extLst>
              <a:ext uri="{FF2B5EF4-FFF2-40B4-BE49-F238E27FC236}">
                <a16:creationId xmlns:a16="http://schemas.microsoft.com/office/drawing/2014/main" id="{44CCCDB9-B404-16A2-6F79-05638ED126BD}"/>
              </a:ext>
            </a:extLst>
          </p:cNvPr>
          <p:cNvSpPr>
            <a:spLocks noGrp="1"/>
          </p:cNvSpPr>
          <p:nvPr>
            <p:ph sz="half" idx="2"/>
          </p:nvPr>
        </p:nvSpPr>
        <p:spPr>
          <a:xfrm>
            <a:off x="6172200" y="1825625"/>
            <a:ext cx="51816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Date Placeholder 4">
            <a:extLst>
              <a:ext uri="{FF2B5EF4-FFF2-40B4-BE49-F238E27FC236}">
                <a16:creationId xmlns:a16="http://schemas.microsoft.com/office/drawing/2014/main" id="{3EC55B2B-F66E-77CB-B586-338E6CF7B59C}"/>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6" name="Footer Placeholder 5">
            <a:extLst>
              <a:ext uri="{FF2B5EF4-FFF2-40B4-BE49-F238E27FC236}">
                <a16:creationId xmlns:a16="http://schemas.microsoft.com/office/drawing/2014/main" id="{DD079B94-33AC-F666-10D2-D5C84142C820}"/>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8466A090-2140-2778-1101-E59B6E30EBA7}"/>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303224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06BA-6137-9367-040C-50BD2676915E}"/>
              </a:ext>
            </a:extLst>
          </p:cNvPr>
          <p:cNvSpPr>
            <a:spLocks noGrp="1"/>
          </p:cNvSpPr>
          <p:nvPr>
            <p:ph type="title"/>
          </p:nvPr>
        </p:nvSpPr>
        <p:spPr>
          <a:xfrm>
            <a:off x="839788" y="365125"/>
            <a:ext cx="10515600" cy="1325563"/>
          </a:xfrm>
        </p:spPr>
        <p:txBody>
          <a:body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C9652961-9497-FBF4-3745-6252CA7831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Click to edit Master text styles</a:t>
            </a:r>
          </a:p>
        </p:txBody>
      </p:sp>
      <p:sp>
        <p:nvSpPr>
          <p:cNvPr id="4" name="Content Placeholder 3">
            <a:extLst>
              <a:ext uri="{FF2B5EF4-FFF2-40B4-BE49-F238E27FC236}">
                <a16:creationId xmlns:a16="http://schemas.microsoft.com/office/drawing/2014/main" id="{002565D3-0DF8-9C75-5F93-38138522872B}"/>
              </a:ext>
            </a:extLst>
          </p:cNvPr>
          <p:cNvSpPr>
            <a:spLocks noGrp="1"/>
          </p:cNvSpPr>
          <p:nvPr>
            <p:ph sz="half" idx="2"/>
          </p:nvPr>
        </p:nvSpPr>
        <p:spPr>
          <a:xfrm>
            <a:off x="839788" y="2505075"/>
            <a:ext cx="5157787"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Text Placeholder 4">
            <a:extLst>
              <a:ext uri="{FF2B5EF4-FFF2-40B4-BE49-F238E27FC236}">
                <a16:creationId xmlns:a16="http://schemas.microsoft.com/office/drawing/2014/main" id="{E593C4F9-2768-4482-05D8-9026CAE8DD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Click to edit Master text styles</a:t>
            </a:r>
          </a:p>
        </p:txBody>
      </p:sp>
      <p:sp>
        <p:nvSpPr>
          <p:cNvPr id="6" name="Content Placeholder 5">
            <a:extLst>
              <a:ext uri="{FF2B5EF4-FFF2-40B4-BE49-F238E27FC236}">
                <a16:creationId xmlns:a16="http://schemas.microsoft.com/office/drawing/2014/main" id="{39EF16ED-60A3-72E7-F8E6-586B3CB02A1B}"/>
              </a:ext>
            </a:extLst>
          </p:cNvPr>
          <p:cNvSpPr>
            <a:spLocks noGrp="1"/>
          </p:cNvSpPr>
          <p:nvPr>
            <p:ph sz="quarter" idx="4"/>
          </p:nvPr>
        </p:nvSpPr>
        <p:spPr>
          <a:xfrm>
            <a:off x="6172200" y="2505075"/>
            <a:ext cx="5183188"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7" name="Date Placeholder 6">
            <a:extLst>
              <a:ext uri="{FF2B5EF4-FFF2-40B4-BE49-F238E27FC236}">
                <a16:creationId xmlns:a16="http://schemas.microsoft.com/office/drawing/2014/main" id="{571A7E41-8FF5-3621-5AAA-2316072EE5BC}"/>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8" name="Footer Placeholder 7">
            <a:extLst>
              <a:ext uri="{FF2B5EF4-FFF2-40B4-BE49-F238E27FC236}">
                <a16:creationId xmlns:a16="http://schemas.microsoft.com/office/drawing/2014/main" id="{2B38E89B-78E4-49EF-92A8-8DC3FB699FC9}"/>
              </a:ext>
            </a:extLst>
          </p:cNvPr>
          <p:cNvSpPr>
            <a:spLocks noGrp="1"/>
          </p:cNvSpPr>
          <p:nvPr>
            <p:ph type="ftr" sz="quarter" idx="11"/>
          </p:nvPr>
        </p:nvSpPr>
        <p:spPr/>
        <p:txBody>
          <a:bodyPr/>
          <a:lstStyle/>
          <a:p>
            <a:endParaRPr lang="zh-TW" altLang="en-US"/>
          </a:p>
        </p:txBody>
      </p:sp>
      <p:sp>
        <p:nvSpPr>
          <p:cNvPr id="9" name="Slide Number Placeholder 8">
            <a:extLst>
              <a:ext uri="{FF2B5EF4-FFF2-40B4-BE49-F238E27FC236}">
                <a16:creationId xmlns:a16="http://schemas.microsoft.com/office/drawing/2014/main" id="{9043F24F-2A26-2663-6F1C-8245E54B8D80}"/>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3911113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EB08-5C93-78D6-9870-679ABD401EB4}"/>
              </a:ext>
            </a:extLst>
          </p:cNvPr>
          <p:cNvSpPr>
            <a:spLocks noGrp="1"/>
          </p:cNvSpPr>
          <p:nvPr>
            <p:ph type="title"/>
          </p:nvPr>
        </p:nvSpPr>
        <p:spPr/>
        <p:txBody>
          <a:bodyPr/>
          <a:lstStyle/>
          <a:p>
            <a:r>
              <a:rPr lang="en-US" altLang="zh-TW"/>
              <a:t>Click to edit Master title style</a:t>
            </a:r>
            <a:endParaRPr lang="zh-TW" altLang="en-US"/>
          </a:p>
        </p:txBody>
      </p:sp>
      <p:sp>
        <p:nvSpPr>
          <p:cNvPr id="3" name="Date Placeholder 2">
            <a:extLst>
              <a:ext uri="{FF2B5EF4-FFF2-40B4-BE49-F238E27FC236}">
                <a16:creationId xmlns:a16="http://schemas.microsoft.com/office/drawing/2014/main" id="{C9365A22-256D-276D-38D6-65C4B27AB0DF}"/>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4" name="Footer Placeholder 3">
            <a:extLst>
              <a:ext uri="{FF2B5EF4-FFF2-40B4-BE49-F238E27FC236}">
                <a16:creationId xmlns:a16="http://schemas.microsoft.com/office/drawing/2014/main" id="{03F3371F-9F9B-E774-4BC8-F28D805B3596}"/>
              </a:ext>
            </a:extLst>
          </p:cNvPr>
          <p:cNvSpPr>
            <a:spLocks noGrp="1"/>
          </p:cNvSpPr>
          <p:nvPr>
            <p:ph type="ftr" sz="quarter" idx="11"/>
          </p:nvPr>
        </p:nvSpPr>
        <p:spPr/>
        <p:txBody>
          <a:bodyPr/>
          <a:lstStyle/>
          <a:p>
            <a:endParaRPr lang="zh-TW" altLang="en-US"/>
          </a:p>
        </p:txBody>
      </p:sp>
      <p:sp>
        <p:nvSpPr>
          <p:cNvPr id="5" name="Slide Number Placeholder 4">
            <a:extLst>
              <a:ext uri="{FF2B5EF4-FFF2-40B4-BE49-F238E27FC236}">
                <a16:creationId xmlns:a16="http://schemas.microsoft.com/office/drawing/2014/main" id="{C347B8AD-1186-8542-0E8A-B8247D8FCEC3}"/>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2575290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CECDCF-D2A3-E62A-309A-5E7F15CB9757}"/>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3" name="Footer Placeholder 2">
            <a:extLst>
              <a:ext uri="{FF2B5EF4-FFF2-40B4-BE49-F238E27FC236}">
                <a16:creationId xmlns:a16="http://schemas.microsoft.com/office/drawing/2014/main" id="{78C7DA2B-CD40-7646-0650-AE7E4E0829E8}"/>
              </a:ext>
            </a:extLst>
          </p:cNvPr>
          <p:cNvSpPr>
            <a:spLocks noGrp="1"/>
          </p:cNvSpPr>
          <p:nvPr>
            <p:ph type="ftr" sz="quarter" idx="11"/>
          </p:nvPr>
        </p:nvSpPr>
        <p:spPr/>
        <p:txBody>
          <a:bodyPr/>
          <a:lstStyle/>
          <a:p>
            <a:endParaRPr lang="zh-TW" altLang="en-US"/>
          </a:p>
        </p:txBody>
      </p:sp>
      <p:sp>
        <p:nvSpPr>
          <p:cNvPr id="4" name="Slide Number Placeholder 3">
            <a:extLst>
              <a:ext uri="{FF2B5EF4-FFF2-40B4-BE49-F238E27FC236}">
                <a16:creationId xmlns:a16="http://schemas.microsoft.com/office/drawing/2014/main" id="{FE172968-FA65-C989-9E77-08DF1028D1E8}"/>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378555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D6346-A32B-BF75-A1BE-BEB63AC4186D}"/>
              </a:ext>
            </a:extLst>
          </p:cNvPr>
          <p:cNvSpPr>
            <a:spLocks noGrp="1"/>
          </p:cNvSpPr>
          <p:nvPr>
            <p:ph type="title"/>
          </p:nvPr>
        </p:nvSpPr>
        <p:spPr>
          <a:xfrm>
            <a:off x="839788" y="457200"/>
            <a:ext cx="3932237" cy="1600200"/>
          </a:xfrm>
        </p:spPr>
        <p:txBody>
          <a:bodyPr anchor="b"/>
          <a:lstStyle>
            <a:lvl1pPr>
              <a:defRPr sz="3200"/>
            </a:lvl1p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CF23020F-F5F1-EAC9-B7F0-E5AB31BEFC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Text Placeholder 3">
            <a:extLst>
              <a:ext uri="{FF2B5EF4-FFF2-40B4-BE49-F238E27FC236}">
                <a16:creationId xmlns:a16="http://schemas.microsoft.com/office/drawing/2014/main" id="{C551A55A-E735-F42F-A944-74A710F8F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TW"/>
              <a:t>Click to edit Master text styles</a:t>
            </a:r>
          </a:p>
        </p:txBody>
      </p:sp>
      <p:sp>
        <p:nvSpPr>
          <p:cNvPr id="5" name="Date Placeholder 4">
            <a:extLst>
              <a:ext uri="{FF2B5EF4-FFF2-40B4-BE49-F238E27FC236}">
                <a16:creationId xmlns:a16="http://schemas.microsoft.com/office/drawing/2014/main" id="{2788C33A-25BA-23AA-6AD9-96BE2F283658}"/>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6" name="Footer Placeholder 5">
            <a:extLst>
              <a:ext uri="{FF2B5EF4-FFF2-40B4-BE49-F238E27FC236}">
                <a16:creationId xmlns:a16="http://schemas.microsoft.com/office/drawing/2014/main" id="{8DA7575A-C4BE-8224-D193-7A9777EC92D7}"/>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D04B9ADF-C2A4-2BE8-38E9-4271FB32AE81}"/>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4007830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254D0-122B-795C-1DA4-E89D050CEDC4}"/>
              </a:ext>
            </a:extLst>
          </p:cNvPr>
          <p:cNvSpPr>
            <a:spLocks noGrp="1"/>
          </p:cNvSpPr>
          <p:nvPr>
            <p:ph type="title"/>
          </p:nvPr>
        </p:nvSpPr>
        <p:spPr>
          <a:xfrm>
            <a:off x="839788" y="457200"/>
            <a:ext cx="3932237" cy="1600200"/>
          </a:xfrm>
        </p:spPr>
        <p:txBody>
          <a:bodyPr anchor="b"/>
          <a:lstStyle>
            <a:lvl1pPr>
              <a:defRPr sz="3200"/>
            </a:lvl1pPr>
          </a:lstStyle>
          <a:p>
            <a:r>
              <a:rPr lang="en-US" altLang="zh-TW"/>
              <a:t>Click to edit Master title style</a:t>
            </a:r>
            <a:endParaRPr lang="zh-TW" altLang="en-US"/>
          </a:p>
        </p:txBody>
      </p:sp>
      <p:sp>
        <p:nvSpPr>
          <p:cNvPr id="3" name="Picture Placeholder 2">
            <a:extLst>
              <a:ext uri="{FF2B5EF4-FFF2-40B4-BE49-F238E27FC236}">
                <a16:creationId xmlns:a16="http://schemas.microsoft.com/office/drawing/2014/main" id="{1BD9EB57-6A6F-CA40-76C4-2DB3D0F93B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Text Placeholder 3">
            <a:extLst>
              <a:ext uri="{FF2B5EF4-FFF2-40B4-BE49-F238E27FC236}">
                <a16:creationId xmlns:a16="http://schemas.microsoft.com/office/drawing/2014/main" id="{87B8BD3E-AFAE-2653-7A63-3C623BFE68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TW"/>
              <a:t>Click to edit Master text styles</a:t>
            </a:r>
          </a:p>
        </p:txBody>
      </p:sp>
      <p:sp>
        <p:nvSpPr>
          <p:cNvPr id="5" name="Date Placeholder 4">
            <a:extLst>
              <a:ext uri="{FF2B5EF4-FFF2-40B4-BE49-F238E27FC236}">
                <a16:creationId xmlns:a16="http://schemas.microsoft.com/office/drawing/2014/main" id="{E48E408F-B01D-4A12-E034-4B9C9312DDCD}"/>
              </a:ext>
            </a:extLst>
          </p:cNvPr>
          <p:cNvSpPr>
            <a:spLocks noGrp="1"/>
          </p:cNvSpPr>
          <p:nvPr>
            <p:ph type="dt" sz="half" idx="10"/>
          </p:nvPr>
        </p:nvSpPr>
        <p:spPr/>
        <p:txBody>
          <a:bodyPr/>
          <a:lstStyle/>
          <a:p>
            <a:fld id="{1ED99FFC-91C7-4F7D-91A3-410773A472B0}" type="datetimeFigureOut">
              <a:rPr lang="zh-TW" altLang="en-US" smtClean="0"/>
              <a:t>2025/4/15</a:t>
            </a:fld>
            <a:endParaRPr lang="zh-TW" altLang="en-US"/>
          </a:p>
        </p:txBody>
      </p:sp>
      <p:sp>
        <p:nvSpPr>
          <p:cNvPr id="6" name="Footer Placeholder 5">
            <a:extLst>
              <a:ext uri="{FF2B5EF4-FFF2-40B4-BE49-F238E27FC236}">
                <a16:creationId xmlns:a16="http://schemas.microsoft.com/office/drawing/2014/main" id="{BFE1F0B4-E587-7A08-7F85-16E52B6AB121}"/>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7AD3AA3F-EEA7-9662-4AF9-E031511098E7}"/>
              </a:ext>
            </a:extLst>
          </p:cNvPr>
          <p:cNvSpPr>
            <a:spLocks noGrp="1"/>
          </p:cNvSpPr>
          <p:nvPr>
            <p:ph type="sldNum" sz="quarter" idx="12"/>
          </p:nvPr>
        </p:nvSpPr>
        <p:spPr/>
        <p:txBody>
          <a:body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88923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F095F-3BC6-658E-5F8C-5DA042BB16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2884B3D5-26D4-ABA1-4BC0-9B7943B290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EB29317D-F34E-8D4A-6847-CC2207C52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99FFC-91C7-4F7D-91A3-410773A472B0}" type="datetimeFigureOut">
              <a:rPr lang="zh-TW" altLang="en-US" smtClean="0"/>
              <a:t>2025/4/15</a:t>
            </a:fld>
            <a:endParaRPr lang="zh-TW" altLang="en-US"/>
          </a:p>
        </p:txBody>
      </p:sp>
      <p:sp>
        <p:nvSpPr>
          <p:cNvPr id="5" name="Footer Placeholder 4">
            <a:extLst>
              <a:ext uri="{FF2B5EF4-FFF2-40B4-BE49-F238E27FC236}">
                <a16:creationId xmlns:a16="http://schemas.microsoft.com/office/drawing/2014/main" id="{C76C5A17-2D44-419F-6D8C-5D12DB7A1F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TW" altLang="en-US"/>
          </a:p>
        </p:txBody>
      </p:sp>
      <p:sp>
        <p:nvSpPr>
          <p:cNvPr id="6" name="Slide Number Placeholder 5">
            <a:extLst>
              <a:ext uri="{FF2B5EF4-FFF2-40B4-BE49-F238E27FC236}">
                <a16:creationId xmlns:a16="http://schemas.microsoft.com/office/drawing/2014/main" id="{DA9CDE5B-BE49-EFE3-7261-3594CEB499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843376-77D9-489D-A0CE-752195CC4A6C}" type="slidenum">
              <a:rPr lang="zh-TW" altLang="en-US" smtClean="0"/>
              <a:t>‹#›</a:t>
            </a:fld>
            <a:endParaRPr lang="zh-TW" altLang="en-US"/>
          </a:p>
        </p:txBody>
      </p:sp>
    </p:spTree>
    <p:extLst>
      <p:ext uri="{BB962C8B-B14F-4D97-AF65-F5344CB8AC3E}">
        <p14:creationId xmlns:p14="http://schemas.microsoft.com/office/powerpoint/2010/main" val="840338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DDBA5-E5A5-3490-43D7-A02F238F01B9}"/>
              </a:ext>
            </a:extLst>
          </p:cNvPr>
          <p:cNvSpPr>
            <a:spLocks noGrp="1"/>
          </p:cNvSpPr>
          <p:nvPr>
            <p:ph type="ctrTitle"/>
          </p:nvPr>
        </p:nvSpPr>
        <p:spPr/>
        <p:txBody>
          <a:bodyPr>
            <a:normAutofit fontScale="90000"/>
          </a:bodyPr>
          <a:lstStyle/>
          <a:p>
            <a:r>
              <a:rPr lang="en-US" altLang="zh-TW" dirty="0">
                <a:latin typeface="Times New Roman" panose="02020603050405020304" pitchFamily="18" charset="0"/>
                <a:cs typeface="Times New Roman" panose="02020603050405020304" pitchFamily="18" charset="0"/>
              </a:rPr>
              <a:t>A Block-sorting Lossless</a:t>
            </a:r>
            <a:br>
              <a:rPr lang="en-US" altLang="zh-TW" dirty="0">
                <a:latin typeface="Times New Roman" panose="02020603050405020304" pitchFamily="18" charset="0"/>
                <a:cs typeface="Times New Roman" panose="02020603050405020304" pitchFamily="18" charset="0"/>
              </a:rPr>
            </a:br>
            <a:r>
              <a:rPr lang="en-US" altLang="zh-TW" dirty="0">
                <a:latin typeface="Times New Roman" panose="02020603050405020304" pitchFamily="18" charset="0"/>
                <a:cs typeface="Times New Roman" panose="02020603050405020304" pitchFamily="18" charset="0"/>
              </a:rPr>
              <a:t>Data Compression Algorithm</a:t>
            </a:r>
            <a:endParaRPr lang="zh-TW" altLang="en-US"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4612ACA0-61A4-350B-E2E5-6D6B6EAE6C68}"/>
              </a:ext>
            </a:extLst>
          </p:cNvPr>
          <p:cNvSpPr>
            <a:spLocks noGrp="1"/>
          </p:cNvSpPr>
          <p:nvPr>
            <p:ph type="subTitle" idx="1"/>
          </p:nvPr>
        </p:nvSpPr>
        <p:spPr/>
        <p:txBody>
          <a:bodyPr/>
          <a:lstStyle/>
          <a:p>
            <a:pPr fontAlgn="ctr"/>
            <a:r>
              <a:rPr lang="pt-BR" altLang="zh-TW" dirty="0">
                <a:latin typeface="Times New Roman" panose="02020603050405020304" pitchFamily="18" charset="0"/>
                <a:cs typeface="Times New Roman" panose="02020603050405020304" pitchFamily="18" charset="0"/>
              </a:rPr>
              <a:t>M. Burrows and D. J. Wheeler</a:t>
            </a:r>
          </a:p>
          <a:p>
            <a:pPr fontAlgn="ctr"/>
            <a:r>
              <a:rPr lang="en-US" altLang="zh-TW" dirty="0">
                <a:latin typeface="Times New Roman" panose="02020603050405020304" pitchFamily="18" charset="0"/>
                <a:cs typeface="Times New Roman" panose="02020603050405020304" pitchFamily="18" charset="0"/>
              </a:rPr>
              <a:t>Digital Systems Research Center, 1994</a:t>
            </a:r>
          </a:p>
        </p:txBody>
      </p:sp>
      <p:sp>
        <p:nvSpPr>
          <p:cNvPr id="4" name="副標題 2">
            <a:extLst>
              <a:ext uri="{FF2B5EF4-FFF2-40B4-BE49-F238E27FC236}">
                <a16:creationId xmlns:a16="http://schemas.microsoft.com/office/drawing/2014/main" id="{513E763B-1E70-EC4A-0619-27DBBEF17A85}"/>
              </a:ext>
            </a:extLst>
          </p:cNvPr>
          <p:cNvSpPr txBox="1">
            <a:spLocks/>
          </p:cNvSpPr>
          <p:nvPr/>
        </p:nvSpPr>
        <p:spPr>
          <a:xfrm>
            <a:off x="8322197" y="6002973"/>
            <a:ext cx="3584053" cy="660717"/>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kumimoji="1" lang="en" altLang="zh-TW" dirty="0">
                <a:latin typeface="Times New Roman" panose="02020603050405020304" pitchFamily="18" charset="0"/>
                <a:cs typeface="Times New Roman" panose="02020603050405020304" pitchFamily="18" charset="0"/>
              </a:rPr>
              <a:t>Presenter: Y</a:t>
            </a:r>
            <a:r>
              <a:rPr kumimoji="1" lang="en-US" altLang="zh-TW" dirty="0" err="1">
                <a:latin typeface="Times New Roman" panose="02020603050405020304" pitchFamily="18" charset="0"/>
                <a:cs typeface="Times New Roman" panose="02020603050405020304" pitchFamily="18" charset="0"/>
              </a:rPr>
              <a:t>en</a:t>
            </a:r>
            <a:r>
              <a:rPr kumimoji="1" lang="en" altLang="zh-TW" dirty="0">
                <a:latin typeface="Times New Roman" panose="02020603050405020304" pitchFamily="18" charset="0"/>
                <a:cs typeface="Times New Roman" panose="02020603050405020304" pitchFamily="18" charset="0"/>
              </a:rPr>
              <a:t>-Yu </a:t>
            </a:r>
            <a:r>
              <a:rPr kumimoji="1" lang="en-US" altLang="zh-TW" dirty="0">
                <a:latin typeface="Times New Roman" panose="02020603050405020304" pitchFamily="18" charset="0"/>
                <a:cs typeface="Times New Roman" panose="02020603050405020304" pitchFamily="18" charset="0"/>
              </a:rPr>
              <a:t>Chen</a:t>
            </a:r>
            <a:endParaRPr kumimoji="1" lang="en" altLang="zh-TW" dirty="0">
              <a:latin typeface="Times New Roman" panose="02020603050405020304" pitchFamily="18" charset="0"/>
              <a:cs typeface="Times New Roman" panose="02020603050405020304" pitchFamily="18" charset="0"/>
            </a:endParaRPr>
          </a:p>
          <a:p>
            <a:r>
              <a:rPr kumimoji="1" lang="en" altLang="zh-TW" dirty="0">
                <a:latin typeface="Times New Roman" panose="02020603050405020304" pitchFamily="18" charset="0"/>
                <a:cs typeface="Times New Roman" panose="02020603050405020304" pitchFamily="18" charset="0"/>
              </a:rPr>
              <a:t>Date: </a:t>
            </a:r>
            <a:r>
              <a:rPr kumimoji="1" lang="en-US" altLang="zh-TW" dirty="0">
                <a:latin typeface="Times New Roman" panose="02020603050405020304" pitchFamily="18" charset="0"/>
                <a:cs typeface="Times New Roman" panose="02020603050405020304" pitchFamily="18" charset="0"/>
              </a:rPr>
              <a:t>Apr</a:t>
            </a:r>
            <a:r>
              <a:rPr kumimoji="1" lang="en" altLang="zh-TW" dirty="0">
                <a:latin typeface="Times New Roman" panose="02020603050405020304" pitchFamily="18" charset="0"/>
                <a:cs typeface="Times New Roman" panose="02020603050405020304" pitchFamily="18" charset="0"/>
              </a:rPr>
              <a:t>.</a:t>
            </a:r>
            <a:r>
              <a:rPr kumimoji="1" lang="en-US" altLang="zh-TW" dirty="0">
                <a:latin typeface="Times New Roman" panose="02020603050405020304" pitchFamily="18" charset="0"/>
                <a:cs typeface="Times New Roman" panose="02020603050405020304" pitchFamily="18" charset="0"/>
              </a:rPr>
              <a:t>15</a:t>
            </a:r>
            <a:r>
              <a:rPr kumimoji="1" lang="en" altLang="zh-TW" dirty="0">
                <a:latin typeface="Times New Roman" panose="02020603050405020304" pitchFamily="18" charset="0"/>
                <a:cs typeface="Times New Roman" panose="02020603050405020304" pitchFamily="18" charset="0"/>
              </a:rPr>
              <a:t>, 202</a:t>
            </a:r>
            <a:r>
              <a:rPr kumimoji="1" lang="en-US" altLang="zh-TW" dirty="0">
                <a:latin typeface="Times New Roman" panose="02020603050405020304" pitchFamily="18" charset="0"/>
                <a:cs typeface="Times New Roman" panose="02020603050405020304" pitchFamily="18" charset="0"/>
              </a:rPr>
              <a:t>5</a:t>
            </a:r>
            <a:endParaRPr kumimoji="1" lang="en" altLang="zh-TW"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86380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673BA-1B47-98CE-4A14-7B2A35460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26F673-E0CD-0899-E356-95483AD0CD81}"/>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Decode</a:t>
            </a:r>
            <a:endParaRPr lang="zh-TW" altLang="en-US" dirty="0">
              <a:latin typeface="Times New Roman" panose="02020603050405020304" pitchFamily="18" charset="0"/>
              <a:cs typeface="Times New Roman" panose="02020603050405020304" pitchFamily="18" charset="0"/>
            </a:endParaRPr>
          </a:p>
        </p:txBody>
      </p:sp>
      <p:graphicFrame>
        <p:nvGraphicFramePr>
          <p:cNvPr id="7" name="Content Placeholder 3">
            <a:extLst>
              <a:ext uri="{FF2B5EF4-FFF2-40B4-BE49-F238E27FC236}">
                <a16:creationId xmlns:a16="http://schemas.microsoft.com/office/drawing/2014/main" id="{6A5D08AD-4A17-EB58-D9D0-BA8BA96562A7}"/>
              </a:ext>
            </a:extLst>
          </p:cNvPr>
          <p:cNvGraphicFramePr>
            <a:graphicFrameLocks noGrp="1"/>
          </p:cNvGraphicFramePr>
          <p:nvPr>
            <p:ph idx="1"/>
          </p:nvPr>
        </p:nvGraphicFramePr>
        <p:xfrm>
          <a:off x="-99064" y="1709611"/>
          <a:ext cx="9683504" cy="4654951"/>
        </p:xfrm>
        <a:graphic>
          <a:graphicData uri="http://schemas.openxmlformats.org/drawingml/2006/table">
            <a:tbl>
              <a:tblPr firstRow="1" bandRow="1">
                <a:tableStyleId>{5940675A-B579-460E-94D1-54222C63F5DA}</a:tableStyleId>
              </a:tblPr>
              <a:tblGrid>
                <a:gridCol w="1210438">
                  <a:extLst>
                    <a:ext uri="{9D8B030D-6E8A-4147-A177-3AD203B41FA5}">
                      <a16:colId xmlns:a16="http://schemas.microsoft.com/office/drawing/2014/main" val="707888217"/>
                    </a:ext>
                  </a:extLst>
                </a:gridCol>
                <a:gridCol w="1210438">
                  <a:extLst>
                    <a:ext uri="{9D8B030D-6E8A-4147-A177-3AD203B41FA5}">
                      <a16:colId xmlns:a16="http://schemas.microsoft.com/office/drawing/2014/main" val="1286791840"/>
                    </a:ext>
                  </a:extLst>
                </a:gridCol>
                <a:gridCol w="1210438">
                  <a:extLst>
                    <a:ext uri="{9D8B030D-6E8A-4147-A177-3AD203B41FA5}">
                      <a16:colId xmlns:a16="http://schemas.microsoft.com/office/drawing/2014/main" val="3113855712"/>
                    </a:ext>
                  </a:extLst>
                </a:gridCol>
                <a:gridCol w="1210438">
                  <a:extLst>
                    <a:ext uri="{9D8B030D-6E8A-4147-A177-3AD203B41FA5}">
                      <a16:colId xmlns:a16="http://schemas.microsoft.com/office/drawing/2014/main" val="2723739063"/>
                    </a:ext>
                  </a:extLst>
                </a:gridCol>
                <a:gridCol w="1210438">
                  <a:extLst>
                    <a:ext uri="{9D8B030D-6E8A-4147-A177-3AD203B41FA5}">
                      <a16:colId xmlns:a16="http://schemas.microsoft.com/office/drawing/2014/main" val="376782573"/>
                    </a:ext>
                  </a:extLst>
                </a:gridCol>
                <a:gridCol w="1210438">
                  <a:extLst>
                    <a:ext uri="{9D8B030D-6E8A-4147-A177-3AD203B41FA5}">
                      <a16:colId xmlns:a16="http://schemas.microsoft.com/office/drawing/2014/main" val="3615298359"/>
                    </a:ext>
                  </a:extLst>
                </a:gridCol>
                <a:gridCol w="1210438">
                  <a:extLst>
                    <a:ext uri="{9D8B030D-6E8A-4147-A177-3AD203B41FA5}">
                      <a16:colId xmlns:a16="http://schemas.microsoft.com/office/drawing/2014/main" val="4046509272"/>
                    </a:ext>
                  </a:extLst>
                </a:gridCol>
                <a:gridCol w="1210438">
                  <a:extLst>
                    <a:ext uri="{9D8B030D-6E8A-4147-A177-3AD203B41FA5}">
                      <a16:colId xmlns:a16="http://schemas.microsoft.com/office/drawing/2014/main" val="1317585097"/>
                    </a:ext>
                  </a:extLst>
                </a:gridCol>
              </a:tblGrid>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row</a:t>
                      </a: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F</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L</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16270"/>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0</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731795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I=</a:t>
                      </a: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1</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3676089"/>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2</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8311507"/>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3</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112966"/>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4</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1496422"/>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5</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1631373"/>
                  </a:ext>
                </a:extLst>
              </a:tr>
            </a:tbl>
          </a:graphicData>
        </a:graphic>
      </p:graphicFrame>
      <p:cxnSp>
        <p:nvCxnSpPr>
          <p:cNvPr id="4" name="Straight Arrow Connector 3">
            <a:extLst>
              <a:ext uri="{FF2B5EF4-FFF2-40B4-BE49-F238E27FC236}">
                <a16:creationId xmlns:a16="http://schemas.microsoft.com/office/drawing/2014/main" id="{664EABF2-DE93-805B-083A-1F0FD67122C1}"/>
              </a:ext>
            </a:extLst>
          </p:cNvPr>
          <p:cNvCxnSpPr>
            <a:cxnSpLocks/>
          </p:cNvCxnSpPr>
          <p:nvPr/>
        </p:nvCxnSpPr>
        <p:spPr>
          <a:xfrm flipH="1" flipV="1">
            <a:off x="3200400" y="2794000"/>
            <a:ext cx="5618480" cy="63500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F948245B-B926-E21E-D8DF-1E88D742D33D}"/>
              </a:ext>
            </a:extLst>
          </p:cNvPr>
          <p:cNvCxnSpPr>
            <a:cxnSpLocks/>
          </p:cNvCxnSpPr>
          <p:nvPr/>
        </p:nvCxnSpPr>
        <p:spPr>
          <a:xfrm flipH="1">
            <a:off x="3078480" y="2794000"/>
            <a:ext cx="5740400" cy="263144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B6E10225-9694-1852-BAE3-440DD23EE690}"/>
              </a:ext>
            </a:extLst>
          </p:cNvPr>
          <p:cNvCxnSpPr>
            <a:cxnSpLocks/>
          </p:cNvCxnSpPr>
          <p:nvPr/>
        </p:nvCxnSpPr>
        <p:spPr>
          <a:xfrm flipH="1" flipV="1">
            <a:off x="3200400" y="4104640"/>
            <a:ext cx="5516880" cy="132080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6AA721A2-1D61-80EB-5683-A82EED876993}"/>
              </a:ext>
            </a:extLst>
          </p:cNvPr>
          <p:cNvCxnSpPr>
            <a:cxnSpLocks/>
          </p:cNvCxnSpPr>
          <p:nvPr/>
        </p:nvCxnSpPr>
        <p:spPr>
          <a:xfrm flipH="1">
            <a:off x="3139440" y="4104640"/>
            <a:ext cx="5679440" cy="196088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B4B482DF-E19B-F99F-67D7-C50CEC515902}"/>
              </a:ext>
            </a:extLst>
          </p:cNvPr>
          <p:cNvCxnSpPr>
            <a:cxnSpLocks/>
          </p:cNvCxnSpPr>
          <p:nvPr/>
        </p:nvCxnSpPr>
        <p:spPr>
          <a:xfrm flipH="1" flipV="1">
            <a:off x="3200400" y="4754880"/>
            <a:ext cx="5567680" cy="1310640"/>
          </a:xfrm>
          <a:prstGeom prst="straightConnector1">
            <a:avLst/>
          </a:prstGeom>
          <a:ln w="38100">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3" name="Straight Arrow Connector 5">
            <a:extLst>
              <a:ext uri="{FF2B5EF4-FFF2-40B4-BE49-F238E27FC236}">
                <a16:creationId xmlns:a16="http://schemas.microsoft.com/office/drawing/2014/main" id="{536ACCBA-7678-3561-77DC-B1DA99F48F50}"/>
              </a:ext>
            </a:extLst>
          </p:cNvPr>
          <p:cNvCxnSpPr>
            <a:cxnSpLocks/>
          </p:cNvCxnSpPr>
          <p:nvPr/>
        </p:nvCxnSpPr>
        <p:spPr>
          <a:xfrm>
            <a:off x="3200400" y="2722880"/>
            <a:ext cx="5618480" cy="0"/>
          </a:xfrm>
          <a:prstGeom prst="straightConnector1">
            <a:avLst/>
          </a:prstGeom>
          <a:ln w="381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5">
            <a:extLst>
              <a:ext uri="{FF2B5EF4-FFF2-40B4-BE49-F238E27FC236}">
                <a16:creationId xmlns:a16="http://schemas.microsoft.com/office/drawing/2014/main" id="{311DB4F0-F183-6600-EE77-B2E8F3C30546}"/>
              </a:ext>
            </a:extLst>
          </p:cNvPr>
          <p:cNvCxnSpPr>
            <a:cxnSpLocks/>
          </p:cNvCxnSpPr>
          <p:nvPr/>
        </p:nvCxnSpPr>
        <p:spPr>
          <a:xfrm>
            <a:off x="3200400" y="4023360"/>
            <a:ext cx="5618480" cy="0"/>
          </a:xfrm>
          <a:prstGeom prst="straightConnector1">
            <a:avLst/>
          </a:prstGeom>
          <a:ln w="381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0" name="Straight Arrow Connector 5">
            <a:extLst>
              <a:ext uri="{FF2B5EF4-FFF2-40B4-BE49-F238E27FC236}">
                <a16:creationId xmlns:a16="http://schemas.microsoft.com/office/drawing/2014/main" id="{E8350399-884D-E15B-6866-48262E890006}"/>
              </a:ext>
            </a:extLst>
          </p:cNvPr>
          <p:cNvCxnSpPr>
            <a:cxnSpLocks/>
          </p:cNvCxnSpPr>
          <p:nvPr/>
        </p:nvCxnSpPr>
        <p:spPr>
          <a:xfrm>
            <a:off x="3200400" y="4683760"/>
            <a:ext cx="5618480" cy="0"/>
          </a:xfrm>
          <a:prstGeom prst="straightConnector1">
            <a:avLst/>
          </a:prstGeom>
          <a:ln w="381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5">
            <a:extLst>
              <a:ext uri="{FF2B5EF4-FFF2-40B4-BE49-F238E27FC236}">
                <a16:creationId xmlns:a16="http://schemas.microsoft.com/office/drawing/2014/main" id="{F200797E-F5F2-9456-F38D-71E150956F0F}"/>
              </a:ext>
            </a:extLst>
          </p:cNvPr>
          <p:cNvCxnSpPr>
            <a:cxnSpLocks/>
          </p:cNvCxnSpPr>
          <p:nvPr/>
        </p:nvCxnSpPr>
        <p:spPr>
          <a:xfrm>
            <a:off x="3098800" y="5527040"/>
            <a:ext cx="5618480" cy="0"/>
          </a:xfrm>
          <a:prstGeom prst="straightConnector1">
            <a:avLst/>
          </a:prstGeom>
          <a:ln w="38100">
            <a:solidFill>
              <a:srgbClr val="0070C0"/>
            </a:solidFill>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5">
            <a:extLst>
              <a:ext uri="{FF2B5EF4-FFF2-40B4-BE49-F238E27FC236}">
                <a16:creationId xmlns:a16="http://schemas.microsoft.com/office/drawing/2014/main" id="{83F57669-2FC5-2044-5A09-E499BA478C3C}"/>
              </a:ext>
            </a:extLst>
          </p:cNvPr>
          <p:cNvCxnSpPr>
            <a:cxnSpLocks/>
          </p:cNvCxnSpPr>
          <p:nvPr/>
        </p:nvCxnSpPr>
        <p:spPr>
          <a:xfrm>
            <a:off x="3149600" y="6167120"/>
            <a:ext cx="5618480" cy="0"/>
          </a:xfrm>
          <a:prstGeom prst="straightConnector1">
            <a:avLst/>
          </a:prstGeom>
          <a:ln w="38100">
            <a:solidFill>
              <a:srgbClr val="0070C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4541596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right)">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down)">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left)">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B25D07-320B-7C70-B060-3D78F1EE53F4}"/>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Why L is Suitable for Compression</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35826DA4-468B-0ED3-5CDF-F58D34DDC9A7}"/>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100 “the” in text</a:t>
            </a:r>
          </a:p>
          <a:p>
            <a:r>
              <a:rPr lang="en-US" altLang="zh-TW" dirty="0">
                <a:latin typeface="Times New Roman" panose="02020603050405020304" pitchFamily="18" charset="0"/>
                <a:cs typeface="Times New Roman" panose="02020603050405020304" pitchFamily="18" charset="0"/>
              </a:rPr>
              <a:t>row “he … t” appear 100 times</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423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6E0722A-642D-78B7-6114-05C9DB29B5F6}"/>
              </a:ext>
            </a:extLst>
          </p:cNvPr>
          <p:cNvPicPr>
            <a:picLocks noChangeAspect="1"/>
          </p:cNvPicPr>
          <p:nvPr/>
        </p:nvPicPr>
        <p:blipFill>
          <a:blip r:embed="rId2"/>
          <a:stretch>
            <a:fillRect/>
          </a:stretch>
        </p:blipFill>
        <p:spPr>
          <a:xfrm>
            <a:off x="2590197" y="0"/>
            <a:ext cx="7011605" cy="6858000"/>
          </a:xfrm>
          <a:prstGeom prst="rect">
            <a:avLst/>
          </a:prstGeom>
        </p:spPr>
      </p:pic>
    </p:spTree>
    <p:extLst>
      <p:ext uri="{BB962C8B-B14F-4D97-AF65-F5344CB8AC3E}">
        <p14:creationId xmlns:p14="http://schemas.microsoft.com/office/powerpoint/2010/main" val="120399557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CB0488-82AF-6505-B4AB-410880D4C74A}"/>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Experiment</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B2AEB420-D414-35AA-ADC8-9C0BBA9A56C0}"/>
              </a:ext>
            </a:extLst>
          </p:cNvPr>
          <p:cNvSpPr>
            <a:spLocks noGrp="1"/>
          </p:cNvSpPr>
          <p:nvPr>
            <p:ph idx="1"/>
          </p:nvPr>
        </p:nvSpPr>
        <p:spPr>
          <a:xfrm>
            <a:off x="838200" y="1825625"/>
            <a:ext cx="10515600" cy="770430"/>
          </a:xfrm>
        </p:spPr>
        <p:txBody>
          <a:bodyPr/>
          <a:lstStyle/>
          <a:p>
            <a:r>
              <a:rPr lang="en-US" altLang="zh-TW" dirty="0">
                <a:latin typeface="Times New Roman" panose="02020603050405020304" pitchFamily="18" charset="0"/>
                <a:cs typeface="Times New Roman" panose="02020603050405020304" pitchFamily="18" charset="0"/>
              </a:rPr>
              <a:t>BWT → Move-To-Front (MTF) → Huffman coding</a:t>
            </a:r>
            <a:endParaRPr lang="zh-TW" altLang="en-US" dirty="0">
              <a:latin typeface="Times New Roman" panose="02020603050405020304" pitchFamily="18" charset="0"/>
              <a:cs typeface="Times New Roman" panose="02020603050405020304" pitchFamily="18" charset="0"/>
            </a:endParaRPr>
          </a:p>
        </p:txBody>
      </p:sp>
      <p:pic>
        <p:nvPicPr>
          <p:cNvPr id="5" name="圖片 4">
            <a:extLst>
              <a:ext uri="{FF2B5EF4-FFF2-40B4-BE49-F238E27FC236}">
                <a16:creationId xmlns:a16="http://schemas.microsoft.com/office/drawing/2014/main" id="{3676C2D0-C38A-9464-77AD-C3629323314B}"/>
              </a:ext>
            </a:extLst>
          </p:cNvPr>
          <p:cNvPicPr>
            <a:picLocks noChangeAspect="1"/>
          </p:cNvPicPr>
          <p:nvPr/>
        </p:nvPicPr>
        <p:blipFill>
          <a:blip r:embed="rId2"/>
          <a:stretch>
            <a:fillRect/>
          </a:stretch>
        </p:blipFill>
        <p:spPr>
          <a:xfrm>
            <a:off x="139577" y="2280621"/>
            <a:ext cx="6255696" cy="4421422"/>
          </a:xfrm>
          <a:prstGeom prst="rect">
            <a:avLst/>
          </a:prstGeom>
        </p:spPr>
      </p:pic>
      <p:pic>
        <p:nvPicPr>
          <p:cNvPr id="7" name="圖片 6">
            <a:extLst>
              <a:ext uri="{FF2B5EF4-FFF2-40B4-BE49-F238E27FC236}">
                <a16:creationId xmlns:a16="http://schemas.microsoft.com/office/drawing/2014/main" id="{AEC1A86B-4017-AE4F-CEEA-0E57715B6470}"/>
              </a:ext>
            </a:extLst>
          </p:cNvPr>
          <p:cNvPicPr>
            <a:picLocks noChangeAspect="1"/>
          </p:cNvPicPr>
          <p:nvPr/>
        </p:nvPicPr>
        <p:blipFill>
          <a:blip r:embed="rId3"/>
          <a:stretch>
            <a:fillRect/>
          </a:stretch>
        </p:blipFill>
        <p:spPr>
          <a:xfrm>
            <a:off x="6012529" y="2596055"/>
            <a:ext cx="6039894" cy="3609367"/>
          </a:xfrm>
          <a:prstGeom prst="rect">
            <a:avLst/>
          </a:prstGeom>
        </p:spPr>
      </p:pic>
    </p:spTree>
    <p:extLst>
      <p:ext uri="{BB962C8B-B14F-4D97-AF65-F5344CB8AC3E}">
        <p14:creationId xmlns:p14="http://schemas.microsoft.com/office/powerpoint/2010/main" val="1178380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1595ADF-0422-5780-155A-9787631D4E60}"/>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Abstract</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B8B40FB7-D3BE-2F33-7C3D-0C1DF641D6F1}"/>
              </a:ext>
            </a:extLst>
          </p:cNvPr>
          <p:cNvSpPr>
            <a:spLocks noGrp="1"/>
          </p:cNvSpPr>
          <p:nvPr>
            <p:ph idx="1"/>
          </p:nvPr>
        </p:nvSpPr>
        <p:spPr/>
        <p:txBody>
          <a:bodyPr>
            <a:normAutofit fontScale="92500" lnSpcReduction="10000"/>
          </a:bodyPr>
          <a:lstStyle/>
          <a:p>
            <a:pPr marL="0" indent="0">
              <a:buNone/>
            </a:pPr>
            <a:r>
              <a:rPr lang="en-US" altLang="zh-TW" dirty="0">
                <a:latin typeface="Times New Roman" panose="02020603050405020304" pitchFamily="18" charset="0"/>
                <a:cs typeface="Times New Roman" panose="02020603050405020304" pitchFamily="18" charset="0"/>
              </a:rPr>
              <a:t>We describe a block-sorting, lossless data compression algorithm, and our implementation of that algorithm. We compare the performance of our implementation with widely available data compressors running on the same hardware.</a:t>
            </a:r>
          </a:p>
          <a:p>
            <a:pPr marL="0" indent="0">
              <a:buNone/>
            </a:pPr>
            <a:r>
              <a:rPr lang="en-US" altLang="zh-TW" dirty="0">
                <a:latin typeface="Times New Roman" panose="02020603050405020304" pitchFamily="18" charset="0"/>
                <a:cs typeface="Times New Roman" panose="02020603050405020304" pitchFamily="18" charset="0"/>
              </a:rPr>
              <a:t>The algorithm works by applying a reversible transformation to a block of input text. The transformation does not itself compress the data, but reorders it to make it easy to compress with simple algorithms such as move-to-front coding.</a:t>
            </a:r>
          </a:p>
          <a:p>
            <a:pPr marL="0" indent="0">
              <a:buNone/>
            </a:pPr>
            <a:r>
              <a:rPr lang="en-US" altLang="zh-TW" dirty="0">
                <a:latin typeface="Times New Roman" panose="02020603050405020304" pitchFamily="18" charset="0"/>
                <a:cs typeface="Times New Roman" panose="02020603050405020304" pitchFamily="18" charset="0"/>
              </a:rPr>
              <a:t>Our algorithm achieves speed comparable to algorithms based on the techniques of Lempel and Ziv, but obtains compression close to the best statistical modelling techniques. The size of the input block must be large (a few kilobytes) to achieve good compression.</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8923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A8975-01D6-327F-56AE-DE56857E46A4}"/>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Transformation Step</a:t>
            </a:r>
            <a:endParaRPr lang="zh-TW"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9949738-4839-D0B2-EDC0-ED6101C7A295}"/>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Takes a string S of N characters</a:t>
            </a:r>
          </a:p>
          <a:p>
            <a:r>
              <a:rPr lang="en-US" altLang="zh-TW" dirty="0">
                <a:latin typeface="Times New Roman" panose="02020603050405020304" pitchFamily="18" charset="0"/>
                <a:cs typeface="Times New Roman" panose="02020603050405020304" pitchFamily="18" charset="0"/>
              </a:rPr>
              <a:t>Generates all N cyclic rotations of S</a:t>
            </a:r>
          </a:p>
          <a:p>
            <a:r>
              <a:rPr lang="en-US" altLang="zh-TW" dirty="0">
                <a:latin typeface="Times New Roman" panose="02020603050405020304" pitchFamily="18" charset="0"/>
                <a:cs typeface="Times New Roman" panose="02020603050405020304" pitchFamily="18" charset="0"/>
              </a:rPr>
              <a:t>Sorts the rotations in lexicographic order</a:t>
            </a:r>
          </a:p>
          <a:p>
            <a:r>
              <a:rPr lang="en-US" altLang="zh-TW" dirty="0">
                <a:latin typeface="Times New Roman" panose="02020603050405020304" pitchFamily="18" charset="0"/>
                <a:cs typeface="Times New Roman" panose="02020603050405020304" pitchFamily="18" charset="0"/>
              </a:rPr>
              <a:t>Extracting the last character of each of the rotations</a:t>
            </a:r>
          </a:p>
          <a:p>
            <a:r>
              <a:rPr lang="en-US" altLang="zh-TW" dirty="0">
                <a:latin typeface="Times New Roman" panose="02020603050405020304" pitchFamily="18" charset="0"/>
                <a:cs typeface="Times New Roman" panose="02020603050405020304" pitchFamily="18" charset="0"/>
              </a:rPr>
              <a:t>Extracts the last character of each sorted rotation to form a new string L</a:t>
            </a:r>
          </a:p>
          <a:p>
            <a:r>
              <a:rPr lang="en-US" altLang="zh-TW" dirty="0">
                <a:latin typeface="Times New Roman" panose="02020603050405020304" pitchFamily="18" charset="0"/>
                <a:cs typeface="Times New Roman" panose="02020603050405020304" pitchFamily="18" charset="0"/>
              </a:rPr>
              <a:t>Records the index I of the original string S in the sorted list</a:t>
            </a:r>
          </a:p>
          <a:p>
            <a:r>
              <a:rPr lang="en-US" altLang="zh-TW" dirty="0">
                <a:latin typeface="Times New Roman" panose="02020603050405020304" pitchFamily="18" charset="0"/>
                <a:cs typeface="Times New Roman" panose="02020603050405020304" pitchFamily="18" charset="0"/>
              </a:rPr>
              <a:t>Output is a pair (L,I)</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66074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BDEA-98CA-153E-E3EF-D05764BC2484}"/>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Rotation</a:t>
            </a:r>
            <a:endParaRPr lang="zh-TW" altLang="en-US"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A2A2090D-9093-DBB5-959C-1D3FF6313BCE}"/>
              </a:ext>
            </a:extLst>
          </p:cNvPr>
          <p:cNvGraphicFramePr>
            <a:graphicFrameLocks noGrp="1"/>
          </p:cNvGraphicFramePr>
          <p:nvPr>
            <p:ph idx="1"/>
            <p:extLst>
              <p:ext uri="{D42A27DB-BD31-4B8C-83A1-F6EECF244321}">
                <p14:modId xmlns:p14="http://schemas.microsoft.com/office/powerpoint/2010/main" val="3547862083"/>
              </p:ext>
            </p:extLst>
          </p:nvPr>
        </p:nvGraphicFramePr>
        <p:xfrm>
          <a:off x="1672263" y="2337688"/>
          <a:ext cx="8262258" cy="3989958"/>
        </p:xfrm>
        <a:graphic>
          <a:graphicData uri="http://schemas.openxmlformats.org/drawingml/2006/table">
            <a:tbl>
              <a:tblPr firstRow="1" bandRow="1">
                <a:tableStyleId>{5940675A-B579-460E-94D1-54222C63F5DA}</a:tableStyleId>
              </a:tblPr>
              <a:tblGrid>
                <a:gridCol w="1377043">
                  <a:extLst>
                    <a:ext uri="{9D8B030D-6E8A-4147-A177-3AD203B41FA5}">
                      <a16:colId xmlns:a16="http://schemas.microsoft.com/office/drawing/2014/main" val="3113855712"/>
                    </a:ext>
                  </a:extLst>
                </a:gridCol>
                <a:gridCol w="1377043">
                  <a:extLst>
                    <a:ext uri="{9D8B030D-6E8A-4147-A177-3AD203B41FA5}">
                      <a16:colId xmlns:a16="http://schemas.microsoft.com/office/drawing/2014/main" val="2723739063"/>
                    </a:ext>
                  </a:extLst>
                </a:gridCol>
                <a:gridCol w="1377043">
                  <a:extLst>
                    <a:ext uri="{9D8B030D-6E8A-4147-A177-3AD203B41FA5}">
                      <a16:colId xmlns:a16="http://schemas.microsoft.com/office/drawing/2014/main" val="376782573"/>
                    </a:ext>
                  </a:extLst>
                </a:gridCol>
                <a:gridCol w="1377043">
                  <a:extLst>
                    <a:ext uri="{9D8B030D-6E8A-4147-A177-3AD203B41FA5}">
                      <a16:colId xmlns:a16="http://schemas.microsoft.com/office/drawing/2014/main" val="3615298359"/>
                    </a:ext>
                  </a:extLst>
                </a:gridCol>
                <a:gridCol w="1377043">
                  <a:extLst>
                    <a:ext uri="{9D8B030D-6E8A-4147-A177-3AD203B41FA5}">
                      <a16:colId xmlns:a16="http://schemas.microsoft.com/office/drawing/2014/main" val="4046509272"/>
                    </a:ext>
                  </a:extLst>
                </a:gridCol>
                <a:gridCol w="1377043">
                  <a:extLst>
                    <a:ext uri="{9D8B030D-6E8A-4147-A177-3AD203B41FA5}">
                      <a16:colId xmlns:a16="http://schemas.microsoft.com/office/drawing/2014/main" val="1317585097"/>
                    </a:ext>
                  </a:extLst>
                </a:gridCol>
              </a:tblGrid>
              <a:tr h="664993">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0731795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86583394"/>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3676089"/>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9831150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57112966"/>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31496422"/>
                  </a:ext>
                </a:extLst>
              </a:tr>
            </a:tbl>
          </a:graphicData>
        </a:graphic>
      </p:graphicFrame>
      <p:sp>
        <p:nvSpPr>
          <p:cNvPr id="7" name="TextBox 6">
            <a:extLst>
              <a:ext uri="{FF2B5EF4-FFF2-40B4-BE49-F238E27FC236}">
                <a16:creationId xmlns:a16="http://schemas.microsoft.com/office/drawing/2014/main" id="{22A4C968-7CDD-3262-6F37-ADC6B82D4391}"/>
              </a:ext>
            </a:extLst>
          </p:cNvPr>
          <p:cNvSpPr txBox="1"/>
          <p:nvPr/>
        </p:nvSpPr>
        <p:spPr>
          <a:xfrm>
            <a:off x="3291840" y="1367522"/>
            <a:ext cx="3743332" cy="646331"/>
          </a:xfrm>
          <a:prstGeom prst="rect">
            <a:avLst/>
          </a:prstGeom>
          <a:noFill/>
        </p:spPr>
        <p:txBody>
          <a:bodyPr wrap="none" rtlCol="0">
            <a:spAutoFit/>
          </a:bodyPr>
          <a:lstStyle/>
          <a:p>
            <a:r>
              <a:rPr lang="en-US" altLang="zh-TW" sz="3600" dirty="0">
                <a:latin typeface="Times New Roman" panose="02020603050405020304" pitchFamily="18" charset="0"/>
                <a:cs typeface="Times New Roman" panose="02020603050405020304" pitchFamily="18" charset="0"/>
              </a:rPr>
              <a:t>String S : "</a:t>
            </a:r>
            <a:r>
              <a:rPr lang="en-US" altLang="zh-TW" sz="3600" dirty="0" err="1">
                <a:latin typeface="Times New Roman" panose="02020603050405020304" pitchFamily="18" charset="0"/>
                <a:cs typeface="Times New Roman" panose="02020603050405020304" pitchFamily="18" charset="0"/>
              </a:rPr>
              <a:t>abraca</a:t>
            </a:r>
            <a:r>
              <a:rPr lang="en-US" altLang="zh-TW" sz="3600" dirty="0">
                <a:latin typeface="Times New Roman" panose="02020603050405020304" pitchFamily="18" charset="0"/>
                <a:cs typeface="Times New Roman" panose="02020603050405020304" pitchFamily="18" charset="0"/>
              </a:rPr>
              <a:t>"</a:t>
            </a:r>
            <a:endParaRPr lang="zh-TW"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780027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A219C-6858-128A-D8B1-D8A08E123504}"/>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Sort</a:t>
            </a:r>
            <a:endParaRPr lang="zh-TW" altLang="en-US" dirty="0">
              <a:latin typeface="Times New Roman" panose="02020603050405020304" pitchFamily="18" charset="0"/>
              <a:cs typeface="Times New Roman" panose="02020603050405020304" pitchFamily="18" charset="0"/>
            </a:endParaRPr>
          </a:p>
        </p:txBody>
      </p:sp>
      <p:graphicFrame>
        <p:nvGraphicFramePr>
          <p:cNvPr id="7" name="Content Placeholder 3">
            <a:extLst>
              <a:ext uri="{FF2B5EF4-FFF2-40B4-BE49-F238E27FC236}">
                <a16:creationId xmlns:a16="http://schemas.microsoft.com/office/drawing/2014/main" id="{91238096-9C3D-81DA-5C5A-41750318A718}"/>
              </a:ext>
            </a:extLst>
          </p:cNvPr>
          <p:cNvGraphicFramePr>
            <a:graphicFrameLocks noGrp="1"/>
          </p:cNvGraphicFramePr>
          <p:nvPr>
            <p:ph idx="1"/>
            <p:extLst>
              <p:ext uri="{D42A27DB-BD31-4B8C-83A1-F6EECF244321}">
                <p14:modId xmlns:p14="http://schemas.microsoft.com/office/powerpoint/2010/main" val="1845345037"/>
              </p:ext>
            </p:extLst>
          </p:nvPr>
        </p:nvGraphicFramePr>
        <p:xfrm>
          <a:off x="-99064" y="1709611"/>
          <a:ext cx="9683504" cy="4654951"/>
        </p:xfrm>
        <a:graphic>
          <a:graphicData uri="http://schemas.openxmlformats.org/drawingml/2006/table">
            <a:tbl>
              <a:tblPr firstRow="1" bandRow="1">
                <a:tableStyleId>{5940675A-B579-460E-94D1-54222C63F5DA}</a:tableStyleId>
              </a:tblPr>
              <a:tblGrid>
                <a:gridCol w="1210438">
                  <a:extLst>
                    <a:ext uri="{9D8B030D-6E8A-4147-A177-3AD203B41FA5}">
                      <a16:colId xmlns:a16="http://schemas.microsoft.com/office/drawing/2014/main" val="707888217"/>
                    </a:ext>
                  </a:extLst>
                </a:gridCol>
                <a:gridCol w="1210438">
                  <a:extLst>
                    <a:ext uri="{9D8B030D-6E8A-4147-A177-3AD203B41FA5}">
                      <a16:colId xmlns:a16="http://schemas.microsoft.com/office/drawing/2014/main" val="1286791840"/>
                    </a:ext>
                  </a:extLst>
                </a:gridCol>
                <a:gridCol w="1210438">
                  <a:extLst>
                    <a:ext uri="{9D8B030D-6E8A-4147-A177-3AD203B41FA5}">
                      <a16:colId xmlns:a16="http://schemas.microsoft.com/office/drawing/2014/main" val="3113855712"/>
                    </a:ext>
                  </a:extLst>
                </a:gridCol>
                <a:gridCol w="1210438">
                  <a:extLst>
                    <a:ext uri="{9D8B030D-6E8A-4147-A177-3AD203B41FA5}">
                      <a16:colId xmlns:a16="http://schemas.microsoft.com/office/drawing/2014/main" val="2723739063"/>
                    </a:ext>
                  </a:extLst>
                </a:gridCol>
                <a:gridCol w="1210438">
                  <a:extLst>
                    <a:ext uri="{9D8B030D-6E8A-4147-A177-3AD203B41FA5}">
                      <a16:colId xmlns:a16="http://schemas.microsoft.com/office/drawing/2014/main" val="376782573"/>
                    </a:ext>
                  </a:extLst>
                </a:gridCol>
                <a:gridCol w="1210438">
                  <a:extLst>
                    <a:ext uri="{9D8B030D-6E8A-4147-A177-3AD203B41FA5}">
                      <a16:colId xmlns:a16="http://schemas.microsoft.com/office/drawing/2014/main" val="3615298359"/>
                    </a:ext>
                  </a:extLst>
                </a:gridCol>
                <a:gridCol w="1210438">
                  <a:extLst>
                    <a:ext uri="{9D8B030D-6E8A-4147-A177-3AD203B41FA5}">
                      <a16:colId xmlns:a16="http://schemas.microsoft.com/office/drawing/2014/main" val="4046509272"/>
                    </a:ext>
                  </a:extLst>
                </a:gridCol>
                <a:gridCol w="1210438">
                  <a:extLst>
                    <a:ext uri="{9D8B030D-6E8A-4147-A177-3AD203B41FA5}">
                      <a16:colId xmlns:a16="http://schemas.microsoft.com/office/drawing/2014/main" val="1317585097"/>
                    </a:ext>
                  </a:extLst>
                </a:gridCol>
              </a:tblGrid>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row</a:t>
                      </a: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F</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L</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16270"/>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0</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731795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I=</a:t>
                      </a: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1</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3676089"/>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2</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8311507"/>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3</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112966"/>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4</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1496422"/>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5</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1631373"/>
                  </a:ext>
                </a:extLst>
              </a:tr>
            </a:tbl>
          </a:graphicData>
        </a:graphic>
      </p:graphicFrame>
      <p:sp>
        <p:nvSpPr>
          <p:cNvPr id="8" name="TextBox 7">
            <a:extLst>
              <a:ext uri="{FF2B5EF4-FFF2-40B4-BE49-F238E27FC236}">
                <a16:creationId xmlns:a16="http://schemas.microsoft.com/office/drawing/2014/main" id="{11E7AFEF-EC54-A756-4907-3C92BA53D3B7}"/>
              </a:ext>
            </a:extLst>
          </p:cNvPr>
          <p:cNvSpPr txBox="1"/>
          <p:nvPr/>
        </p:nvSpPr>
        <p:spPr>
          <a:xfrm>
            <a:off x="9912096" y="2882924"/>
            <a:ext cx="2108269" cy="2308324"/>
          </a:xfrm>
          <a:prstGeom prst="rect">
            <a:avLst/>
          </a:prstGeom>
          <a:noFill/>
        </p:spPr>
        <p:txBody>
          <a:bodyPr wrap="none" rtlCol="0">
            <a:spAutoFit/>
          </a:bodyPr>
          <a:lstStyle/>
          <a:p>
            <a:r>
              <a:rPr lang="en-US" altLang="zh-TW" sz="3600" dirty="0">
                <a:latin typeface="Times New Roman" panose="02020603050405020304" pitchFamily="18" charset="0"/>
                <a:cs typeface="Times New Roman" panose="02020603050405020304" pitchFamily="18" charset="0"/>
              </a:rPr>
              <a:t>Output:</a:t>
            </a:r>
          </a:p>
          <a:p>
            <a:r>
              <a:rPr lang="en-US" altLang="zh-TW" sz="3600" dirty="0">
                <a:latin typeface="Times New Roman" panose="02020603050405020304" pitchFamily="18" charset="0"/>
                <a:cs typeface="Times New Roman" panose="02020603050405020304" pitchFamily="18" charset="0"/>
              </a:rPr>
              <a:t>(L,I)</a:t>
            </a:r>
          </a:p>
          <a:p>
            <a:r>
              <a:rPr lang="en-US" altLang="zh-TW" sz="3600" dirty="0">
                <a:latin typeface="Times New Roman" panose="02020603050405020304" pitchFamily="18" charset="0"/>
                <a:cs typeface="Times New Roman" panose="02020603050405020304" pitchFamily="18" charset="0"/>
              </a:rPr>
              <a:t>L:’caraab’</a:t>
            </a:r>
          </a:p>
          <a:p>
            <a:r>
              <a:rPr lang="en-US" altLang="zh-TW" sz="3600" dirty="0">
                <a:latin typeface="Times New Roman" panose="02020603050405020304" pitchFamily="18" charset="0"/>
                <a:cs typeface="Times New Roman" panose="02020603050405020304" pitchFamily="18" charset="0"/>
              </a:rPr>
              <a:t>I:1</a:t>
            </a:r>
            <a:endParaRPr lang="zh-TW" altLang="en-US" sz="3600" dirty="0">
              <a:latin typeface="Times New Roman" panose="02020603050405020304" pitchFamily="18" charset="0"/>
              <a:cs typeface="Times New Roman" panose="02020603050405020304" pitchFamily="18" charset="0"/>
            </a:endParaRPr>
          </a:p>
        </p:txBody>
      </p:sp>
      <p:sp>
        <p:nvSpPr>
          <p:cNvPr id="3" name="TextBox 6">
            <a:extLst>
              <a:ext uri="{FF2B5EF4-FFF2-40B4-BE49-F238E27FC236}">
                <a16:creationId xmlns:a16="http://schemas.microsoft.com/office/drawing/2014/main" id="{05B47970-B12F-2384-7137-A163778649BC}"/>
              </a:ext>
            </a:extLst>
          </p:cNvPr>
          <p:cNvSpPr txBox="1"/>
          <p:nvPr/>
        </p:nvSpPr>
        <p:spPr>
          <a:xfrm>
            <a:off x="3291840" y="1367522"/>
            <a:ext cx="3743332" cy="646331"/>
          </a:xfrm>
          <a:prstGeom prst="rect">
            <a:avLst/>
          </a:prstGeom>
          <a:noFill/>
        </p:spPr>
        <p:txBody>
          <a:bodyPr wrap="none" rtlCol="0">
            <a:spAutoFit/>
          </a:bodyPr>
          <a:lstStyle/>
          <a:p>
            <a:r>
              <a:rPr lang="en-US" altLang="zh-TW" sz="3600" dirty="0">
                <a:latin typeface="Times New Roman" panose="02020603050405020304" pitchFamily="18" charset="0"/>
                <a:cs typeface="Times New Roman" panose="02020603050405020304" pitchFamily="18" charset="0"/>
              </a:rPr>
              <a:t>String S : "</a:t>
            </a:r>
            <a:r>
              <a:rPr lang="en-US" altLang="zh-TW" sz="3600" dirty="0" err="1">
                <a:latin typeface="Times New Roman" panose="02020603050405020304" pitchFamily="18" charset="0"/>
                <a:cs typeface="Times New Roman" panose="02020603050405020304" pitchFamily="18" charset="0"/>
              </a:rPr>
              <a:t>abraca</a:t>
            </a:r>
            <a:r>
              <a:rPr lang="en-US" altLang="zh-TW" sz="3600" dirty="0">
                <a:latin typeface="Times New Roman" panose="02020603050405020304" pitchFamily="18" charset="0"/>
                <a:cs typeface="Times New Roman" panose="02020603050405020304" pitchFamily="18" charset="0"/>
              </a:rPr>
              <a:t>"</a:t>
            </a:r>
            <a:endParaRPr lang="zh-TW"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9826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FB546-6589-341B-0706-9109EEB044DD}"/>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Property</a:t>
            </a:r>
            <a:endParaRPr lang="zh-TW" alt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E81D181-63FC-B6B9-5B99-9DED14CBCB65}"/>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Any row and column is permutation of S</a:t>
            </a:r>
          </a:p>
          <a:p>
            <a:r>
              <a:rPr lang="en-US" altLang="zh-TW" dirty="0">
                <a:latin typeface="Times New Roman" panose="02020603050405020304" pitchFamily="18" charset="0"/>
                <a:cs typeface="Times New Roman" panose="02020603050405020304" pitchFamily="18" charset="0"/>
              </a:rPr>
              <a:t>For any row </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the character L[</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comes immediately before F[</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in the original string S</a:t>
            </a:r>
          </a:p>
          <a:p>
            <a:r>
              <a:rPr lang="en-US" altLang="zh-TW" dirty="0">
                <a:latin typeface="Times New Roman" panose="02020603050405020304" pitchFamily="18" charset="0"/>
                <a:cs typeface="Times New Roman" panose="02020603050405020304" pitchFamily="18" charset="0"/>
              </a:rPr>
              <a:t>The k-</a:t>
            </a:r>
            <a:r>
              <a:rPr lang="en-US" altLang="zh-TW" dirty="0" err="1">
                <a:latin typeface="Times New Roman" panose="02020603050405020304" pitchFamily="18" charset="0"/>
                <a:cs typeface="Times New Roman" panose="02020603050405020304" pitchFamily="18" charset="0"/>
              </a:rPr>
              <a:t>th</a:t>
            </a:r>
            <a:r>
              <a:rPr lang="en-US" altLang="zh-TW" dirty="0">
                <a:latin typeface="Times New Roman" panose="02020603050405020304" pitchFamily="18" charset="0"/>
                <a:cs typeface="Times New Roman" panose="02020603050405020304" pitchFamily="18" charset="0"/>
              </a:rPr>
              <a:t> occurrence of </a:t>
            </a:r>
            <a:r>
              <a:rPr lang="en-US" altLang="zh-TW" dirty="0" err="1">
                <a:latin typeface="Times New Roman" panose="02020603050405020304" pitchFamily="18" charset="0"/>
                <a:cs typeface="Times New Roman" panose="02020603050405020304" pitchFamily="18" charset="0"/>
              </a:rPr>
              <a:t>ch</a:t>
            </a:r>
            <a:r>
              <a:rPr lang="en-US" altLang="zh-TW" dirty="0">
                <a:latin typeface="Times New Roman" panose="02020603050405020304" pitchFamily="18" charset="0"/>
                <a:cs typeface="Times New Roman" panose="02020603050405020304" pitchFamily="18" charset="0"/>
              </a:rPr>
              <a:t> in L corresponds to the k-</a:t>
            </a:r>
            <a:r>
              <a:rPr lang="en-US" altLang="zh-TW" dirty="0" err="1">
                <a:latin typeface="Times New Roman" panose="02020603050405020304" pitchFamily="18" charset="0"/>
                <a:cs typeface="Times New Roman" panose="02020603050405020304" pitchFamily="18" charset="0"/>
              </a:rPr>
              <a:t>th</a:t>
            </a:r>
            <a:r>
              <a:rPr lang="en-US" altLang="zh-TW" dirty="0">
                <a:latin typeface="Times New Roman" panose="02020603050405020304" pitchFamily="18" charset="0"/>
                <a:cs typeface="Times New Roman" panose="02020603050405020304" pitchFamily="18" charset="0"/>
              </a:rPr>
              <a:t> occurrence of </a:t>
            </a:r>
            <a:r>
              <a:rPr lang="en-US" altLang="zh-TW" dirty="0" err="1">
                <a:latin typeface="Times New Roman" panose="02020603050405020304" pitchFamily="18" charset="0"/>
                <a:cs typeface="Times New Roman" panose="02020603050405020304" pitchFamily="18" charset="0"/>
              </a:rPr>
              <a:t>ch</a:t>
            </a:r>
            <a:r>
              <a:rPr lang="en-US" altLang="zh-TW" dirty="0">
                <a:latin typeface="Times New Roman" panose="02020603050405020304" pitchFamily="18" charset="0"/>
                <a:cs typeface="Times New Roman" panose="02020603050405020304" pitchFamily="18" charset="0"/>
              </a:rPr>
              <a:t> </a:t>
            </a:r>
            <a:r>
              <a:rPr lang="en-US" altLang="zh-TW">
                <a:latin typeface="Times New Roman" panose="02020603050405020304" pitchFamily="18" charset="0"/>
                <a:cs typeface="Times New Roman" panose="02020603050405020304" pitchFamily="18" charset="0"/>
              </a:rPr>
              <a:t>in F</a:t>
            </a:r>
            <a:endParaRPr lang="en-US" altLang="zh-TW"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467119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DBBFE-CB84-B6E1-DB87-0F174480E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30F63-5C64-0320-91C3-313A6BD573EA}"/>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Rotation</a:t>
            </a:r>
            <a:endParaRPr lang="zh-TW" altLang="en-US"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A0913EB8-1F93-6CFC-C415-1A6F45012FBE}"/>
              </a:ext>
            </a:extLst>
          </p:cNvPr>
          <p:cNvGraphicFramePr>
            <a:graphicFrameLocks noGrp="1"/>
          </p:cNvGraphicFramePr>
          <p:nvPr>
            <p:ph idx="1"/>
            <p:extLst>
              <p:ext uri="{D42A27DB-BD31-4B8C-83A1-F6EECF244321}">
                <p14:modId xmlns:p14="http://schemas.microsoft.com/office/powerpoint/2010/main" val="4025684086"/>
              </p:ext>
            </p:extLst>
          </p:nvPr>
        </p:nvGraphicFramePr>
        <p:xfrm>
          <a:off x="2048183" y="2246248"/>
          <a:ext cx="8262258" cy="3989958"/>
        </p:xfrm>
        <a:graphic>
          <a:graphicData uri="http://schemas.openxmlformats.org/drawingml/2006/table">
            <a:tbl>
              <a:tblPr firstRow="1" bandRow="1">
                <a:tableStyleId>{5940675A-B579-460E-94D1-54222C63F5DA}</a:tableStyleId>
              </a:tblPr>
              <a:tblGrid>
                <a:gridCol w="1377043">
                  <a:extLst>
                    <a:ext uri="{9D8B030D-6E8A-4147-A177-3AD203B41FA5}">
                      <a16:colId xmlns:a16="http://schemas.microsoft.com/office/drawing/2014/main" val="3113855712"/>
                    </a:ext>
                  </a:extLst>
                </a:gridCol>
                <a:gridCol w="1377043">
                  <a:extLst>
                    <a:ext uri="{9D8B030D-6E8A-4147-A177-3AD203B41FA5}">
                      <a16:colId xmlns:a16="http://schemas.microsoft.com/office/drawing/2014/main" val="2723739063"/>
                    </a:ext>
                  </a:extLst>
                </a:gridCol>
                <a:gridCol w="1377043">
                  <a:extLst>
                    <a:ext uri="{9D8B030D-6E8A-4147-A177-3AD203B41FA5}">
                      <a16:colId xmlns:a16="http://schemas.microsoft.com/office/drawing/2014/main" val="376782573"/>
                    </a:ext>
                  </a:extLst>
                </a:gridCol>
                <a:gridCol w="1377043">
                  <a:extLst>
                    <a:ext uri="{9D8B030D-6E8A-4147-A177-3AD203B41FA5}">
                      <a16:colId xmlns:a16="http://schemas.microsoft.com/office/drawing/2014/main" val="3615298359"/>
                    </a:ext>
                  </a:extLst>
                </a:gridCol>
                <a:gridCol w="1377043">
                  <a:extLst>
                    <a:ext uri="{9D8B030D-6E8A-4147-A177-3AD203B41FA5}">
                      <a16:colId xmlns:a16="http://schemas.microsoft.com/office/drawing/2014/main" val="4046509272"/>
                    </a:ext>
                  </a:extLst>
                </a:gridCol>
                <a:gridCol w="1377043">
                  <a:extLst>
                    <a:ext uri="{9D8B030D-6E8A-4147-A177-3AD203B41FA5}">
                      <a16:colId xmlns:a16="http://schemas.microsoft.com/office/drawing/2014/main" val="1317585097"/>
                    </a:ext>
                  </a:extLst>
                </a:gridCol>
              </a:tblGrid>
              <a:tr h="664993">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0731795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86583394"/>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3676089"/>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9831150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57112966"/>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31496422"/>
                  </a:ext>
                </a:extLst>
              </a:tr>
            </a:tbl>
          </a:graphicData>
        </a:graphic>
      </p:graphicFrame>
      <p:sp>
        <p:nvSpPr>
          <p:cNvPr id="7" name="TextBox 6">
            <a:extLst>
              <a:ext uri="{FF2B5EF4-FFF2-40B4-BE49-F238E27FC236}">
                <a16:creationId xmlns:a16="http://schemas.microsoft.com/office/drawing/2014/main" id="{884F7630-CA95-9027-3D19-CDA57D2FEAE7}"/>
              </a:ext>
            </a:extLst>
          </p:cNvPr>
          <p:cNvSpPr txBox="1"/>
          <p:nvPr/>
        </p:nvSpPr>
        <p:spPr>
          <a:xfrm>
            <a:off x="3291840" y="1367522"/>
            <a:ext cx="5519460" cy="646331"/>
          </a:xfrm>
          <a:prstGeom prst="rect">
            <a:avLst/>
          </a:prstGeom>
          <a:noFill/>
        </p:spPr>
        <p:txBody>
          <a:bodyPr wrap="none" rtlCol="0">
            <a:spAutoFit/>
          </a:bodyPr>
          <a:lstStyle/>
          <a:p>
            <a:r>
              <a:rPr lang="en-US" altLang="zh-TW" sz="3600" dirty="0">
                <a:latin typeface="Times New Roman" panose="02020603050405020304" pitchFamily="18" charset="0"/>
                <a:cs typeface="Times New Roman" panose="02020603050405020304" pitchFamily="18" charset="0"/>
              </a:rPr>
              <a:t>String S : ‘a0,b0,r0,a1,c0,a2’</a:t>
            </a:r>
            <a:endParaRPr lang="zh-TW"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36279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E0684-1F98-EACA-E279-EACB16B40ED7}"/>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Sort</a:t>
            </a:r>
            <a:endParaRPr lang="zh-TW" altLang="en-US" dirty="0">
              <a:latin typeface="Times New Roman" panose="02020603050405020304" pitchFamily="18" charset="0"/>
              <a:cs typeface="Times New Roman" panose="02020603050405020304" pitchFamily="18" charset="0"/>
            </a:endParaRPr>
          </a:p>
        </p:txBody>
      </p:sp>
      <p:graphicFrame>
        <p:nvGraphicFramePr>
          <p:cNvPr id="8" name="Content Placeholder 3">
            <a:extLst>
              <a:ext uri="{FF2B5EF4-FFF2-40B4-BE49-F238E27FC236}">
                <a16:creationId xmlns:a16="http://schemas.microsoft.com/office/drawing/2014/main" id="{9BAAD1F5-06CE-4D32-84A1-2BB858568C01}"/>
              </a:ext>
            </a:extLst>
          </p:cNvPr>
          <p:cNvGraphicFramePr>
            <a:graphicFrameLocks noGrp="1"/>
          </p:cNvGraphicFramePr>
          <p:nvPr>
            <p:ph idx="1"/>
            <p:extLst>
              <p:ext uri="{D42A27DB-BD31-4B8C-83A1-F6EECF244321}">
                <p14:modId xmlns:p14="http://schemas.microsoft.com/office/powerpoint/2010/main" val="2019015124"/>
              </p:ext>
            </p:extLst>
          </p:nvPr>
        </p:nvGraphicFramePr>
        <p:xfrm>
          <a:off x="1964871" y="2028825"/>
          <a:ext cx="8262258" cy="3989958"/>
        </p:xfrm>
        <a:graphic>
          <a:graphicData uri="http://schemas.openxmlformats.org/drawingml/2006/table">
            <a:tbl>
              <a:tblPr firstRow="1" bandRow="1">
                <a:tableStyleId>{5940675A-B579-460E-94D1-54222C63F5DA}</a:tableStyleId>
              </a:tblPr>
              <a:tblGrid>
                <a:gridCol w="1377043">
                  <a:extLst>
                    <a:ext uri="{9D8B030D-6E8A-4147-A177-3AD203B41FA5}">
                      <a16:colId xmlns:a16="http://schemas.microsoft.com/office/drawing/2014/main" val="3113855712"/>
                    </a:ext>
                  </a:extLst>
                </a:gridCol>
                <a:gridCol w="1377043">
                  <a:extLst>
                    <a:ext uri="{9D8B030D-6E8A-4147-A177-3AD203B41FA5}">
                      <a16:colId xmlns:a16="http://schemas.microsoft.com/office/drawing/2014/main" val="2723739063"/>
                    </a:ext>
                  </a:extLst>
                </a:gridCol>
                <a:gridCol w="1377043">
                  <a:extLst>
                    <a:ext uri="{9D8B030D-6E8A-4147-A177-3AD203B41FA5}">
                      <a16:colId xmlns:a16="http://schemas.microsoft.com/office/drawing/2014/main" val="376782573"/>
                    </a:ext>
                  </a:extLst>
                </a:gridCol>
                <a:gridCol w="1377043">
                  <a:extLst>
                    <a:ext uri="{9D8B030D-6E8A-4147-A177-3AD203B41FA5}">
                      <a16:colId xmlns:a16="http://schemas.microsoft.com/office/drawing/2014/main" val="3615298359"/>
                    </a:ext>
                  </a:extLst>
                </a:gridCol>
                <a:gridCol w="1377043">
                  <a:extLst>
                    <a:ext uri="{9D8B030D-6E8A-4147-A177-3AD203B41FA5}">
                      <a16:colId xmlns:a16="http://schemas.microsoft.com/office/drawing/2014/main" val="4046509272"/>
                    </a:ext>
                  </a:extLst>
                </a:gridCol>
                <a:gridCol w="1377043">
                  <a:extLst>
                    <a:ext uri="{9D8B030D-6E8A-4147-A177-3AD203B41FA5}">
                      <a16:colId xmlns:a16="http://schemas.microsoft.com/office/drawing/2014/main" val="1317585097"/>
                    </a:ext>
                  </a:extLst>
                </a:gridCol>
              </a:tblGrid>
              <a:tr h="664993">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0731795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86583394"/>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3676089"/>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98311507"/>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57112966"/>
                  </a:ext>
                </a:extLst>
              </a:tr>
              <a:tr h="664993">
                <a:tc>
                  <a:txBody>
                    <a:bodyPr/>
                    <a:lstStyle/>
                    <a:p>
                      <a:pPr algn="ctr"/>
                      <a:r>
                        <a:rPr lang="en-US" altLang="zh-TW" sz="3600" dirty="0">
                          <a:latin typeface="Times New Roman" panose="02020603050405020304" pitchFamily="18" charset="0"/>
                          <a:cs typeface="Times New Roman" panose="02020603050405020304" pitchFamily="18" charset="0"/>
                        </a:rPr>
                        <a:t>r0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a1</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c0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a2</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a0</a:t>
                      </a:r>
                      <a:endParaRPr lang="zh-TW" altLang="en-US" sz="3600" dirty="0">
                        <a:latin typeface="Times New Roman" panose="02020603050405020304" pitchFamily="18" charset="0"/>
                        <a:cs typeface="Times New Roman" panose="02020603050405020304" pitchFamily="18" charset="0"/>
                      </a:endParaRPr>
                    </a:p>
                  </a:txBody>
                  <a:tcPr/>
                </a:tc>
                <a:tc>
                  <a:txBody>
                    <a:bodyPr/>
                    <a:lstStyle/>
                    <a:p>
                      <a:pPr algn="ctr"/>
                      <a:r>
                        <a:rPr lang="en-US" altLang="zh-TW" sz="3600" dirty="0">
                          <a:latin typeface="Times New Roman" panose="02020603050405020304" pitchFamily="18" charset="0"/>
                          <a:cs typeface="Times New Roman" panose="02020603050405020304" pitchFamily="18" charset="0"/>
                        </a:rPr>
                        <a:t>b0</a:t>
                      </a:r>
                      <a:endParaRPr lang="zh-TW" alt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31496422"/>
                  </a:ext>
                </a:extLst>
              </a:tr>
            </a:tbl>
          </a:graphicData>
        </a:graphic>
      </p:graphicFrame>
    </p:spTree>
    <p:extLst>
      <p:ext uri="{BB962C8B-B14F-4D97-AF65-F5344CB8AC3E}">
        <p14:creationId xmlns:p14="http://schemas.microsoft.com/office/powerpoint/2010/main" val="122638264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2EF61-BFDF-1A40-197F-D7518C7D2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829AF-CDA2-3AE6-B48B-2A965ABC04A5}"/>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Construct F</a:t>
            </a:r>
            <a:endParaRPr lang="zh-TW" altLang="en-US" dirty="0">
              <a:latin typeface="Times New Roman" panose="02020603050405020304" pitchFamily="18" charset="0"/>
              <a:cs typeface="Times New Roman" panose="02020603050405020304" pitchFamily="18" charset="0"/>
            </a:endParaRPr>
          </a:p>
        </p:txBody>
      </p:sp>
      <p:graphicFrame>
        <p:nvGraphicFramePr>
          <p:cNvPr id="6" name="Content Placeholder 3">
            <a:extLst>
              <a:ext uri="{FF2B5EF4-FFF2-40B4-BE49-F238E27FC236}">
                <a16:creationId xmlns:a16="http://schemas.microsoft.com/office/drawing/2014/main" id="{E5A31CA5-3084-1D07-8A15-3048046B4DE6}"/>
              </a:ext>
            </a:extLst>
          </p:cNvPr>
          <p:cNvGraphicFramePr>
            <a:graphicFrameLocks noGrp="1"/>
          </p:cNvGraphicFramePr>
          <p:nvPr>
            <p:ph idx="1"/>
            <p:extLst>
              <p:ext uri="{D42A27DB-BD31-4B8C-83A1-F6EECF244321}">
                <p14:modId xmlns:p14="http://schemas.microsoft.com/office/powerpoint/2010/main" val="3157445928"/>
              </p:ext>
            </p:extLst>
          </p:nvPr>
        </p:nvGraphicFramePr>
        <p:xfrm>
          <a:off x="838200" y="1825625"/>
          <a:ext cx="9683504" cy="4654951"/>
        </p:xfrm>
        <a:graphic>
          <a:graphicData uri="http://schemas.openxmlformats.org/drawingml/2006/table">
            <a:tbl>
              <a:tblPr firstRow="1" bandRow="1">
                <a:tableStyleId>{5940675A-B579-460E-94D1-54222C63F5DA}</a:tableStyleId>
              </a:tblPr>
              <a:tblGrid>
                <a:gridCol w="1210438">
                  <a:extLst>
                    <a:ext uri="{9D8B030D-6E8A-4147-A177-3AD203B41FA5}">
                      <a16:colId xmlns:a16="http://schemas.microsoft.com/office/drawing/2014/main" val="707888217"/>
                    </a:ext>
                  </a:extLst>
                </a:gridCol>
                <a:gridCol w="1210438">
                  <a:extLst>
                    <a:ext uri="{9D8B030D-6E8A-4147-A177-3AD203B41FA5}">
                      <a16:colId xmlns:a16="http://schemas.microsoft.com/office/drawing/2014/main" val="1286791840"/>
                    </a:ext>
                  </a:extLst>
                </a:gridCol>
                <a:gridCol w="1210438">
                  <a:extLst>
                    <a:ext uri="{9D8B030D-6E8A-4147-A177-3AD203B41FA5}">
                      <a16:colId xmlns:a16="http://schemas.microsoft.com/office/drawing/2014/main" val="3113855712"/>
                    </a:ext>
                  </a:extLst>
                </a:gridCol>
                <a:gridCol w="1210438">
                  <a:extLst>
                    <a:ext uri="{9D8B030D-6E8A-4147-A177-3AD203B41FA5}">
                      <a16:colId xmlns:a16="http://schemas.microsoft.com/office/drawing/2014/main" val="2723739063"/>
                    </a:ext>
                  </a:extLst>
                </a:gridCol>
                <a:gridCol w="1210438">
                  <a:extLst>
                    <a:ext uri="{9D8B030D-6E8A-4147-A177-3AD203B41FA5}">
                      <a16:colId xmlns:a16="http://schemas.microsoft.com/office/drawing/2014/main" val="376782573"/>
                    </a:ext>
                  </a:extLst>
                </a:gridCol>
                <a:gridCol w="1210438">
                  <a:extLst>
                    <a:ext uri="{9D8B030D-6E8A-4147-A177-3AD203B41FA5}">
                      <a16:colId xmlns:a16="http://schemas.microsoft.com/office/drawing/2014/main" val="3615298359"/>
                    </a:ext>
                  </a:extLst>
                </a:gridCol>
                <a:gridCol w="1210438">
                  <a:extLst>
                    <a:ext uri="{9D8B030D-6E8A-4147-A177-3AD203B41FA5}">
                      <a16:colId xmlns:a16="http://schemas.microsoft.com/office/drawing/2014/main" val="4046509272"/>
                    </a:ext>
                  </a:extLst>
                </a:gridCol>
                <a:gridCol w="1210438">
                  <a:extLst>
                    <a:ext uri="{9D8B030D-6E8A-4147-A177-3AD203B41FA5}">
                      <a16:colId xmlns:a16="http://schemas.microsoft.com/office/drawing/2014/main" val="1317585097"/>
                    </a:ext>
                  </a:extLst>
                </a:gridCol>
              </a:tblGrid>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row</a:t>
                      </a: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F</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L</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816270"/>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0</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7317957"/>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1</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3676089"/>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2</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8311507"/>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3</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7112966"/>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4</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1496422"/>
                  </a:ext>
                </a:extLst>
              </a:tr>
              <a:tr h="664993">
                <a:tc>
                  <a:txBody>
                    <a:bodyPr/>
                    <a:lstStyle/>
                    <a:p>
                      <a:pPr algn="ctr"/>
                      <a:endParaRPr lang="zh-TW" altLang="en-US" sz="3600" dirty="0">
                        <a:latin typeface="Times New Roman" panose="02020603050405020304" pitchFamily="18" charset="0"/>
                        <a:cs typeface="Times New Roman" panose="02020603050405020304" pitchFamily="18" charset="0"/>
                      </a:endParaRPr>
                    </a:p>
                  </a:txBody>
                  <a:tcP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5</a:t>
                      </a:r>
                      <a:endParaRPr lang="zh-TW" altLang="en-US" sz="36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3600" dirty="0">
                          <a:latin typeface="Times New Roman" panose="02020603050405020304" pitchFamily="18" charset="0"/>
                          <a:cs typeface="Times New Roman" panose="02020603050405020304" pitchFamily="18" charset="0"/>
                        </a:rPr>
                        <a:t>r</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c</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a</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3600" dirty="0">
                          <a:latin typeface="Times New Roman" panose="02020603050405020304" pitchFamily="18" charset="0"/>
                          <a:cs typeface="Times New Roman" panose="02020603050405020304" pitchFamily="18" charset="0"/>
                        </a:rPr>
                        <a:t>b</a:t>
                      </a:r>
                      <a:endParaRPr lang="zh-TW" altLang="en-US" sz="36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1631373"/>
                  </a:ext>
                </a:extLst>
              </a:tr>
            </a:tbl>
          </a:graphicData>
        </a:graphic>
      </p:graphicFrame>
    </p:spTree>
    <p:extLst>
      <p:ext uri="{BB962C8B-B14F-4D97-AF65-F5344CB8AC3E}">
        <p14:creationId xmlns:p14="http://schemas.microsoft.com/office/powerpoint/2010/main" val="3562185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1438</TotalTime>
  <Words>609</Words>
  <Application>Microsoft Office PowerPoint</Application>
  <PresentationFormat>寬螢幕</PresentationFormat>
  <Paragraphs>286</Paragraphs>
  <Slides>13</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13</vt:i4>
      </vt:variant>
    </vt:vector>
  </HeadingPairs>
  <TitlesOfParts>
    <vt:vector size="18" baseType="lpstr">
      <vt:lpstr>Aptos</vt:lpstr>
      <vt:lpstr>Aptos Display</vt:lpstr>
      <vt:lpstr>Arial</vt:lpstr>
      <vt:lpstr>Times New Roman</vt:lpstr>
      <vt:lpstr>Office Theme</vt:lpstr>
      <vt:lpstr>A Block-sorting Lossless Data Compression Algorithm</vt:lpstr>
      <vt:lpstr>Abstract</vt:lpstr>
      <vt:lpstr>Transformation Step</vt:lpstr>
      <vt:lpstr>Rotation</vt:lpstr>
      <vt:lpstr>Sort</vt:lpstr>
      <vt:lpstr>Property</vt:lpstr>
      <vt:lpstr>Rotation</vt:lpstr>
      <vt:lpstr>Sort</vt:lpstr>
      <vt:lpstr>Construct F</vt:lpstr>
      <vt:lpstr>Decode</vt:lpstr>
      <vt:lpstr>Why L is Suitable for Compression</vt:lpstr>
      <vt:lpstr>PowerPoint 簡報</vt:lpstr>
      <vt:lpstr>Experiment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dockyu</dc:creator>
  <cp:lastModifiedBy>dockyu</cp:lastModifiedBy>
  <cp:revision>63</cp:revision>
  <dcterms:created xsi:type="dcterms:W3CDTF">2025-04-08T08:50:38Z</dcterms:created>
  <dcterms:modified xsi:type="dcterms:W3CDTF">2025-04-15T09:02:40Z</dcterms:modified>
</cp:coreProperties>
</file>