
<file path=[Content_Types].xml><?xml version="1.0" encoding="utf-8"?>
<Types xmlns="http://schemas.openxmlformats.org/package/2006/content-types">
  <Default Extension="fntdata" ContentType="application/x-fontdata"/>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0"/>
  </p:notesMasterIdLst>
  <p:sldIdLst>
    <p:sldId id="256" r:id="rId2"/>
    <p:sldId id="257" r:id="rId3"/>
    <p:sldId id="258" r:id="rId4"/>
    <p:sldId id="259" r:id="rId5"/>
    <p:sldId id="260" r:id="rId6"/>
    <p:sldId id="262" r:id="rId7"/>
    <p:sldId id="261" r:id="rId8"/>
    <p:sldId id="263" r:id="rId9"/>
  </p:sldIdLst>
  <p:sldSz cx="18288000" cy="10287000"/>
  <p:notesSz cx="6858000" cy="9144000"/>
  <p:embeddedFontLst>
    <p:embeddedFont>
      <p:font typeface="微軟正黑體" panose="020B0604030504040204" pitchFamily="34" charset="-120"/>
      <p:regular r:id="rId11"/>
      <p:bold r:id="rId12"/>
    </p:embeddedFont>
    <p:embeddedFont>
      <p:font typeface="Times New Roman Bold" panose="02020803070505020304" pitchFamily="18" charset="0"/>
      <p:regular r:id="rId13"/>
      <p:bold r:id="rId1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無樣式、無格線">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9" d="100"/>
          <a:sy n="79" d="100"/>
        </p:scale>
        <p:origin x="29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t>14.04.2025</a:t>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t>‹#›</a:t>
            </a:fld>
            <a:endParaRPr lang="cs-CZ"/>
          </a:p>
        </p:txBody>
      </p:sp>
    </p:spTree>
    <p:extLst>
      <p:ext uri="{BB962C8B-B14F-4D97-AF65-F5344CB8AC3E}">
        <p14:creationId xmlns:p14="http://schemas.microsoft.com/office/powerpoint/2010/main" val="1798889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2014 年第十屆數字技術國際會議</a:t>
            </a:r>
          </a:p>
          <a:p>
            <a:r>
              <a:rPr lang="en-US"/>
              <a:t>斯洛伐克 日利納</a:t>
            </a:r>
          </a:p>
          <a:p>
            <a:r>
              <a:rPr lang="en-US"/>
              <a:t>1</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211008" y="2968752"/>
            <a:ext cx="15865983" cy="2000548"/>
          </a:xfrm>
          <a:prstGeom prst="rect">
            <a:avLst/>
          </a:prstGeom>
        </p:spPr>
        <p:txBody>
          <a:bodyPr lIns="0" tIns="0" rIns="0" bIns="0" rtlCol="0" anchor="t">
            <a:spAutoFit/>
          </a:bodyPr>
          <a:lstStyle/>
          <a:p>
            <a:pPr algn="ctr">
              <a:lnSpc>
                <a:spcPts val="7776"/>
              </a:lnSpc>
            </a:pPr>
            <a:r>
              <a:rPr lang="en-US" altLang="zh-TW" sz="7200" dirty="0"/>
              <a:t>Build and Conquer: Solving N Queens Problem using Iterative Compression</a:t>
            </a:r>
            <a:endParaRPr lang="en-US" sz="7200" dirty="0">
              <a:solidFill>
                <a:srgbClr val="000000"/>
              </a:solidFill>
              <a:latin typeface="Times New Roman"/>
              <a:ea typeface="Times New Roman"/>
              <a:cs typeface="Times New Roman"/>
              <a:sym typeface="Times New Roman"/>
            </a:endParaRPr>
          </a:p>
        </p:txBody>
      </p:sp>
      <p:sp>
        <p:nvSpPr>
          <p:cNvPr id="3" name="TextBox 3"/>
          <p:cNvSpPr txBox="1"/>
          <p:nvPr/>
        </p:nvSpPr>
        <p:spPr>
          <a:xfrm>
            <a:off x="2377440" y="5485104"/>
            <a:ext cx="15390495" cy="1500411"/>
          </a:xfrm>
          <a:prstGeom prst="rect">
            <a:avLst/>
          </a:prstGeom>
        </p:spPr>
        <p:txBody>
          <a:bodyPr lIns="0" tIns="0" rIns="0" bIns="0" rtlCol="0" anchor="t">
            <a:spAutoFit/>
          </a:bodyPr>
          <a:lstStyle/>
          <a:p>
            <a:pPr algn="ctr">
              <a:lnSpc>
                <a:spcPts val="3888"/>
              </a:lnSpc>
            </a:pPr>
            <a:r>
              <a:rPr lang="en-US" altLang="zh-TW" sz="3600" dirty="0"/>
              <a:t>Ahmed Alhassan </a:t>
            </a:r>
          </a:p>
          <a:p>
            <a:pPr algn="ctr">
              <a:lnSpc>
                <a:spcPts val="3888"/>
              </a:lnSpc>
            </a:pPr>
            <a:r>
              <a:rPr lang="en-US" altLang="zh-TW" sz="3600" dirty="0"/>
              <a:t>2019 International Conference on Computer, Control, Electrical, and Electronics Engineering (ICCCEEE)</a:t>
            </a:r>
            <a:endParaRPr lang="en-US" sz="3600" dirty="0">
              <a:solidFill>
                <a:srgbClr val="000000"/>
              </a:solidFill>
              <a:latin typeface="Times New Roman"/>
              <a:ea typeface="Times New Roman"/>
              <a:cs typeface="Times New Roman"/>
              <a:sym typeface="Times New Roman"/>
            </a:endParaRPr>
          </a:p>
        </p:txBody>
      </p:sp>
      <p:sp>
        <p:nvSpPr>
          <p:cNvPr id="4" name="TextBox 4"/>
          <p:cNvSpPr txBox="1"/>
          <p:nvPr/>
        </p:nvSpPr>
        <p:spPr>
          <a:xfrm>
            <a:off x="12574735" y="8859680"/>
            <a:ext cx="5193200" cy="971869"/>
          </a:xfrm>
          <a:prstGeom prst="rect">
            <a:avLst/>
          </a:prstGeom>
        </p:spPr>
        <p:txBody>
          <a:bodyPr lIns="0" tIns="0" rIns="0" bIns="0" rtlCol="0" anchor="t">
            <a:spAutoFit/>
          </a:bodyPr>
          <a:lstStyle/>
          <a:p>
            <a:pPr algn="ctr">
              <a:lnSpc>
                <a:spcPts val="4926"/>
              </a:lnSpc>
            </a:pPr>
            <a:r>
              <a:rPr lang="en-US" sz="3060" dirty="0">
                <a:solidFill>
                  <a:srgbClr val="000000"/>
                </a:solidFill>
                <a:latin typeface="Times New Roman"/>
                <a:ea typeface="Times New Roman"/>
                <a:cs typeface="Times New Roman"/>
                <a:sym typeface="Times New Roman"/>
              </a:rPr>
              <a:t>Presenter: Tse-Ying Huang</a:t>
            </a:r>
          </a:p>
          <a:p>
            <a:pPr algn="ctr">
              <a:lnSpc>
                <a:spcPts val="2643"/>
              </a:lnSpc>
            </a:pPr>
            <a:r>
              <a:rPr lang="en-US" sz="3060" dirty="0">
                <a:solidFill>
                  <a:srgbClr val="000000"/>
                </a:solidFill>
                <a:latin typeface="Times New Roman"/>
                <a:ea typeface="Times New Roman"/>
                <a:cs typeface="Times New Roman"/>
                <a:sym typeface="Times New Roman"/>
              </a:rPr>
              <a:t>Date: Apr. 15, 2025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141334" y="876300"/>
            <a:ext cx="15590520" cy="1062609"/>
          </a:xfrm>
          <a:prstGeom prst="rect">
            <a:avLst/>
          </a:prstGeom>
        </p:spPr>
        <p:txBody>
          <a:bodyPr lIns="0" tIns="0" rIns="0" bIns="0" rtlCol="0" anchor="t">
            <a:spAutoFit/>
          </a:bodyPr>
          <a:lstStyle/>
          <a:p>
            <a:pPr algn="l">
              <a:lnSpc>
                <a:spcPts val="7128"/>
              </a:lnSpc>
            </a:pPr>
            <a:r>
              <a:rPr lang="en-US" sz="6600" b="1" dirty="0">
                <a:solidFill>
                  <a:srgbClr val="000000"/>
                </a:solidFill>
                <a:latin typeface="Times New Roman Bold"/>
                <a:ea typeface="Times New Roman Bold"/>
                <a:cs typeface="Times New Roman Bold"/>
                <a:sym typeface="Times New Roman Bold"/>
              </a:rPr>
              <a:t>Abstract</a:t>
            </a:r>
          </a:p>
        </p:txBody>
      </p:sp>
      <p:sp>
        <p:nvSpPr>
          <p:cNvPr id="3" name="TextBox 3"/>
          <p:cNvSpPr txBox="1"/>
          <p:nvPr/>
        </p:nvSpPr>
        <p:spPr>
          <a:xfrm>
            <a:off x="1141334" y="2663381"/>
            <a:ext cx="16230600" cy="5775492"/>
          </a:xfrm>
          <a:prstGeom prst="rect">
            <a:avLst/>
          </a:prstGeom>
        </p:spPr>
        <p:txBody>
          <a:bodyPr lIns="0" tIns="0" rIns="0" bIns="0" rtlCol="0" anchor="t">
            <a:spAutoFit/>
          </a:bodyPr>
          <a:lstStyle/>
          <a:p>
            <a:pPr algn="l">
              <a:lnSpc>
                <a:spcPts val="4536"/>
              </a:lnSpc>
              <a:spcBef>
                <a:spcPct val="0"/>
              </a:spcBef>
            </a:pPr>
            <a:r>
              <a:rPr lang="en-US" altLang="zh-TW" sz="4400" dirty="0"/>
              <a:t>The N queens problem is a very hot topic for research use. Nonetheless all previous algorithms that solved the N queens problem treat each order of it as if they are separate problems with no connection among them. The main idea of this paper is to connect the dots among various orders of the N queens problem and demonstrate that all orders of the N-queens problem are connected with each other. And then we propose an algorithm using iterative compression to solve the problem i.e. beginning from the solution of the least order of the problem and then by using the relation among different orders we add a queen in every iteration until we have the N queens residing in the </a:t>
            </a:r>
            <a:r>
              <a:rPr lang="en-US" altLang="zh-TW" sz="4400" dirty="0" err="1"/>
              <a:t>NxN</a:t>
            </a:r>
            <a:r>
              <a:rPr lang="en-US" altLang="zh-TW" sz="4400" dirty="0"/>
              <a:t> board.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141334" y="1028700"/>
            <a:ext cx="15590520" cy="910506"/>
          </a:xfrm>
          <a:prstGeom prst="rect">
            <a:avLst/>
          </a:prstGeom>
        </p:spPr>
        <p:txBody>
          <a:bodyPr lIns="0" tIns="0" rIns="0" bIns="0" rtlCol="0" anchor="t">
            <a:spAutoFit/>
          </a:bodyPr>
          <a:lstStyle/>
          <a:p>
            <a:pPr algn="l">
              <a:lnSpc>
                <a:spcPts val="7128"/>
              </a:lnSpc>
            </a:pPr>
            <a:r>
              <a:rPr lang="en-US" sz="6600" b="1" dirty="0">
                <a:solidFill>
                  <a:srgbClr val="000000"/>
                </a:solidFill>
                <a:latin typeface="Times New Roman Bold"/>
                <a:ea typeface="Times New Roman Bold"/>
                <a:cs typeface="Times New Roman Bold"/>
                <a:sym typeface="Times New Roman Bold"/>
              </a:rPr>
              <a:t>N-queens</a:t>
            </a:r>
          </a:p>
        </p:txBody>
      </p:sp>
      <p:sp>
        <p:nvSpPr>
          <p:cNvPr id="3" name="TextBox 3"/>
          <p:cNvSpPr txBox="1"/>
          <p:nvPr/>
        </p:nvSpPr>
        <p:spPr>
          <a:xfrm>
            <a:off x="1141334" y="2663381"/>
            <a:ext cx="16230600" cy="3463577"/>
          </a:xfrm>
          <a:prstGeom prst="rect">
            <a:avLst/>
          </a:prstGeom>
        </p:spPr>
        <p:txBody>
          <a:bodyPr lIns="0" tIns="0" rIns="0" bIns="0" rtlCol="0" anchor="t">
            <a:spAutoFit/>
          </a:bodyPr>
          <a:lstStyle/>
          <a:p>
            <a:pPr algn="l">
              <a:lnSpc>
                <a:spcPts val="4536"/>
              </a:lnSpc>
            </a:pPr>
            <a:r>
              <a:rPr lang="en-US" altLang="zh-TW" sz="4400" dirty="0"/>
              <a:t>The N queens problem is about trying to put N chess queens in an </a:t>
            </a:r>
            <a:r>
              <a:rPr lang="en-US" altLang="zh-TW" sz="4400" dirty="0" err="1"/>
              <a:t>NxN</a:t>
            </a:r>
            <a:r>
              <a:rPr lang="en-US" altLang="zh-TW" sz="4400" dirty="0"/>
              <a:t> chessboard without letting any queen attack any other queen i.e. placing queens so that: </a:t>
            </a:r>
          </a:p>
          <a:p>
            <a:pPr marL="742950" indent="-742950" algn="l">
              <a:lnSpc>
                <a:spcPts val="4536"/>
              </a:lnSpc>
              <a:buAutoNum type="arabicParenR"/>
            </a:pPr>
            <a:r>
              <a:rPr lang="en-US" altLang="zh-TW" sz="4400" dirty="0"/>
              <a:t>There are no queen sharing the same row with any other queen. </a:t>
            </a:r>
          </a:p>
          <a:p>
            <a:pPr algn="l">
              <a:lnSpc>
                <a:spcPts val="4536"/>
              </a:lnSpc>
            </a:pPr>
            <a:r>
              <a:rPr lang="en-US" altLang="zh-TW" sz="4400" dirty="0"/>
              <a:t>2) There are no queen sharing the same column with any other queen. </a:t>
            </a:r>
          </a:p>
          <a:p>
            <a:pPr algn="l">
              <a:lnSpc>
                <a:spcPts val="4536"/>
              </a:lnSpc>
            </a:pPr>
            <a:r>
              <a:rPr lang="en-US" altLang="zh-TW" sz="4400" dirty="0"/>
              <a:t>3) There are no queen sharing the same diagonal with any other queen.</a:t>
            </a:r>
            <a:endParaRPr lang="en-US" sz="4200" dirty="0">
              <a:solidFill>
                <a:srgbClr val="000000"/>
              </a:solidFill>
              <a:latin typeface="Times New Roman"/>
              <a:ea typeface="Times New Roman"/>
              <a:cs typeface="Times New Roman"/>
              <a:sym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348740" y="981980"/>
            <a:ext cx="15590520" cy="910506"/>
          </a:xfrm>
          <a:prstGeom prst="rect">
            <a:avLst/>
          </a:prstGeom>
        </p:spPr>
        <p:txBody>
          <a:bodyPr lIns="0" tIns="0" rIns="0" bIns="0" rtlCol="0" anchor="t">
            <a:spAutoFit/>
          </a:bodyPr>
          <a:lstStyle/>
          <a:p>
            <a:pPr algn="l">
              <a:lnSpc>
                <a:spcPts val="7128"/>
              </a:lnSpc>
            </a:pPr>
            <a:r>
              <a:rPr lang="en-US" altLang="zh-TW" sz="6600" dirty="0" err="1">
                <a:latin typeface="Times New Roman Bold" panose="02020803070505020304" pitchFamily="18" charset="0"/>
                <a:cs typeface="Times New Roman Bold" panose="02020803070505020304" pitchFamily="18" charset="0"/>
              </a:rPr>
              <a:t>Nonattacked</a:t>
            </a:r>
            <a:r>
              <a:rPr lang="en-US" altLang="zh-TW" sz="6600" dirty="0">
                <a:latin typeface="Times New Roman Bold" panose="02020803070505020304" pitchFamily="18" charset="0"/>
                <a:cs typeface="Times New Roman Bold" panose="02020803070505020304" pitchFamily="18" charset="0"/>
              </a:rPr>
              <a:t> Corners</a:t>
            </a:r>
            <a:endParaRPr lang="en-US" sz="6600" b="1" dirty="0">
              <a:solidFill>
                <a:srgbClr val="000000"/>
              </a:solidFill>
              <a:latin typeface="Times New Roman Bold" panose="02020803070505020304" pitchFamily="18" charset="0"/>
              <a:ea typeface="Times New Roman Bold"/>
              <a:cs typeface="Times New Roman Bold" panose="02020803070505020304" pitchFamily="18" charset="0"/>
              <a:sym typeface="Times New Roman Bold"/>
            </a:endParaRPr>
          </a:p>
        </p:txBody>
      </p:sp>
      <p:sp>
        <p:nvSpPr>
          <p:cNvPr id="4" name="AutoShape 2">
            <a:extLst>
              <a:ext uri="{FF2B5EF4-FFF2-40B4-BE49-F238E27FC236}">
                <a16:creationId xmlns:a16="http://schemas.microsoft.com/office/drawing/2014/main" id="{01B3B8B6-F110-58CF-C3AF-9C2ADBE4D9F3}"/>
              </a:ext>
            </a:extLst>
          </p:cNvPr>
          <p:cNvSpPr>
            <a:spLocks noChangeAspect="1" noChangeArrowheads="1"/>
          </p:cNvSpPr>
          <p:nvPr/>
        </p:nvSpPr>
        <p:spPr bwMode="auto">
          <a:xfrm>
            <a:off x="8991600" y="49911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TW" altLang="en-US"/>
          </a:p>
        </p:txBody>
      </p:sp>
      <p:pic>
        <p:nvPicPr>
          <p:cNvPr id="6" name="圖片 5" descr="一張含有 室內遊戲和運動, 棋, 正方形, 螢幕擷取畫面 的圖片&#10;&#10;AI 產生的內容可能不正確。">
            <a:extLst>
              <a:ext uri="{FF2B5EF4-FFF2-40B4-BE49-F238E27FC236}">
                <a16:creationId xmlns:a16="http://schemas.microsoft.com/office/drawing/2014/main" id="{BD36F82A-6FF6-7D75-105C-E4E95116A8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0" y="2476500"/>
            <a:ext cx="11096524" cy="64008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DDCFEE3-7FF3-18C1-9A48-F88EE5B44F8E}"/>
              </a:ext>
            </a:extLst>
          </p:cNvPr>
          <p:cNvSpPr txBox="1"/>
          <p:nvPr/>
        </p:nvSpPr>
        <p:spPr>
          <a:xfrm>
            <a:off x="1348740" y="981980"/>
            <a:ext cx="15590520" cy="910506"/>
          </a:xfrm>
          <a:prstGeom prst="rect">
            <a:avLst/>
          </a:prstGeom>
        </p:spPr>
        <p:txBody>
          <a:bodyPr lIns="0" tIns="0" rIns="0" bIns="0" rtlCol="0" anchor="t">
            <a:spAutoFit/>
          </a:bodyPr>
          <a:lstStyle/>
          <a:p>
            <a:pPr algn="l">
              <a:lnSpc>
                <a:spcPts val="7128"/>
              </a:lnSpc>
            </a:pPr>
            <a:r>
              <a:rPr lang="en-US" altLang="zh-TW" sz="6600" dirty="0">
                <a:latin typeface="Times New Roman Bold" panose="02020803070505020304" pitchFamily="18" charset="0"/>
                <a:cs typeface="Times New Roman Bold" panose="02020803070505020304" pitchFamily="18" charset="0"/>
              </a:rPr>
              <a:t>Pseudo-solution</a:t>
            </a:r>
            <a:endParaRPr lang="en-US" sz="6600" b="1" dirty="0">
              <a:solidFill>
                <a:srgbClr val="000000"/>
              </a:solidFill>
              <a:latin typeface="Times New Roman Bold" panose="02020803070505020304" pitchFamily="18" charset="0"/>
              <a:ea typeface="Times New Roman Bold"/>
              <a:cs typeface="Times New Roman Bold" panose="02020803070505020304" pitchFamily="18" charset="0"/>
              <a:sym typeface="Times New Roman Bold"/>
            </a:endParaRPr>
          </a:p>
        </p:txBody>
      </p:sp>
      <p:pic>
        <p:nvPicPr>
          <p:cNvPr id="5" name="圖片 4" descr="一張含有 室內遊戲和運動, 棋, 正方形, 螢幕擷取畫面 的圖片&#10;&#10;AI 產生的內容可能不正確。">
            <a:extLst>
              <a:ext uri="{FF2B5EF4-FFF2-40B4-BE49-F238E27FC236}">
                <a16:creationId xmlns:a16="http://schemas.microsoft.com/office/drawing/2014/main" id="{02065CF7-8F87-2D7D-F43C-DCA2708B7D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3000" y="3048000"/>
            <a:ext cx="7810500" cy="4343400"/>
          </a:xfrm>
          <a:prstGeom prst="rect">
            <a:avLst/>
          </a:prstGeom>
        </p:spPr>
      </p:pic>
      <p:pic>
        <p:nvPicPr>
          <p:cNvPr id="7" name="圖片 6" descr="一張含有 室內遊戲和運動, 棋, 正方形, 遊戲 的圖片&#10;&#10;AI 產生的內容可能不正確。">
            <a:extLst>
              <a:ext uri="{FF2B5EF4-FFF2-40B4-BE49-F238E27FC236}">
                <a16:creationId xmlns:a16="http://schemas.microsoft.com/office/drawing/2014/main" id="{E4213E18-254E-BED9-9285-E0BF856A761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82200" y="3048000"/>
            <a:ext cx="7810500" cy="3886200"/>
          </a:xfrm>
          <a:prstGeom prst="rect">
            <a:avLst/>
          </a:prstGeom>
        </p:spPr>
      </p:pic>
      <p:sp>
        <p:nvSpPr>
          <p:cNvPr id="13" name="箭號: 向右 12">
            <a:extLst>
              <a:ext uri="{FF2B5EF4-FFF2-40B4-BE49-F238E27FC236}">
                <a16:creationId xmlns:a16="http://schemas.microsoft.com/office/drawing/2014/main" id="{4ADB7744-3C97-32D4-123B-0FE3C71ED972}"/>
              </a:ext>
            </a:extLst>
          </p:cNvPr>
          <p:cNvSpPr/>
          <p:nvPr/>
        </p:nvSpPr>
        <p:spPr>
          <a:xfrm>
            <a:off x="4495800" y="4762500"/>
            <a:ext cx="762000" cy="38100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4" name="箭號: 向右 13">
            <a:extLst>
              <a:ext uri="{FF2B5EF4-FFF2-40B4-BE49-F238E27FC236}">
                <a16:creationId xmlns:a16="http://schemas.microsoft.com/office/drawing/2014/main" id="{74A781E8-F07A-A59C-6FE9-8DCEA863BC37}"/>
              </a:ext>
            </a:extLst>
          </p:cNvPr>
          <p:cNvSpPr/>
          <p:nvPr/>
        </p:nvSpPr>
        <p:spPr>
          <a:xfrm>
            <a:off x="13411200" y="4610100"/>
            <a:ext cx="838200" cy="45720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2A561F-7D99-8DC9-CC09-E7199B9ECBA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908921B-3FEE-FD98-15F1-5029BF4322E9}"/>
              </a:ext>
            </a:extLst>
          </p:cNvPr>
          <p:cNvSpPr txBox="1"/>
          <p:nvPr/>
        </p:nvSpPr>
        <p:spPr>
          <a:xfrm>
            <a:off x="1348740" y="981980"/>
            <a:ext cx="15590520" cy="910506"/>
          </a:xfrm>
          <a:prstGeom prst="rect">
            <a:avLst/>
          </a:prstGeom>
        </p:spPr>
        <p:txBody>
          <a:bodyPr lIns="0" tIns="0" rIns="0" bIns="0" rtlCol="0" anchor="t">
            <a:spAutoFit/>
          </a:bodyPr>
          <a:lstStyle/>
          <a:p>
            <a:pPr algn="l">
              <a:lnSpc>
                <a:spcPts val="7128"/>
              </a:lnSpc>
            </a:pPr>
            <a:r>
              <a:rPr lang="en-US" altLang="zh-TW" sz="6600" dirty="0">
                <a:latin typeface="Times New Roman Bold" panose="02020803070505020304" pitchFamily="18" charset="0"/>
                <a:cs typeface="Times New Roman Bold" panose="02020803070505020304" pitchFamily="18" charset="0"/>
              </a:rPr>
              <a:t>4th queen</a:t>
            </a:r>
            <a:endParaRPr lang="en-US" sz="6600" b="1" dirty="0">
              <a:solidFill>
                <a:srgbClr val="000000"/>
              </a:solidFill>
              <a:latin typeface="Times New Roman Bold" panose="02020803070505020304" pitchFamily="18" charset="0"/>
              <a:ea typeface="Times New Roman Bold"/>
              <a:cs typeface="Times New Roman Bold" panose="02020803070505020304" pitchFamily="18" charset="0"/>
              <a:sym typeface="Times New Roman Bold"/>
            </a:endParaRPr>
          </a:p>
        </p:txBody>
      </p:sp>
      <p:pic>
        <p:nvPicPr>
          <p:cNvPr id="4" name="圖片 3" descr="一張含有 螢幕擷取畫面, 圓形, 圖形, 平面設計 的圖片&#10;&#10;AI 產生的內容可能不正確。">
            <a:extLst>
              <a:ext uri="{FF2B5EF4-FFF2-40B4-BE49-F238E27FC236}">
                <a16:creationId xmlns:a16="http://schemas.microsoft.com/office/drawing/2014/main" id="{6DD8C1EF-A397-B8CD-FC95-CAED6E24FEF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33600" y="3390900"/>
            <a:ext cx="5387293" cy="5387293"/>
          </a:xfrm>
          <a:prstGeom prst="rect">
            <a:avLst/>
          </a:prstGeom>
        </p:spPr>
      </p:pic>
      <p:cxnSp>
        <p:nvCxnSpPr>
          <p:cNvPr id="9" name="接點: 肘形 8">
            <a:extLst>
              <a:ext uri="{FF2B5EF4-FFF2-40B4-BE49-F238E27FC236}">
                <a16:creationId xmlns:a16="http://schemas.microsoft.com/office/drawing/2014/main" id="{FEAF55CA-29DA-DCA8-9377-2CFF25BADCE0}"/>
              </a:ext>
            </a:extLst>
          </p:cNvPr>
          <p:cNvCxnSpPr>
            <a:stCxn id="4" idx="3"/>
          </p:cNvCxnSpPr>
          <p:nvPr/>
        </p:nvCxnSpPr>
        <p:spPr>
          <a:xfrm flipV="1">
            <a:off x="7520893" y="2400300"/>
            <a:ext cx="3909107" cy="3684247"/>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接點: 肘形 14">
            <a:extLst>
              <a:ext uri="{FF2B5EF4-FFF2-40B4-BE49-F238E27FC236}">
                <a16:creationId xmlns:a16="http://schemas.microsoft.com/office/drawing/2014/main" id="{97644AD3-1C20-D474-1F9E-0ED4A55B254F}"/>
              </a:ext>
            </a:extLst>
          </p:cNvPr>
          <p:cNvCxnSpPr>
            <a:cxnSpLocks/>
          </p:cNvCxnSpPr>
          <p:nvPr/>
        </p:nvCxnSpPr>
        <p:spPr>
          <a:xfrm>
            <a:off x="7557469" y="6084546"/>
            <a:ext cx="4061507" cy="1116353"/>
          </a:xfrm>
          <a:prstGeom prst="bentConnector3">
            <a:avLst>
              <a:gd name="adj1" fmla="val 47899"/>
            </a:avLst>
          </a:prstGeom>
          <a:ln>
            <a:tailEnd type="triangle"/>
          </a:ln>
        </p:spPr>
        <p:style>
          <a:lnRef idx="1">
            <a:schemeClr val="accent1"/>
          </a:lnRef>
          <a:fillRef idx="0">
            <a:schemeClr val="accent1"/>
          </a:fillRef>
          <a:effectRef idx="0">
            <a:schemeClr val="accent1"/>
          </a:effectRef>
          <a:fontRef idx="minor">
            <a:schemeClr val="tx1"/>
          </a:fontRef>
        </p:style>
      </p:cxnSp>
      <p:graphicFrame>
        <p:nvGraphicFramePr>
          <p:cNvPr id="18" name="表格 17">
            <a:extLst>
              <a:ext uri="{FF2B5EF4-FFF2-40B4-BE49-F238E27FC236}">
                <a16:creationId xmlns:a16="http://schemas.microsoft.com/office/drawing/2014/main" id="{DA14B5A8-9B19-BA61-1E4E-A13FE4C3B089}"/>
              </a:ext>
            </a:extLst>
          </p:cNvPr>
          <p:cNvGraphicFramePr>
            <a:graphicFrameLocks noGrp="1"/>
          </p:cNvGraphicFramePr>
          <p:nvPr>
            <p:extLst>
              <p:ext uri="{D42A27DB-BD31-4B8C-83A1-F6EECF244321}">
                <p14:modId xmlns:p14="http://schemas.microsoft.com/office/powerpoint/2010/main" val="84883881"/>
              </p:ext>
            </p:extLst>
          </p:nvPr>
        </p:nvGraphicFramePr>
        <p:xfrm>
          <a:off x="12115800" y="1357851"/>
          <a:ext cx="2895600" cy="2880000"/>
        </p:xfrm>
        <a:graphic>
          <a:graphicData uri="http://schemas.openxmlformats.org/drawingml/2006/table">
            <a:tbl>
              <a:tblPr firstRow="1" bandRow="1">
                <a:tableStyleId>{2D5ABB26-0587-4C30-8999-92F81FD0307C}</a:tableStyleId>
              </a:tblPr>
              <a:tblGrid>
                <a:gridCol w="723900">
                  <a:extLst>
                    <a:ext uri="{9D8B030D-6E8A-4147-A177-3AD203B41FA5}">
                      <a16:colId xmlns:a16="http://schemas.microsoft.com/office/drawing/2014/main" val="961933689"/>
                    </a:ext>
                  </a:extLst>
                </a:gridCol>
                <a:gridCol w="723900">
                  <a:extLst>
                    <a:ext uri="{9D8B030D-6E8A-4147-A177-3AD203B41FA5}">
                      <a16:colId xmlns:a16="http://schemas.microsoft.com/office/drawing/2014/main" val="1458232273"/>
                    </a:ext>
                  </a:extLst>
                </a:gridCol>
                <a:gridCol w="723900">
                  <a:extLst>
                    <a:ext uri="{9D8B030D-6E8A-4147-A177-3AD203B41FA5}">
                      <a16:colId xmlns:a16="http://schemas.microsoft.com/office/drawing/2014/main" val="614634481"/>
                    </a:ext>
                  </a:extLst>
                </a:gridCol>
                <a:gridCol w="723900">
                  <a:extLst>
                    <a:ext uri="{9D8B030D-6E8A-4147-A177-3AD203B41FA5}">
                      <a16:colId xmlns:a16="http://schemas.microsoft.com/office/drawing/2014/main" val="1539295812"/>
                    </a:ext>
                  </a:extLst>
                </a:gridCol>
              </a:tblGrid>
              <a:tr h="720000">
                <a:tc>
                  <a:txBody>
                    <a:bodyPr/>
                    <a:lstStyle/>
                    <a:p>
                      <a:pPr algn="ctr"/>
                      <a:endParaRPr lang="zh-TW" altLang="en-US" sz="3000" dirty="0"/>
                    </a:p>
                  </a:txBody>
                  <a:tcPr marL="54005" marR="54005" marT="27002" marB="27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3000" dirty="0"/>
                    </a:p>
                  </a:txBody>
                  <a:tcPr marL="54005" marR="54005" marT="27002" marB="27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000" dirty="0"/>
                        <a:t>Q</a:t>
                      </a:r>
                      <a:endParaRPr lang="zh-TW" altLang="en-US" sz="3000" dirty="0"/>
                    </a:p>
                  </a:txBody>
                  <a:tcPr marL="54005" marR="54005" marT="27002" marB="27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3000"/>
                    </a:p>
                  </a:txBody>
                  <a:tcPr marL="54005" marR="54005" marT="27002" marB="27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08482338"/>
                  </a:ext>
                </a:extLst>
              </a:tr>
              <a:tr h="720000">
                <a:tc>
                  <a:txBody>
                    <a:bodyPr/>
                    <a:lstStyle/>
                    <a:p>
                      <a:pPr algn="ctr"/>
                      <a:r>
                        <a:rPr lang="en-US" altLang="zh-TW" sz="3000" dirty="0"/>
                        <a:t>Q</a:t>
                      </a:r>
                      <a:endParaRPr lang="zh-TW" altLang="en-US" sz="3000" dirty="0"/>
                    </a:p>
                  </a:txBody>
                  <a:tcPr marL="54005" marR="54005" marT="27002" marB="27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3000" dirty="0"/>
                    </a:p>
                  </a:txBody>
                  <a:tcPr marL="54005" marR="54005" marT="27002" marB="27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3000" dirty="0"/>
                    </a:p>
                  </a:txBody>
                  <a:tcPr marL="54005" marR="54005" marT="27002" marB="27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3000" dirty="0"/>
                    </a:p>
                  </a:txBody>
                  <a:tcPr marL="54005" marR="54005" marT="27002" marB="27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1098272"/>
                  </a:ext>
                </a:extLst>
              </a:tr>
              <a:tr h="720000">
                <a:tc>
                  <a:txBody>
                    <a:bodyPr/>
                    <a:lstStyle/>
                    <a:p>
                      <a:pPr algn="ctr"/>
                      <a:endParaRPr lang="zh-TW" altLang="en-US" sz="3000" dirty="0"/>
                    </a:p>
                  </a:txBody>
                  <a:tcPr marL="54005" marR="54005" marT="27002" marB="27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3000" dirty="0"/>
                    </a:p>
                  </a:txBody>
                  <a:tcPr marL="54005" marR="54005" marT="27002" marB="27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3000" dirty="0"/>
                    </a:p>
                  </a:txBody>
                  <a:tcPr marL="54005" marR="54005" marT="27002" marB="27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000" dirty="0"/>
                        <a:t>Q</a:t>
                      </a:r>
                      <a:endParaRPr lang="zh-TW" altLang="en-US" sz="3000" dirty="0"/>
                    </a:p>
                  </a:txBody>
                  <a:tcPr marL="54005" marR="54005" marT="27002" marB="27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48195226"/>
                  </a:ext>
                </a:extLst>
              </a:tr>
              <a:tr h="720000">
                <a:tc>
                  <a:txBody>
                    <a:bodyPr/>
                    <a:lstStyle/>
                    <a:p>
                      <a:pPr algn="ctr"/>
                      <a:endParaRPr lang="zh-TW" altLang="en-US" sz="3000"/>
                    </a:p>
                  </a:txBody>
                  <a:tcPr marL="54005" marR="54005" marT="27002" marB="27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000" dirty="0"/>
                        <a:t>Q</a:t>
                      </a:r>
                      <a:endParaRPr lang="zh-TW" altLang="en-US" sz="3000" dirty="0"/>
                    </a:p>
                  </a:txBody>
                  <a:tcPr marL="54005" marR="54005" marT="27002" marB="27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3000" dirty="0"/>
                    </a:p>
                  </a:txBody>
                  <a:tcPr marL="54005" marR="54005" marT="27002" marB="27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3000" dirty="0"/>
                    </a:p>
                  </a:txBody>
                  <a:tcPr marL="54005" marR="54005" marT="27002" marB="27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83024331"/>
                  </a:ext>
                </a:extLst>
              </a:tr>
            </a:tbl>
          </a:graphicData>
        </a:graphic>
      </p:graphicFrame>
      <p:graphicFrame>
        <p:nvGraphicFramePr>
          <p:cNvPr id="19" name="表格 18">
            <a:extLst>
              <a:ext uri="{FF2B5EF4-FFF2-40B4-BE49-F238E27FC236}">
                <a16:creationId xmlns:a16="http://schemas.microsoft.com/office/drawing/2014/main" id="{41BA3FC9-EE15-5C58-6D6F-7448449C962D}"/>
              </a:ext>
            </a:extLst>
          </p:cNvPr>
          <p:cNvGraphicFramePr>
            <a:graphicFrameLocks noGrp="1"/>
          </p:cNvGraphicFramePr>
          <p:nvPr>
            <p:extLst>
              <p:ext uri="{D42A27DB-BD31-4B8C-83A1-F6EECF244321}">
                <p14:modId xmlns:p14="http://schemas.microsoft.com/office/powerpoint/2010/main" val="1651301487"/>
              </p:ext>
            </p:extLst>
          </p:nvPr>
        </p:nvGraphicFramePr>
        <p:xfrm>
          <a:off x="12115800" y="5600700"/>
          <a:ext cx="2895600" cy="2880000"/>
        </p:xfrm>
        <a:graphic>
          <a:graphicData uri="http://schemas.openxmlformats.org/drawingml/2006/table">
            <a:tbl>
              <a:tblPr firstRow="1" bandRow="1">
                <a:tableStyleId>{2D5ABB26-0587-4C30-8999-92F81FD0307C}</a:tableStyleId>
              </a:tblPr>
              <a:tblGrid>
                <a:gridCol w="723900">
                  <a:extLst>
                    <a:ext uri="{9D8B030D-6E8A-4147-A177-3AD203B41FA5}">
                      <a16:colId xmlns:a16="http://schemas.microsoft.com/office/drawing/2014/main" val="961933689"/>
                    </a:ext>
                  </a:extLst>
                </a:gridCol>
                <a:gridCol w="723900">
                  <a:extLst>
                    <a:ext uri="{9D8B030D-6E8A-4147-A177-3AD203B41FA5}">
                      <a16:colId xmlns:a16="http://schemas.microsoft.com/office/drawing/2014/main" val="1458232273"/>
                    </a:ext>
                  </a:extLst>
                </a:gridCol>
                <a:gridCol w="723900">
                  <a:extLst>
                    <a:ext uri="{9D8B030D-6E8A-4147-A177-3AD203B41FA5}">
                      <a16:colId xmlns:a16="http://schemas.microsoft.com/office/drawing/2014/main" val="614634481"/>
                    </a:ext>
                  </a:extLst>
                </a:gridCol>
                <a:gridCol w="723900">
                  <a:extLst>
                    <a:ext uri="{9D8B030D-6E8A-4147-A177-3AD203B41FA5}">
                      <a16:colId xmlns:a16="http://schemas.microsoft.com/office/drawing/2014/main" val="1539295812"/>
                    </a:ext>
                  </a:extLst>
                </a:gridCol>
              </a:tblGrid>
              <a:tr h="720000">
                <a:tc>
                  <a:txBody>
                    <a:bodyPr/>
                    <a:lstStyle/>
                    <a:p>
                      <a:pPr algn="ctr"/>
                      <a:endParaRPr lang="zh-TW" altLang="en-US" sz="3000" dirty="0"/>
                    </a:p>
                  </a:txBody>
                  <a:tcPr marL="54005" marR="54005" marT="27002" marB="27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3000" dirty="0"/>
                    </a:p>
                  </a:txBody>
                  <a:tcPr marL="54005" marR="54005" marT="27002" marB="27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000" dirty="0"/>
                        <a:t>Q</a:t>
                      </a:r>
                      <a:endParaRPr lang="zh-TW" altLang="en-US" sz="3000" dirty="0"/>
                    </a:p>
                  </a:txBody>
                  <a:tcPr marL="54005" marR="54005" marT="27002" marB="27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3000"/>
                    </a:p>
                  </a:txBody>
                  <a:tcPr marL="54005" marR="54005" marT="27002" marB="27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08482338"/>
                  </a:ext>
                </a:extLst>
              </a:tr>
              <a:tr h="720000">
                <a:tc>
                  <a:txBody>
                    <a:bodyPr/>
                    <a:lstStyle/>
                    <a:p>
                      <a:pPr algn="ctr"/>
                      <a:r>
                        <a:rPr lang="en-US" altLang="zh-TW" sz="3000" dirty="0"/>
                        <a:t>Q</a:t>
                      </a:r>
                      <a:endParaRPr lang="zh-TW" altLang="en-US" sz="3000" dirty="0"/>
                    </a:p>
                  </a:txBody>
                  <a:tcPr marL="54005" marR="54005" marT="27002" marB="27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3000" dirty="0"/>
                    </a:p>
                  </a:txBody>
                  <a:tcPr marL="54005" marR="54005" marT="27002" marB="27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3000" dirty="0"/>
                    </a:p>
                  </a:txBody>
                  <a:tcPr marL="54005" marR="54005" marT="27002" marB="27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3000" dirty="0"/>
                    </a:p>
                  </a:txBody>
                  <a:tcPr marL="54005" marR="54005" marT="27002" marB="27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1098272"/>
                  </a:ext>
                </a:extLst>
              </a:tr>
              <a:tr h="720000">
                <a:tc>
                  <a:txBody>
                    <a:bodyPr/>
                    <a:lstStyle/>
                    <a:p>
                      <a:pPr algn="ctr"/>
                      <a:endParaRPr lang="zh-TW" altLang="en-US" sz="3000" dirty="0"/>
                    </a:p>
                  </a:txBody>
                  <a:tcPr marL="54005" marR="54005" marT="27002" marB="27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000" dirty="0"/>
                        <a:t>Q</a:t>
                      </a:r>
                      <a:endParaRPr lang="zh-TW" altLang="en-US" sz="3000" dirty="0"/>
                    </a:p>
                  </a:txBody>
                  <a:tcPr marL="54005" marR="54005" marT="27002" marB="27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3000" dirty="0"/>
                    </a:p>
                  </a:txBody>
                  <a:tcPr marL="54005" marR="54005" marT="27002" marB="27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3000" dirty="0"/>
                    </a:p>
                  </a:txBody>
                  <a:tcPr marL="54005" marR="54005" marT="27002" marB="27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48195226"/>
                  </a:ext>
                </a:extLst>
              </a:tr>
              <a:tr h="720000">
                <a:tc>
                  <a:txBody>
                    <a:bodyPr/>
                    <a:lstStyle/>
                    <a:p>
                      <a:pPr algn="ctr"/>
                      <a:endParaRPr lang="zh-TW" altLang="en-US" sz="3000"/>
                    </a:p>
                  </a:txBody>
                  <a:tcPr marL="54005" marR="54005" marT="27002" marB="27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3000" dirty="0"/>
                    </a:p>
                  </a:txBody>
                  <a:tcPr marL="54005" marR="54005" marT="27002" marB="27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3000" dirty="0"/>
                    </a:p>
                  </a:txBody>
                  <a:tcPr marL="54005" marR="54005" marT="27002" marB="27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000" dirty="0"/>
                        <a:t>Q</a:t>
                      </a:r>
                      <a:endParaRPr lang="zh-TW" altLang="en-US" sz="3000" dirty="0"/>
                    </a:p>
                  </a:txBody>
                  <a:tcPr marL="54005" marR="54005" marT="27002" marB="27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83024331"/>
                  </a:ext>
                </a:extLst>
              </a:tr>
            </a:tbl>
          </a:graphicData>
        </a:graphic>
      </p:graphicFrame>
      <p:sp>
        <p:nvSpPr>
          <p:cNvPr id="20" name="TextBox 2">
            <a:extLst>
              <a:ext uri="{FF2B5EF4-FFF2-40B4-BE49-F238E27FC236}">
                <a16:creationId xmlns:a16="http://schemas.microsoft.com/office/drawing/2014/main" id="{117080BD-A64E-2E71-6E07-46EDDCC3657F}"/>
              </a:ext>
            </a:extLst>
          </p:cNvPr>
          <p:cNvSpPr txBox="1"/>
          <p:nvPr/>
        </p:nvSpPr>
        <p:spPr>
          <a:xfrm>
            <a:off x="11049000" y="8773997"/>
            <a:ext cx="5715000" cy="910506"/>
          </a:xfrm>
          <a:prstGeom prst="rect">
            <a:avLst/>
          </a:prstGeom>
        </p:spPr>
        <p:txBody>
          <a:bodyPr wrap="square" lIns="0" tIns="0" rIns="0" bIns="0" rtlCol="0" anchor="t">
            <a:spAutoFit/>
          </a:bodyPr>
          <a:lstStyle/>
          <a:p>
            <a:pPr algn="l">
              <a:lnSpc>
                <a:spcPts val="7128"/>
              </a:lnSpc>
            </a:pPr>
            <a:r>
              <a:rPr lang="en-US" altLang="zh-TW" sz="6600" dirty="0">
                <a:latin typeface="Times New Roman Bold" panose="02020803070505020304" pitchFamily="18" charset="0"/>
                <a:cs typeface="Times New Roman Bold" panose="02020803070505020304" pitchFamily="18" charset="0"/>
              </a:rPr>
              <a:t>Pseudo-solution</a:t>
            </a:r>
            <a:endParaRPr lang="en-US" sz="6600" b="1" dirty="0">
              <a:solidFill>
                <a:srgbClr val="000000"/>
              </a:solidFill>
              <a:latin typeface="Times New Roman Bold" panose="02020803070505020304" pitchFamily="18" charset="0"/>
              <a:ea typeface="Times New Roman Bold"/>
              <a:cs typeface="Times New Roman Bold" panose="02020803070505020304" pitchFamily="18" charset="0"/>
              <a:sym typeface="Times New Roman Bold"/>
            </a:endParaRPr>
          </a:p>
        </p:txBody>
      </p:sp>
      <p:sp>
        <p:nvSpPr>
          <p:cNvPr id="21" name="TextBox 2">
            <a:extLst>
              <a:ext uri="{FF2B5EF4-FFF2-40B4-BE49-F238E27FC236}">
                <a16:creationId xmlns:a16="http://schemas.microsoft.com/office/drawing/2014/main" id="{97082493-7EC6-FE39-33C1-30C76757ABD8}"/>
              </a:ext>
            </a:extLst>
          </p:cNvPr>
          <p:cNvSpPr txBox="1"/>
          <p:nvPr/>
        </p:nvSpPr>
        <p:spPr>
          <a:xfrm>
            <a:off x="11506200" y="4511448"/>
            <a:ext cx="5126736" cy="910506"/>
          </a:xfrm>
          <a:prstGeom prst="rect">
            <a:avLst/>
          </a:prstGeom>
        </p:spPr>
        <p:txBody>
          <a:bodyPr wrap="square" lIns="0" tIns="0" rIns="0" bIns="0" rtlCol="0" anchor="t">
            <a:spAutoFit/>
          </a:bodyPr>
          <a:lstStyle/>
          <a:p>
            <a:pPr algn="l">
              <a:lnSpc>
                <a:spcPts val="7128"/>
              </a:lnSpc>
            </a:pPr>
            <a:r>
              <a:rPr lang="en-US" altLang="zh-TW" sz="6600" dirty="0">
                <a:latin typeface="Times New Roman Bold" panose="02020803070505020304" pitchFamily="18" charset="0"/>
                <a:cs typeface="Times New Roman Bold" panose="02020803070505020304" pitchFamily="18" charset="0"/>
              </a:rPr>
              <a:t>Real solution</a:t>
            </a:r>
            <a:endParaRPr lang="en-US" sz="6600" b="1" dirty="0">
              <a:solidFill>
                <a:srgbClr val="000000"/>
              </a:solidFill>
              <a:latin typeface="Times New Roman Bold" panose="02020803070505020304" pitchFamily="18" charset="0"/>
              <a:ea typeface="Times New Roman Bold"/>
              <a:cs typeface="Times New Roman Bold" panose="02020803070505020304" pitchFamily="18" charset="0"/>
              <a:sym typeface="Times New Roman Bold"/>
            </a:endParaRPr>
          </a:p>
        </p:txBody>
      </p:sp>
      <p:sp>
        <p:nvSpPr>
          <p:cNvPr id="22" name="橢圓 21">
            <a:extLst>
              <a:ext uri="{FF2B5EF4-FFF2-40B4-BE49-F238E27FC236}">
                <a16:creationId xmlns:a16="http://schemas.microsoft.com/office/drawing/2014/main" id="{F53913CF-23E7-66F1-D5F3-7EE3085D33F4}"/>
              </a:ext>
            </a:extLst>
          </p:cNvPr>
          <p:cNvSpPr/>
          <p:nvPr/>
        </p:nvSpPr>
        <p:spPr>
          <a:xfrm>
            <a:off x="12755786" y="5493737"/>
            <a:ext cx="152400" cy="22151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3" name="橢圓 22">
            <a:extLst>
              <a:ext uri="{FF2B5EF4-FFF2-40B4-BE49-F238E27FC236}">
                <a16:creationId xmlns:a16="http://schemas.microsoft.com/office/drawing/2014/main" id="{8869A53D-7336-7BC1-B268-0858CF422004}"/>
              </a:ext>
            </a:extLst>
          </p:cNvPr>
          <p:cNvSpPr/>
          <p:nvPr/>
        </p:nvSpPr>
        <p:spPr>
          <a:xfrm>
            <a:off x="14935200" y="5513955"/>
            <a:ext cx="152400" cy="22151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4" name="橢圓 23">
            <a:extLst>
              <a:ext uri="{FF2B5EF4-FFF2-40B4-BE49-F238E27FC236}">
                <a16:creationId xmlns:a16="http://schemas.microsoft.com/office/drawing/2014/main" id="{C16E51AE-7047-8793-6102-9AF5AD3D35E3}"/>
              </a:ext>
            </a:extLst>
          </p:cNvPr>
          <p:cNvSpPr/>
          <p:nvPr/>
        </p:nvSpPr>
        <p:spPr>
          <a:xfrm>
            <a:off x="14944344" y="6210300"/>
            <a:ext cx="152400" cy="22151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5" name="橢圓 24">
            <a:extLst>
              <a:ext uri="{FF2B5EF4-FFF2-40B4-BE49-F238E27FC236}">
                <a16:creationId xmlns:a16="http://schemas.microsoft.com/office/drawing/2014/main" id="{8AF3DC95-70A6-F935-7D7C-73127A23CC17}"/>
              </a:ext>
            </a:extLst>
          </p:cNvPr>
          <p:cNvSpPr/>
          <p:nvPr/>
        </p:nvSpPr>
        <p:spPr>
          <a:xfrm>
            <a:off x="12755786" y="8366149"/>
            <a:ext cx="152400" cy="22151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6" name="橢圓 25">
            <a:extLst>
              <a:ext uri="{FF2B5EF4-FFF2-40B4-BE49-F238E27FC236}">
                <a16:creationId xmlns:a16="http://schemas.microsoft.com/office/drawing/2014/main" id="{FF11A6CD-7DC2-EAC5-A611-4A61B4776484}"/>
              </a:ext>
            </a:extLst>
          </p:cNvPr>
          <p:cNvSpPr/>
          <p:nvPr/>
        </p:nvSpPr>
        <p:spPr>
          <a:xfrm>
            <a:off x="14173200" y="6929943"/>
            <a:ext cx="152400" cy="22151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7" name="橢圓 26">
            <a:extLst>
              <a:ext uri="{FF2B5EF4-FFF2-40B4-BE49-F238E27FC236}">
                <a16:creationId xmlns:a16="http://schemas.microsoft.com/office/drawing/2014/main" id="{6691C610-5336-1A0C-892F-DC5AAA61B710}"/>
              </a:ext>
            </a:extLst>
          </p:cNvPr>
          <p:cNvSpPr/>
          <p:nvPr/>
        </p:nvSpPr>
        <p:spPr>
          <a:xfrm>
            <a:off x="13487400" y="8350475"/>
            <a:ext cx="152400" cy="22151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8" name="橢圓 27">
            <a:extLst>
              <a:ext uri="{FF2B5EF4-FFF2-40B4-BE49-F238E27FC236}">
                <a16:creationId xmlns:a16="http://schemas.microsoft.com/office/drawing/2014/main" id="{0DD48604-9EC2-BC78-4529-63E9F269D782}"/>
              </a:ext>
            </a:extLst>
          </p:cNvPr>
          <p:cNvSpPr/>
          <p:nvPr/>
        </p:nvSpPr>
        <p:spPr>
          <a:xfrm>
            <a:off x="12039600" y="4123300"/>
            <a:ext cx="152400" cy="22151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9" name="橢圓 28">
            <a:extLst>
              <a:ext uri="{FF2B5EF4-FFF2-40B4-BE49-F238E27FC236}">
                <a16:creationId xmlns:a16="http://schemas.microsoft.com/office/drawing/2014/main" id="{C65A82CE-E2D3-716A-8240-F02C17CDF2E3}"/>
              </a:ext>
            </a:extLst>
          </p:cNvPr>
          <p:cNvSpPr/>
          <p:nvPr/>
        </p:nvSpPr>
        <p:spPr>
          <a:xfrm>
            <a:off x="14935106" y="4161414"/>
            <a:ext cx="152400" cy="22151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30" name="橢圓 29">
            <a:extLst>
              <a:ext uri="{FF2B5EF4-FFF2-40B4-BE49-F238E27FC236}">
                <a16:creationId xmlns:a16="http://schemas.microsoft.com/office/drawing/2014/main" id="{920E61FB-442B-C0BC-B50E-183DC0D3C79F}"/>
              </a:ext>
            </a:extLst>
          </p:cNvPr>
          <p:cNvSpPr/>
          <p:nvPr/>
        </p:nvSpPr>
        <p:spPr>
          <a:xfrm>
            <a:off x="13499498" y="2694679"/>
            <a:ext cx="152400" cy="22151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31" name="橢圓 30">
            <a:extLst>
              <a:ext uri="{FF2B5EF4-FFF2-40B4-BE49-F238E27FC236}">
                <a16:creationId xmlns:a16="http://schemas.microsoft.com/office/drawing/2014/main" id="{81F60157-2CF6-13D5-DC76-9EEABBC2DAC9}"/>
              </a:ext>
            </a:extLst>
          </p:cNvPr>
          <p:cNvSpPr/>
          <p:nvPr/>
        </p:nvSpPr>
        <p:spPr>
          <a:xfrm>
            <a:off x="12039600" y="1215719"/>
            <a:ext cx="152400" cy="22151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32" name="橢圓 31">
            <a:extLst>
              <a:ext uri="{FF2B5EF4-FFF2-40B4-BE49-F238E27FC236}">
                <a16:creationId xmlns:a16="http://schemas.microsoft.com/office/drawing/2014/main" id="{118F5642-5952-9E44-EDE7-080487932855}"/>
              </a:ext>
            </a:extLst>
          </p:cNvPr>
          <p:cNvSpPr/>
          <p:nvPr/>
        </p:nvSpPr>
        <p:spPr>
          <a:xfrm>
            <a:off x="14935106" y="1305426"/>
            <a:ext cx="152400" cy="22151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3704828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6CCF9C-D9D0-D58D-14D8-0E8D730FEBC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4DA54A5-C3E3-2BA3-8AD2-3D2CB5717C6D}"/>
              </a:ext>
            </a:extLst>
          </p:cNvPr>
          <p:cNvSpPr txBox="1"/>
          <p:nvPr/>
        </p:nvSpPr>
        <p:spPr>
          <a:xfrm>
            <a:off x="1160384" y="952500"/>
            <a:ext cx="15590520" cy="910506"/>
          </a:xfrm>
          <a:prstGeom prst="rect">
            <a:avLst/>
          </a:prstGeom>
        </p:spPr>
        <p:txBody>
          <a:bodyPr lIns="0" tIns="0" rIns="0" bIns="0" rtlCol="0" anchor="t">
            <a:spAutoFit/>
          </a:bodyPr>
          <a:lstStyle/>
          <a:p>
            <a:pPr algn="l">
              <a:lnSpc>
                <a:spcPts val="7128"/>
              </a:lnSpc>
            </a:pPr>
            <a:r>
              <a:rPr lang="en-US" sz="6600" b="1" dirty="0">
                <a:solidFill>
                  <a:srgbClr val="000000"/>
                </a:solidFill>
                <a:latin typeface="Times New Roman Bold" panose="02020803070505020304" pitchFamily="18" charset="0"/>
                <a:ea typeface="Times New Roman Bold"/>
                <a:cs typeface="Times New Roman Bold" panose="02020803070505020304" pitchFamily="18" charset="0"/>
                <a:sym typeface="Times New Roman Bold"/>
              </a:rPr>
              <a:t>BFS</a:t>
            </a:r>
          </a:p>
        </p:txBody>
      </p:sp>
      <p:sp>
        <p:nvSpPr>
          <p:cNvPr id="2" name="TextBox 3">
            <a:extLst>
              <a:ext uri="{FF2B5EF4-FFF2-40B4-BE49-F238E27FC236}">
                <a16:creationId xmlns:a16="http://schemas.microsoft.com/office/drawing/2014/main" id="{444DA3F1-AD86-5F45-EDD2-98E0E10BD356}"/>
              </a:ext>
            </a:extLst>
          </p:cNvPr>
          <p:cNvSpPr txBox="1"/>
          <p:nvPr/>
        </p:nvSpPr>
        <p:spPr>
          <a:xfrm>
            <a:off x="1141334" y="2663381"/>
            <a:ext cx="16230600" cy="3462486"/>
          </a:xfrm>
          <a:prstGeom prst="rect">
            <a:avLst/>
          </a:prstGeom>
        </p:spPr>
        <p:txBody>
          <a:bodyPr lIns="0" tIns="0" rIns="0" bIns="0" rtlCol="0" anchor="t">
            <a:spAutoFit/>
          </a:bodyPr>
          <a:lstStyle/>
          <a:p>
            <a:pPr algn="l">
              <a:lnSpc>
                <a:spcPts val="4536"/>
              </a:lnSpc>
            </a:pPr>
            <a:r>
              <a:rPr lang="en-US" altLang="zh-TW" sz="4400" dirty="0">
                <a:latin typeface="微軟正黑體" panose="020B0604030504040204" pitchFamily="34" charset="-120"/>
                <a:ea typeface="微軟正黑體" panose="020B0604030504040204" pitchFamily="34" charset="-120"/>
              </a:rPr>
              <a:t>1.</a:t>
            </a:r>
            <a:r>
              <a:rPr lang="zh-TW" altLang="en-US" sz="4400" dirty="0">
                <a:latin typeface="微軟正黑體" panose="020B0604030504040204" pitchFamily="34" charset="-120"/>
                <a:ea typeface="微軟正黑體" panose="020B0604030504040204" pitchFamily="34" charset="-120"/>
              </a:rPr>
              <a:t>遍歷目前階數的每一個棋盤配置</a:t>
            </a:r>
            <a:endParaRPr lang="en-US" altLang="zh-TW" sz="4400" dirty="0">
              <a:latin typeface="微軟正黑體" panose="020B0604030504040204" pitchFamily="34" charset="-120"/>
              <a:ea typeface="微軟正黑體" panose="020B0604030504040204" pitchFamily="34" charset="-120"/>
            </a:endParaRPr>
          </a:p>
          <a:p>
            <a:pPr algn="l">
              <a:lnSpc>
                <a:spcPts val="4536"/>
              </a:lnSpc>
            </a:pPr>
            <a:r>
              <a:rPr lang="en-US" sz="4400" dirty="0">
                <a:solidFill>
                  <a:srgbClr val="000000"/>
                </a:solidFill>
                <a:latin typeface="微軟正黑體" panose="020B0604030504040204" pitchFamily="34" charset="-120"/>
                <a:ea typeface="微軟正黑體" panose="020B0604030504040204" pitchFamily="34" charset="-120"/>
                <a:cs typeface="Times New Roman"/>
                <a:sym typeface="Times New Roman"/>
              </a:rPr>
              <a:t>2.</a:t>
            </a:r>
            <a:r>
              <a:rPr lang="zh-TW" altLang="en-US" sz="4400" dirty="0">
                <a:latin typeface="微軟正黑體" panose="020B0604030504040204" pitchFamily="34" charset="-120"/>
                <a:ea typeface="微軟正黑體" panose="020B0604030504040204" pitchFamily="34" charset="-120"/>
              </a:rPr>
              <a:t>計算</a:t>
            </a:r>
            <a:r>
              <a:rPr lang="en-US" altLang="zh-TW" sz="4400" dirty="0" err="1">
                <a:latin typeface="微軟正黑體" panose="020B0604030504040204" pitchFamily="34" charset="-120"/>
                <a:ea typeface="微軟正黑體" panose="020B0604030504040204" pitchFamily="34" charset="-120"/>
              </a:rPr>
              <a:t>nonattacked</a:t>
            </a:r>
            <a:r>
              <a:rPr lang="en-US" altLang="zh-TW" sz="4400" dirty="0">
                <a:latin typeface="微軟正黑體" panose="020B0604030504040204" pitchFamily="34" charset="-120"/>
                <a:ea typeface="微軟正黑體" panose="020B0604030504040204" pitchFamily="34" charset="-120"/>
              </a:rPr>
              <a:t> corners</a:t>
            </a:r>
          </a:p>
          <a:p>
            <a:pPr algn="l">
              <a:lnSpc>
                <a:spcPts val="4536"/>
              </a:lnSpc>
            </a:pPr>
            <a:r>
              <a:rPr lang="en-US" sz="4400" dirty="0">
                <a:solidFill>
                  <a:srgbClr val="000000"/>
                </a:solidFill>
                <a:latin typeface="微軟正黑體" panose="020B0604030504040204" pitchFamily="34" charset="-120"/>
                <a:ea typeface="微軟正黑體" panose="020B0604030504040204" pitchFamily="34" charset="-120"/>
                <a:cs typeface="Times New Roman"/>
                <a:sym typeface="Times New Roman"/>
              </a:rPr>
              <a:t>3.</a:t>
            </a:r>
            <a:r>
              <a:rPr lang="zh-TW" altLang="en-US" sz="4400" dirty="0">
                <a:latin typeface="微軟正黑體" panose="020B0604030504040204" pitchFamily="34" charset="-120"/>
                <a:ea typeface="微軟正黑體" panose="020B0604030504040204" pitchFamily="34" charset="-120"/>
              </a:rPr>
              <a:t>產生新配置（加入新皇后）</a:t>
            </a:r>
            <a:endParaRPr lang="en-US" altLang="zh-TW" sz="4400" dirty="0">
              <a:latin typeface="微軟正黑體" panose="020B0604030504040204" pitchFamily="34" charset="-120"/>
              <a:ea typeface="微軟正黑體" panose="020B0604030504040204" pitchFamily="34" charset="-120"/>
            </a:endParaRPr>
          </a:p>
          <a:p>
            <a:pPr algn="l">
              <a:lnSpc>
                <a:spcPts val="4536"/>
              </a:lnSpc>
            </a:pPr>
            <a:r>
              <a:rPr lang="en-US" sz="4400" dirty="0">
                <a:solidFill>
                  <a:srgbClr val="000000"/>
                </a:solidFill>
                <a:latin typeface="微軟正黑體" panose="020B0604030504040204" pitchFamily="34" charset="-120"/>
                <a:ea typeface="微軟正黑體" panose="020B0604030504040204" pitchFamily="34" charset="-120"/>
                <a:cs typeface="Times New Roman"/>
                <a:sym typeface="Times New Roman"/>
              </a:rPr>
              <a:t>4.</a:t>
            </a:r>
            <a:r>
              <a:rPr lang="zh-TW" altLang="en-US" sz="4400" dirty="0">
                <a:latin typeface="微軟正黑體" panose="020B0604030504040204" pitchFamily="34" charset="-120"/>
                <a:ea typeface="微軟正黑體" panose="020B0604030504040204" pitchFamily="34" charset="-120"/>
              </a:rPr>
              <a:t>檢查新配置是否為有效解，且確保是否有對稱或旋轉的解</a:t>
            </a:r>
            <a:endParaRPr lang="en-US" altLang="zh-TW" sz="4400" dirty="0">
              <a:latin typeface="微軟正黑體" panose="020B0604030504040204" pitchFamily="34" charset="-120"/>
              <a:ea typeface="微軟正黑體" panose="020B0604030504040204" pitchFamily="34" charset="-120"/>
            </a:endParaRPr>
          </a:p>
          <a:p>
            <a:pPr algn="l">
              <a:lnSpc>
                <a:spcPts val="4536"/>
              </a:lnSpc>
            </a:pPr>
            <a:r>
              <a:rPr lang="en-US" sz="4400" dirty="0">
                <a:solidFill>
                  <a:srgbClr val="000000"/>
                </a:solidFill>
                <a:latin typeface="微軟正黑體" panose="020B0604030504040204" pitchFamily="34" charset="-120"/>
                <a:ea typeface="微軟正黑體" panose="020B0604030504040204" pitchFamily="34" charset="-120"/>
                <a:cs typeface="Times New Roman"/>
                <a:sym typeface="Times New Roman"/>
              </a:rPr>
              <a:t>5.</a:t>
            </a:r>
            <a:r>
              <a:rPr lang="zh-TW" altLang="en-US" sz="4400" dirty="0">
                <a:solidFill>
                  <a:srgbClr val="000000"/>
                </a:solidFill>
                <a:latin typeface="微軟正黑體" panose="020B0604030504040204" pitchFamily="34" charset="-120"/>
                <a:ea typeface="微軟正黑體" panose="020B0604030504040204" pitchFamily="34" charset="-120"/>
                <a:cs typeface="Times New Roman"/>
                <a:sym typeface="Times New Roman"/>
              </a:rPr>
              <a:t>重複</a:t>
            </a:r>
            <a:r>
              <a:rPr lang="en-US" altLang="zh-TW" sz="4400" dirty="0">
                <a:solidFill>
                  <a:srgbClr val="000000"/>
                </a:solidFill>
                <a:latin typeface="微軟正黑體" panose="020B0604030504040204" pitchFamily="34" charset="-120"/>
                <a:ea typeface="微軟正黑體" panose="020B0604030504040204" pitchFamily="34" charset="-120"/>
                <a:cs typeface="Times New Roman"/>
                <a:sym typeface="Times New Roman"/>
              </a:rPr>
              <a:t>1~4</a:t>
            </a:r>
            <a:r>
              <a:rPr lang="zh-TW" altLang="en-US" sz="4400" dirty="0">
                <a:solidFill>
                  <a:srgbClr val="000000"/>
                </a:solidFill>
                <a:latin typeface="微軟正黑體" panose="020B0604030504040204" pitchFamily="34" charset="-120"/>
                <a:ea typeface="微軟正黑體" panose="020B0604030504040204" pitchFamily="34" charset="-120"/>
                <a:cs typeface="Times New Roman"/>
                <a:sym typeface="Times New Roman"/>
              </a:rPr>
              <a:t>直到完成所要的</a:t>
            </a:r>
            <a:r>
              <a:rPr lang="zh-TW" altLang="en-US" sz="4400" dirty="0">
                <a:latin typeface="微軟正黑體" panose="020B0604030504040204" pitchFamily="34" charset="-120"/>
                <a:ea typeface="微軟正黑體" panose="020B0604030504040204" pitchFamily="34" charset="-120"/>
              </a:rPr>
              <a:t>階數</a:t>
            </a:r>
            <a:endParaRPr lang="en-US" altLang="zh-TW" sz="4400" dirty="0">
              <a:latin typeface="微軟正黑體" panose="020B0604030504040204" pitchFamily="34" charset="-120"/>
              <a:ea typeface="微軟正黑體" panose="020B0604030504040204" pitchFamily="34" charset="-120"/>
            </a:endParaRPr>
          </a:p>
          <a:p>
            <a:pPr algn="l">
              <a:lnSpc>
                <a:spcPts val="4536"/>
              </a:lnSpc>
            </a:pPr>
            <a:endParaRPr lang="en-US" sz="4400" dirty="0">
              <a:solidFill>
                <a:srgbClr val="000000"/>
              </a:solidFill>
              <a:latin typeface="微軟正黑體" panose="020B0604030504040204" pitchFamily="34" charset="-120"/>
              <a:ea typeface="微軟正黑體" panose="020B0604030504040204" pitchFamily="34" charset="-120"/>
              <a:cs typeface="Times New Roman"/>
              <a:sym typeface="Times New Roman"/>
            </a:endParaRPr>
          </a:p>
        </p:txBody>
      </p:sp>
    </p:spTree>
    <p:extLst>
      <p:ext uri="{BB962C8B-B14F-4D97-AF65-F5344CB8AC3E}">
        <p14:creationId xmlns:p14="http://schemas.microsoft.com/office/powerpoint/2010/main" val="2917586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2763AA-DD61-D954-5AB4-BC908684A791}"/>
            </a:ext>
          </a:extLst>
        </p:cNvPr>
        <p:cNvGrpSpPr/>
        <p:nvPr/>
      </p:nvGrpSpPr>
      <p:grpSpPr>
        <a:xfrm>
          <a:off x="0" y="0"/>
          <a:ext cx="0" cy="0"/>
          <a:chOff x="0" y="0"/>
          <a:chExt cx="0" cy="0"/>
        </a:xfrm>
      </p:grpSpPr>
      <p:pic>
        <p:nvPicPr>
          <p:cNvPr id="5" name="圖片 4">
            <a:extLst>
              <a:ext uri="{FF2B5EF4-FFF2-40B4-BE49-F238E27FC236}">
                <a16:creationId xmlns:a16="http://schemas.microsoft.com/office/drawing/2014/main" id="{E81D72FF-89A5-AA4E-8323-61F8513B255F}"/>
              </a:ext>
            </a:extLst>
          </p:cNvPr>
          <p:cNvPicPr>
            <a:picLocks noChangeAspect="1"/>
          </p:cNvPicPr>
          <p:nvPr/>
        </p:nvPicPr>
        <p:blipFill>
          <a:blip r:embed="rId2"/>
          <a:stretch>
            <a:fillRect/>
          </a:stretch>
        </p:blipFill>
        <p:spPr>
          <a:xfrm>
            <a:off x="2304095" y="3357313"/>
            <a:ext cx="13679809" cy="3572374"/>
          </a:xfrm>
          <a:prstGeom prst="rect">
            <a:avLst/>
          </a:prstGeom>
        </p:spPr>
      </p:pic>
      <p:sp>
        <p:nvSpPr>
          <p:cNvPr id="6" name="TextBox 2">
            <a:extLst>
              <a:ext uri="{FF2B5EF4-FFF2-40B4-BE49-F238E27FC236}">
                <a16:creationId xmlns:a16="http://schemas.microsoft.com/office/drawing/2014/main" id="{D049C6D4-A7DD-247B-C748-A936E3D3E043}"/>
              </a:ext>
            </a:extLst>
          </p:cNvPr>
          <p:cNvSpPr txBox="1"/>
          <p:nvPr/>
        </p:nvSpPr>
        <p:spPr>
          <a:xfrm>
            <a:off x="1160384" y="952500"/>
            <a:ext cx="15590520" cy="910506"/>
          </a:xfrm>
          <a:prstGeom prst="rect">
            <a:avLst/>
          </a:prstGeom>
        </p:spPr>
        <p:txBody>
          <a:bodyPr lIns="0" tIns="0" rIns="0" bIns="0" rtlCol="0" anchor="t">
            <a:spAutoFit/>
          </a:bodyPr>
          <a:lstStyle/>
          <a:p>
            <a:pPr algn="l">
              <a:lnSpc>
                <a:spcPts val="7128"/>
              </a:lnSpc>
            </a:pPr>
            <a:r>
              <a:rPr lang="en-US" sz="6600" b="1" dirty="0">
                <a:solidFill>
                  <a:srgbClr val="000000"/>
                </a:solidFill>
                <a:latin typeface="Times New Roman Bold" panose="02020803070505020304" pitchFamily="18" charset="0"/>
                <a:ea typeface="Times New Roman Bold"/>
                <a:cs typeface="Times New Roman Bold" panose="02020803070505020304" pitchFamily="18" charset="0"/>
                <a:sym typeface="Times New Roman Bold"/>
              </a:rPr>
              <a:t>Results</a:t>
            </a:r>
          </a:p>
        </p:txBody>
      </p:sp>
    </p:spTree>
    <p:extLst>
      <p:ext uri="{BB962C8B-B14F-4D97-AF65-F5344CB8AC3E}">
        <p14:creationId xmlns:p14="http://schemas.microsoft.com/office/powerpoint/2010/main" val="20123533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TotalTime>
  <Words>333</Words>
  <Application>Microsoft Office PowerPoint</Application>
  <PresentationFormat>自訂</PresentationFormat>
  <Paragraphs>41</Paragraphs>
  <Slides>8</Slides>
  <Notes>3</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8</vt:i4>
      </vt:variant>
    </vt:vector>
  </HeadingPairs>
  <TitlesOfParts>
    <vt:vector size="14" baseType="lpstr">
      <vt:lpstr>微軟正黑體</vt:lpstr>
      <vt:lpstr>Calibri</vt:lpstr>
      <vt:lpstr>Times New Roman Bold</vt:lpstr>
      <vt:lpstr>Times New Roman</vt:lpstr>
      <vt:lpstr>Arial</vt:lpstr>
      <vt:lpstr>Office Theme</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20241105_huangty.pptx</dc:title>
  <cp:lastModifiedBy>User</cp:lastModifiedBy>
  <cp:revision>2</cp:revision>
  <dcterms:created xsi:type="dcterms:W3CDTF">2006-08-16T00:00:00Z</dcterms:created>
  <dcterms:modified xsi:type="dcterms:W3CDTF">2025-04-14T11:26:40Z</dcterms:modified>
  <dc:identifier>DAGXcpuO9tU</dc:identifier>
</cp:coreProperties>
</file>