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notesSlides/notesSlide9.xml" ContentType="application/vnd.openxmlformats-officedocument.presentationml.notesSlide+xml"/>
  <Override PartName="/ppt/ink/ink2.xml" ContentType="application/inkml+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69" r:id="rId4"/>
    <p:sldId id="273" r:id="rId5"/>
    <p:sldId id="270" r:id="rId6"/>
    <p:sldId id="272" r:id="rId7"/>
    <p:sldId id="274" r:id="rId8"/>
    <p:sldId id="275" r:id="rId9"/>
    <p:sldId id="276" r:id="rId10"/>
    <p:sldId id="264" r:id="rId11"/>
    <p:sldId id="263"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預設章節" id="{64BCF94D-29D2-4ACD-93C0-7657B94C3EFB}">
          <p14:sldIdLst>
            <p14:sldId id="256"/>
            <p14:sldId id="257"/>
            <p14:sldId id="269"/>
            <p14:sldId id="273"/>
            <p14:sldId id="270"/>
            <p14:sldId id="272"/>
          </p14:sldIdLst>
        </p14:section>
        <p14:section name="未命名的章節" id="{873E17E8-D1E6-4F66-9235-55EA439EDA77}">
          <p14:sldIdLst>
            <p14:sldId id="274"/>
            <p14:sldId id="275"/>
            <p14:sldId id="276"/>
            <p14:sldId id="264"/>
            <p14:sldId id="263"/>
          </p14:sldIdLst>
        </p14:section>
      </p14:sectionLst>
    </p:ex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jeTilq5NutPlNu3ZIpsQbcDZRt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48" autoAdjust="0"/>
    <p:restoredTop sz="62843" autoAdjust="0"/>
  </p:normalViewPr>
  <p:slideViewPr>
    <p:cSldViewPr snapToGrid="0">
      <p:cViewPr varScale="1">
        <p:scale>
          <a:sx n="54" d="100"/>
          <a:sy n="54" d="100"/>
        </p:scale>
        <p:origin x="19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25-04-14T14:39:57.565"/>
    </inkml:context>
    <inkml:brush xml:id="br0">
      <inkml:brushProperty name="width" value="0.05292" units="cm"/>
      <inkml:brushProperty name="height" value="0.05292" units="cm"/>
      <inkml:brushProperty name="color" value="#FF0000"/>
    </inkml:brush>
  </inkml:definitions>
  <inkml:trace contextRef="#ctx0" brushRef="#br0">6279 5962 0,'0'18'187,"-17"-18"-171,-1 35-16,18-18 15,-17 1-15,17 35 16,-18-53 0,18 18-16,0-1 15,-18 1 1,18 0-1,0-1 1,-17 1 0,17 0-16,0 17 31,0-18-15,-18 19-1,18-19 1,0 1-1,-18 17 1,18-17-16,-17 17 16,17-17-16,0-1 31,0 1-31,-18 0 31,18-1 0,-18 1-31,18 0 32</inkml:trace>
  <inkml:trace contextRef="#ctx0" brushRef="#br0" timeOffset="2512.1906">8661 6068 0,'17'0'109,"19"0"-93,-1 0-1,-17 0-15,-1 0 32,1 17-1,-1-17-16,1 36 1,0-36 0,-18 17-1,0 19-15,17-19 16,-17 1-16,0 17 16,0 0-1,0-17-15,0 0 16,0 17-1,-35-17 1,17-1 0,1-17-1,-1 0 1,1 0 0,-1 0-16,0 0 15,-17 0-15,17 18 16,-17-18-1,17 0 1,1 18 0,-1-18-1,18 17 110,18-17-125,17 0 32,0 0-32,1 0 15,-19 0 1,1 18-1,17-18-15,0 0 16,-17 17-16,17-17 16,1 0-1,-1 0 1,0 0 0,-17 0-1,-1 0-15,1 0 16,-18 18-1,18-18 1,-36 0 140,0 0-140,1 0 0</inkml:trace>
  <inkml:trace contextRef="#ctx0" brushRef="#br0" timeOffset="4340.0846">7479 5856 0,'35'0'47,"0"0"-32,1 18 1,-1-1-16,18 19 16,-18-36-1,-35 17 1,18-17-16,-1 18 15,1-18 1,-18 18 0,0-1 15,0 1 0,0-1-15,-18 1-1,-52 0 1,17 35 0,-18-18-1,54-17-15,-54-1 16,54-17 0,-19 18-16,-17-18 15,18 0 1,17 0-1,1 0 1,34 0 125,1 0-141,17 0 15,1 0-15,-19 0 16,19 18 0,-1-18-1,-17 0 1,-1 0-1,1 0-15,-1 17 16,1-17-16,0 35 16,17-17-1,-35 0 17,18-1-17,-1 1 1,1 17-1,-18 36 1,0-36 0,0-17-16,0-1 31,-18-17-15,1 0-1,-1 0-15,0 0 16,-17 0-1,17 0 1,-52 0-16,52 0 16,-17 0-16,0 0 31,17 0-15,0 0-16,1 0 15,-1 0-15,0 0 16,18-17-1,-17 17 1</inkml:trace>
  <inkml:trace contextRef="#ctx0" brushRef="#br0" timeOffset="5643.0469">4992 6068 0,'-18'0'78,"1"35"-78,-1-17 15,0 35 1,18-36 0,-17 19-1,17-19-15,-18 1 16,53-1 46,-17 1-62,17 0 16,-17-18-16,17 17 16,-17-17-1,-1 0 1,19 0-16,-19 0 16,54 0-1,-18 0 1,-18 0-1,18-17 1,-35-1 0,-1 18-16,1 0 15,-53-35 126,17 35-125</inkml:trace>
  <inkml:trace contextRef="#ctx0" brushRef="#br0" timeOffset="6682.6727">5203 6068 0,'0'17'93,"0"1"-77,-17 17-16,17 1 16,0-19-16,0 19 15,-18-1-15,18-18 16,-17 19-16,-1-1 15,18 0 1,-18-35 0,18 18 218,0 0-203,0-1-15,-17 1 0,17 17-16,-18 18 15,0-35-15,18-1 16,0 1-1</inkml:trace>
  <inkml:trace contextRef="#ctx0" brushRef="#br0" timeOffset="14010.6679">15593 14076 0,'0'0'0,"-18"0"16,18 17 0,-18 19-1,18-19 1,0 1 0,0 0-1,0-1 1,0 1-1,-17-18-15,17 35 16,0-17-16,0-1 47,0 1-16,0 0 32,0-1-48,-18 1-15,18 0 16,0-1 0,18-17 187,17 18-203,0-18 15,18 18 1,0-1 0,18-17-1,-18 18 1,-36-18-16,1 0 15,0 0 1,-1 0-16,-52 0 141,17 0-126,18-18 1</inkml:trace>
  <inkml:trace contextRef="#ctx0" brushRef="#br0" timeOffset="15346.2078">15699 14182 0,'0'35'110,"0"-17"-110,0 17 15,0-18 1,0 19-16,0-1 16,0-17-16,0-1 0,0 1 15,0 17 1,-18-17 0,18 17 109,0-17-125,0 17 15,0 0 1,0-17-1</inkml:trace>
  <inkml:trace contextRef="#ctx0" brushRef="#br0" timeOffset="16348.8721">16669 14235 0,'17'17'78,"-17"18"-62,0 1-16,0-1 16,0-17-16,0 17 15,0 18 1,0-18-16,0 0 15,0 1 1,0-19 0</inkml:trace>
  <inkml:trace contextRef="#ctx0" brushRef="#br0" timeOffset="18338.8275">17586 14182 0,'18'0'109,"-1"0"-93,19 17 0,-19 1-1,-17 0-15,18-18 16,-18 17-1,0 1-15,17-18 16,-17 17 15,0 1 47,-17-18-78,-18 0 16,17 18-16,0-18 16,1 0-16,-1 0 15,0 0 48,1 0-63,-1 0 31,0 0-31,18 17 125,18-17-109,0 0-1,17 0-15,-17 0 16,-18 18-16,17-18 16,1 0-16,0 18 15,-1-1 16,1-17 48,-18 18-64,0 0 1,0-1 15,-18 1-15,1 0-1,-1-18 17,0 17-17,18 1 1,-17-18-16,-1 0 31,0 0-31,18 17 16,-17-17-1,-1 0-15,0 0 16,1 0 31</inkml:trace>
  <inkml:trace contextRef="#ctx0" brushRef="#br0" timeOffset="20023.8085">18380 14146 0,'17'0'0,"1"0"16,0 0 0,-1 0-16,1 0 31,17 0-16,-17 18 79,-1 17-78,-17 1-1,-17 34 1,-1-52-16,18-1 16,-17 1-1,-1 0-15,-17-1 0,35 1 16,-18-18 0,0 18-1,1-18 1,-1 0-1,0 0-15,-17 0 16,18 0 0,17 17 124,17 1-124,1-18 0,17 0-1,-17 0 1,-1 0-1,1 18-15,0-18 16,-1 0-16,1 0 0,0 0 16,-1 0-1,1 0 173</inkml:trace>
  <inkml:trace contextRef="#ctx0" brushRef="#br0" timeOffset="23858.7842">21625 13988 0,'0'35'109,"0"-17"-93,0-1-1,0 1-15,0 17 16,0-17-16,0-1 109,0 1 16,18-18 125,0 18-234,-1-18-16,1 17 16,-1-17-16,19 0 15,-1 0 1,-17 0 0,17 0-16,0-17 0,-17 17 15,52-36 1,-52 36-1,0 0 1</inkml:trace>
  <inkml:trace contextRef="#ctx0" brushRef="#br0" timeOffset="24546.1184">21784 13988 0,'-18'17'94,"18"19"-94,-17-19 15,-19 54 1,19-18 0,17-18-1,0 0 1,0-17-1</inkml:trace>
  <inkml:trace contextRef="#ctx0" brushRef="#br0" timeOffset="25826.1687">23760 13970 0,'-18'0'31,"18"35"-31,-18-17 15,1 52 1,-19-17 0,19-17-16,17-1 15,-18-17 1,0 17-16,18-18 0,-17-17 31,-1 36-31,18-19 16</inkml:trace>
  <inkml:trace contextRef="#ctx0" brushRef="#br0" timeOffset="28697.4966">27534 13899 0,'18'0'125,"0"0"-94,-1 0-31,1 0 15,-18 18 1,17-18-16,1 0 31,-18 18-31,18-1 32,-18 1-1,17-18 0,-17 18 94,-17-1-109,17 1-16,-36 0 15,36-1 1,-17-17 0,-1 0-1,1 0 48,-1 0-48,0 18 1,1-18 46,34 0 126,1 0-188,17 0 16,-17 0-1,-1 0 1,19 0-1,-36 17-15,17 1 16,1-18 0,0 18 15,-18-1-15,17-17-16,-17 18 109,0 0-109,0-1 16,-17 1-16,17 0 15,0-1-15,-18-17 16,18 18-1,-18-18 32,18 17-47,-17-17 63,-19 0-32,19 0-31,-1 0 16,1 0 31,-1 0-32,0 0 1</inkml:trace>
  <inkml:trace contextRef="#ctx0" brushRef="#br0" timeOffset="30809.1813">29898 14129 0,'0'-18'32,"18"18"14,-1 0-14,1 0-32,-1 0 15,1 18-15,0-18 16,17 0-16,-17 17 0,-1-17 31,1 0-15,-18 18-1,18 0 1,-18-1 78,0 1-94,0 0 15,-18 34 1,0-34 0,1 17-1,-1-35-15,18 18 16,0 0-16,-18-18 31,18 17-31,0 1 16,-17-18-16,-1 18 15,53-18 173,-35 17-188,36-17 16,-19 0-1,19 0 1,-19 0-1,18 0 1,1 0 0,-19 0-1</inkml:trace>
  <inkml:trace contextRef="#ctx0" brushRef="#br0" timeOffset="33706.6389">21890 16351 0,'-18'18'78,"18"0"-62,-17 17-16,-1 0 16,18-17-1,0-1 1,-18 1 0,18 0-1,0-1-15,0 1 63,36-18 124,-19 0-171,18 0-1,18 18 1,-17-18 0,-19 0-1,19 0 1</inkml:trace>
  <inkml:trace contextRef="#ctx0" brushRef="#br0" timeOffset="34589.1268">21996 16422 0,'-18'0'109,"18"35"-109,-18-17 16,18 17 0,0 0-16,0-17 15,0 0-15,0 17 0,0-18 16,-17 19 0,17-19-16,0 1 15,0 0 95</inkml:trace>
  <inkml:trace contextRef="#ctx0" brushRef="#br0" timeOffset="35801.9818">24042 16298 0,'-18'18'31,"18"17"-15,0-17 0,0 0-16,0-1 15,0 1-15,0-1 16,0 1-16,0 0 15,0-1-15,0 54 16,0-18 0,0-18-1,-17 0 1,17-17 0,0 0-1</inkml:trace>
  <inkml:trace contextRef="#ctx0" brushRef="#br0" timeOffset="37855.8838">27852 16351 0,'17'0'78,"-17"18"-78,18-18 47,0 18-47,-18-1 62,0 1-46,0-1 15,0 1-15,-18 17-1,18-17 1,-35 0 0,0-18-1,17 0 1,0 0 15,1 0-15,34 0 156,1 0-157,0 0 1,17 0-1,-18 0 1,1 0-16,0 0 16,-1 0-16,1 0 93,-18 17-46,0 1-15,-18 0-17,1-1 1,-1-17-16,18 18 15,0-1-15,-18-17 16,1 0-16,-1 0 16,1 18-1,-1-18 32,0 0-16,1 0-15</inkml:trace>
  <inkml:trace contextRef="#ctx0" brushRef="#br0" timeOffset="39786.1213">29863 16351 0,'0'-17'47,"17"17"78,1 0-125,0 0 0,-18 17 16,17-17 0,1 18-1,-1 0 1,-17-1-1,0 1 17,0-1-17,0 1 1,0 0 0,0-1-16,0 1 15,0 0-15,-17-1 16,-1-17-1,-17 18 1,0 0-16,17-1 31,0-17-15,1 0 15,-19 0-31,19 0 31,-1 0-15,36 0 125,17 18-94,-17-1-47,-1-17 15,1 18-15,0-18 31,-1 0-15,-17 18 0,18-18-1,17 0 1,-17 0 0,-1 0-1,1 0 1,0 0 46</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25-04-14T15:10:57.223"/>
    </inkml:context>
    <inkml:brush xml:id="br0">
      <inkml:brushProperty name="width" value="0.05292" units="cm"/>
      <inkml:brushProperty name="height" value="0.05292" units="cm"/>
      <inkml:brushProperty name="color" value="#FF0000"/>
    </inkml:brush>
  </inkml:definitions>
  <inkml:trace contextRef="#ctx0" brushRef="#br0">4921 14252 0,'0'18'156,"0"-1"-141,0 19-15,0-19 16,0 36 0,-17-35-1,-1 17 1,18-17-16,-18 0 16,18-1-1,-17-17-15,17 53 16,0-35-1,-18 17 1,0 0 0,18-17-1,0 0-15,0-1 16,-17 18 0,17-17-1,0 17 1,0 1-1,-18 17 1,18-1 0,-18-52-16,18 36 15</inkml:trace>
  <inkml:trace contextRef="#ctx0" brushRef="#br0" timeOffset="3584.4831">7320 14446 0,'18'0'265,"17"18"-265,-17-18 16,17 18-1,-17-1-15,-1-17 16,1 0 0,17 18-16,-35-1 15,18-17-15,-1 18 16,-17 0 62,0-1-78,0 1 16,0 17-16,0-17 31,0 35-15,-17-36-1,17 1-15,-35 0 16,17-1 46,0 1-62,1-18 16,-19 0-16,19 18 16,-1-18-16,18 17 15,-35-17-15,17 0 16,0 0-1,1 0 1,-36 0 0,18 18 15,-1-18-15,1 0-1,17 0 1,36 0 140,17 0-140,-17 0-1,17 0-15,1 0 32,-1 0-17,18 0 1,-18 0-1,-17 0-15,35 0 16,-36 0 0,19 0-1,-19 0 1,1 0 0,17 0-1,-17 0 1,-1 0 15,1 0-15,0 0-16,-1 0 15,1 0 1,0 18-16,-1-18 0,1 0 16,-1 0-1,1 0 1,0 0 62,-1 0-16,1 0 32,0 0-63,-1 0 1</inkml:trace>
  <inkml:trace contextRef="#ctx0" brushRef="#br0" timeOffset="7376.3414">8625 14199 0,'18'0'218,"0"18"-218,-1-18 16,1 0 0,0 0 30,-1 18-30,1-1 0,-18 1 93,0-1-93,0 1-16,0 0 31,0-1-15,0 19-1,0-19 32,0 1-16,0 0-15,-18-18-16,1 0 31,-1 0 0,0 0-31,1 0 16,-1 0 0,-53 0-1,36 0 17,18 0-17,-1 0 1,0 0-1,1 0 1,-1 0 0,0 0-1,36 0 110,0 0-125,17 0 32,-17 0-17,17 0 1,-18 17-1,19-17 1,-36 18 0,17-18-1,1 0 1,0 18-16,-1-18 16,1 0-16,0 17 62,-1-17-62,-17 18 16,18-18-1,0 0 1,-18 17 0,0 1-1,17-18 16,-17 18-15,18-18-16,-18 17 16,17 1-1,-17 17 1,18-17 0,0 0 30,-18-1-30,0 1-16,0-1 31,0 1-15,0 0 0,0 17-1,0-17 1,0-1-1,0 1 17,0 0-17,-18-1 1,0-17 15,1 0-15,-1 0-16,1 0 31,-1 0-15,0 0-1,1 0 1,-19 0 0,1 18-1,0-18 1,17 0-1,0 0 1,1 0 0,-1 0 31,1 0-16,-1-18 16,0 1-16,1 17-15,-1-18-1,18 0 1,-18 18-1,18-17 1,-17 17 0,17-18-1,-18 18 17</inkml:trace>
  <inkml:trace contextRef="#ctx0" brushRef="#br0" timeOffset="10052.0241">2364 14376 0,'0'17'172,"0"1"-157,0 0-15,0 17 16,0 0 15,-36-17-15,19-18-1,17 17 1,-36 1 0,-17 35-1,1 0 1,34-35 0,18-1-1,-18-17 16,18 18 16,0-1 31,18 1-78,17 17 16,0 1 0,18-19-1,-17 1-15,17 17 16,-18-17-16,0-18 16,18 17-1,0 1 1,18-18-1,-19 18 1,-16-18 0,-19 0-16,1 0 15,0 0-15,-1 0 16,-34 0 156,-1-36-172,0 19 15,1-18 1</inkml:trace>
  <inkml:trace contextRef="#ctx0" brushRef="#br0" timeOffset="11037.6877">2558 14587 0,'-18'0'93,"18"18"-77,0 0-16,0 52 16,0-52-1,-18 17-15,-17 36 16,17-54-1,1 1-15,17 0 16,0-1 0,0 18-1,0 18 17,-18-35-17,18 0 1,0-1-1,-17 19 1,-1 17 0,18-18-1,0-18-15</inkml:trace>
  <inkml:trace contextRef="#ctx0" brushRef="#br0" timeOffset="13203.39">6068 14376 0,'-18'0'94,"0"17"-78,18 19-1,-17-1-15,-36 0 16,35 0 0,-17 18-1,35-35 1,18-18 328,-1 0-329,1 0-15,0 0 16,-1 0-16,18 0 16,-17 0-1,17 0 1,-17 0-1,0 0 1,17 0 0,-17 18-1,-1-18 17,-17 17-17,18-17 1,0 18-1,-1 0 1,1-1 0,-18 1-1,0-1 1,17 19 0,-17 17-1,0-36-15,0 19 16,0-1-16,0-18 31,-17 19-15,-54 17 15,36-36-31,0 1 31,17-18-15,0 0-16,1 0 15,-19 0-15,19 0 16,-1 0 0,-17 0-1,17 0 1,-17-18 0,17 1-1,1-1-15,17 0 31</inkml:trace>
  <inkml:trace contextRef="#ctx0" brushRef="#br0" timeOffset="14108.0575">5962 14393 0,'18'0'15,"-1"0"1,1 0 0,-1 0-16,1 0 15,35 0 1,0 0-1,-18 0 1,1 0 0,16 0-1,-34 0 1,17-17 0,-17 17-16,35 0 15,-35-18 1,-1 18-1</inkml:trace>
  <inkml:trace contextRef="#ctx0" brushRef="#br0" timeOffset="16002.4728">3704 14305 0,'0'18'79,"-17"-1"-64,17 19 1,-18-1-16,18-17 15,-18 17-15,18 0 0,-17-17 16,-1 52 0,18-34-1,0-1 1,-18 0 0,18 18-1,0-18 1,0 18-1,0-17 1,0 16 0,0-16-1,0-19 17,18 1-32,0 0 15,-1-18-15,-17 17 16,18 1-1,0-18-15,-18 18 16,17-18-16,1 0 0,-1 17 16,1-17-1,0 18 1,-1-18 0,1 0-1,35 0 1,0 0-1,0 0 1,0-35 0,-36 17-1,19-17 1,-19 35 15,1-36-15,-1 19-16,1 17 15,-18-18-15,18 18 0,-18-18 16,0 1 15,0-1-15,0 1-16,-18 17 31,0-18-31,-17 0 16,18 1-1,-19-19 1,19 36 0,-36-17-1,0-1 17,18 18-17,-1 0-15,1 0 16,17 0-16,-17 0 15,-18 0 1,18 0 0,0 0-1,35 18 32,0-54 203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ltLang="zh-TW" sz="1200" b="0" i="0" u="none" strike="noStrike" cap="none" baseline="0" dirty="0" smtClean="0">
              <a:solidFill>
                <a:schemeClr val="dk1"/>
              </a:solidFill>
              <a:effectLst/>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633900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4" name="Google Shape;14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4072369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861360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65052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199871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1166547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3542835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smtClean="0">
              <a:solidFill>
                <a:schemeClr val="dk1"/>
              </a:solidFill>
              <a:latin typeface="Calibri"/>
              <a:ea typeface="Calibri"/>
              <a:cs typeface="Calibri"/>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863186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標題投影片" type="title">
  <p:cSld name="TITLE">
    <p:spTree>
      <p:nvGrpSpPr>
        <p:cNvPr id="1" name="Shape 15"/>
        <p:cNvGrpSpPr/>
        <p:nvPr/>
      </p:nvGrpSpPr>
      <p:grpSpPr>
        <a:xfrm>
          <a:off x="0" y="0"/>
          <a:ext cx="0" cy="0"/>
          <a:chOff x="0" y="0"/>
          <a:chExt cx="0" cy="0"/>
        </a:xfrm>
      </p:grpSpPr>
      <p:sp>
        <p:nvSpPr>
          <p:cNvPr id="16" name="Google Shape;16;p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直排標題及文字"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標題及物件" type="obj">
  <p:cSld name="OBJECT">
    <p:spTree>
      <p:nvGrpSpPr>
        <p:cNvPr id="1" name="Shape 21"/>
        <p:cNvGrpSpPr/>
        <p:nvPr/>
      </p:nvGrpSpPr>
      <p:grpSpPr>
        <a:xfrm>
          <a:off x="0" y="0"/>
          <a:ext cx="0" cy="0"/>
          <a:chOff x="0" y="0"/>
          <a:chExt cx="0" cy="0"/>
        </a:xfrm>
      </p:grpSpPr>
      <p:sp>
        <p:nvSpPr>
          <p:cNvPr id="22" name="Google Shape;22;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章節標題" type="secHead">
  <p:cSld name="SECTION_HEADER">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兩項物件" type="twoObj">
  <p:cSld name="TWO_OBJECTS">
    <p:spTree>
      <p:nvGrpSpPr>
        <p:cNvPr id="1" name="Shape 33"/>
        <p:cNvGrpSpPr/>
        <p:nvPr/>
      </p:nvGrpSpPr>
      <p:grpSpPr>
        <a:xfrm>
          <a:off x="0" y="0"/>
          <a:ext cx="0" cy="0"/>
          <a:chOff x="0" y="0"/>
          <a:chExt cx="0" cy="0"/>
        </a:xfrm>
      </p:grpSpPr>
      <p:sp>
        <p:nvSpPr>
          <p:cNvPr id="34" name="Google Shape;34;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對"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含標題的內容" type="objTx">
  <p:cSld name="OBJECT_WITH_CAPTION_TEXT">
    <p:spTree>
      <p:nvGrpSpPr>
        <p:cNvPr id="1" name="Shape 58"/>
        <p:cNvGrpSpPr/>
        <p:nvPr/>
      </p:nvGrpSpPr>
      <p:grpSpPr>
        <a:xfrm>
          <a:off x="0" y="0"/>
          <a:ext cx="0" cy="0"/>
          <a:chOff x="0" y="0"/>
          <a:chExt cx="0" cy="0"/>
        </a:xfrm>
      </p:grpSpPr>
      <p:sp>
        <p:nvSpPr>
          <p:cNvPr id="59" name="Google Shape;59;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含標題的圖片"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
          <p:cNvSpPr>
            <a:spLocks noGrp="1"/>
          </p:cNvSpPr>
          <p:nvPr>
            <p:ph type="pic" idx="2"/>
          </p:nvPr>
        </p:nvSpPr>
        <p:spPr>
          <a:xfrm>
            <a:off x="5183188" y="987425"/>
            <a:ext cx="6172200" cy="4873625"/>
          </a:xfrm>
          <a:prstGeom prst="rect">
            <a:avLst/>
          </a:prstGeom>
          <a:noFill/>
          <a:ln>
            <a:noFill/>
          </a:ln>
        </p:spPr>
      </p:sp>
      <p:sp>
        <p:nvSpPr>
          <p:cNvPr id="68" name="Google Shape;68;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customXml" Target="../ink/ink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customXml" Target="../ink/ink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0" y="2769961"/>
            <a:ext cx="12432632" cy="832077"/>
          </a:xfrm>
          <a:prstGeom prst="rect">
            <a:avLst/>
          </a:prstGeom>
          <a:noFill/>
          <a:ln>
            <a:noFill/>
          </a:ln>
        </p:spPr>
        <p:txBody>
          <a:bodyPr spcFirstLastPara="1" wrap="square" lIns="91425" tIns="45700" rIns="91425" bIns="45700" anchor="b" anchorCtr="0">
            <a:noAutofit/>
          </a:bodyPr>
          <a:lstStyle/>
          <a:p>
            <a:pPr lvl="0">
              <a:buSzPts val="4400"/>
            </a:pPr>
            <a:r>
              <a:rPr lang="en-US" sz="4400" dirty="0">
                <a:latin typeface="Times New Roman"/>
                <a:ea typeface="Times New Roman"/>
                <a:cs typeface="Times New Roman"/>
                <a:sym typeface="Times New Roman"/>
              </a:rPr>
              <a:t>Order-preserving pattern matching with scaling</a:t>
            </a:r>
            <a:endParaRPr sz="4400" dirty="0">
              <a:latin typeface="Times New Roman"/>
              <a:ea typeface="Times New Roman"/>
              <a:cs typeface="Times New Roman"/>
              <a:sym typeface="Times New Roman"/>
            </a:endParaRPr>
          </a:p>
        </p:txBody>
      </p:sp>
      <p:sp>
        <p:nvSpPr>
          <p:cNvPr id="90" name="Google Shape;90;p1"/>
          <p:cNvSpPr txBox="1">
            <a:spLocks noGrp="1"/>
          </p:cNvSpPr>
          <p:nvPr>
            <p:ph type="subTitle" idx="1"/>
          </p:nvPr>
        </p:nvSpPr>
        <p:spPr>
          <a:xfrm>
            <a:off x="1524000" y="3890412"/>
            <a:ext cx="9144000" cy="1655762"/>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en-US" dirty="0" err="1">
                <a:latin typeface="Times New Roman"/>
                <a:ea typeface="Times New Roman"/>
                <a:cs typeface="Times New Roman"/>
                <a:sym typeface="Times New Roman"/>
              </a:rPr>
              <a:t>Youngho</a:t>
            </a:r>
            <a:r>
              <a:rPr lang="en-US" dirty="0">
                <a:latin typeface="Times New Roman"/>
                <a:ea typeface="Times New Roman"/>
                <a:cs typeface="Times New Roman"/>
                <a:sym typeface="Times New Roman"/>
              </a:rPr>
              <a:t> </a:t>
            </a:r>
            <a:r>
              <a:rPr lang="en-US" dirty="0" smtClean="0">
                <a:latin typeface="Times New Roman"/>
                <a:ea typeface="Times New Roman"/>
                <a:cs typeface="Times New Roman"/>
                <a:sym typeface="Times New Roman"/>
              </a:rPr>
              <a:t>Kim, </a:t>
            </a:r>
            <a:r>
              <a:rPr lang="en-US" dirty="0" err="1">
                <a:latin typeface="Times New Roman"/>
                <a:ea typeface="Times New Roman"/>
                <a:cs typeface="Times New Roman"/>
                <a:sym typeface="Times New Roman"/>
              </a:rPr>
              <a:t>Munseong</a:t>
            </a:r>
            <a:r>
              <a:rPr lang="en-US" dirty="0">
                <a:latin typeface="Times New Roman"/>
                <a:ea typeface="Times New Roman"/>
                <a:cs typeface="Times New Roman"/>
                <a:sym typeface="Times New Roman"/>
              </a:rPr>
              <a:t> </a:t>
            </a:r>
            <a:r>
              <a:rPr lang="en-US" dirty="0" smtClean="0">
                <a:latin typeface="Times New Roman"/>
                <a:ea typeface="Times New Roman"/>
                <a:cs typeface="Times New Roman"/>
                <a:sym typeface="Times New Roman"/>
              </a:rPr>
              <a:t>Kang, </a:t>
            </a:r>
            <a:r>
              <a:rPr lang="en-US" dirty="0" err="1">
                <a:latin typeface="Times New Roman"/>
                <a:ea typeface="Times New Roman"/>
                <a:cs typeface="Times New Roman"/>
                <a:sym typeface="Times New Roman"/>
              </a:rPr>
              <a:t>Joong</a:t>
            </a:r>
            <a:r>
              <a:rPr lang="en-US" dirty="0">
                <a:latin typeface="Times New Roman"/>
                <a:ea typeface="Times New Roman"/>
                <a:cs typeface="Times New Roman"/>
                <a:sym typeface="Times New Roman"/>
              </a:rPr>
              <a:t> </a:t>
            </a:r>
            <a:r>
              <a:rPr lang="en-US" dirty="0" err="1">
                <a:latin typeface="Times New Roman"/>
                <a:ea typeface="Times New Roman"/>
                <a:cs typeface="Times New Roman"/>
                <a:sym typeface="Times New Roman"/>
              </a:rPr>
              <a:t>Chae</a:t>
            </a:r>
            <a:r>
              <a:rPr lang="en-US" dirty="0">
                <a:latin typeface="Times New Roman"/>
                <a:ea typeface="Times New Roman"/>
                <a:cs typeface="Times New Roman"/>
                <a:sym typeface="Times New Roman"/>
              </a:rPr>
              <a:t> </a:t>
            </a:r>
            <a:r>
              <a:rPr lang="en-US" dirty="0" smtClean="0">
                <a:latin typeface="Times New Roman"/>
                <a:ea typeface="Times New Roman"/>
                <a:cs typeface="Times New Roman"/>
                <a:sym typeface="Times New Roman"/>
              </a:rPr>
              <a:t>Na, </a:t>
            </a:r>
            <a:r>
              <a:rPr lang="en-US" dirty="0" err="1">
                <a:latin typeface="Times New Roman"/>
                <a:ea typeface="Times New Roman"/>
                <a:cs typeface="Times New Roman"/>
                <a:sym typeface="Times New Roman"/>
              </a:rPr>
              <a:t>Jeong</a:t>
            </a:r>
            <a:r>
              <a:rPr lang="en-US" dirty="0">
                <a:latin typeface="Times New Roman"/>
                <a:ea typeface="Times New Roman"/>
                <a:cs typeface="Times New Roman"/>
                <a:sym typeface="Times New Roman"/>
              </a:rPr>
              <a:t> </a:t>
            </a:r>
            <a:r>
              <a:rPr lang="en-US" dirty="0" err="1">
                <a:latin typeface="Times New Roman"/>
                <a:ea typeface="Times New Roman"/>
                <a:cs typeface="Times New Roman"/>
                <a:sym typeface="Times New Roman"/>
              </a:rPr>
              <a:t>Seop</a:t>
            </a:r>
            <a:r>
              <a:rPr lang="en-US" dirty="0">
                <a:latin typeface="Times New Roman"/>
                <a:ea typeface="Times New Roman"/>
                <a:cs typeface="Times New Roman"/>
                <a:sym typeface="Times New Roman"/>
              </a:rPr>
              <a:t> </a:t>
            </a:r>
            <a:r>
              <a:rPr lang="en-US" dirty="0" smtClean="0">
                <a:latin typeface="Times New Roman"/>
                <a:ea typeface="Times New Roman"/>
                <a:cs typeface="Times New Roman"/>
                <a:sym typeface="Times New Roman"/>
              </a:rPr>
              <a:t>Sim</a:t>
            </a:r>
          </a:p>
          <a:p>
            <a:pPr marL="0" lvl="0" indent="0">
              <a:spcBef>
                <a:spcPts val="0"/>
              </a:spcBef>
            </a:pPr>
            <a:r>
              <a:rPr lang="en-US" dirty="0">
                <a:latin typeface="Times New Roman"/>
                <a:ea typeface="Times New Roman"/>
                <a:cs typeface="Times New Roman"/>
                <a:sym typeface="Times New Roman"/>
              </a:rPr>
              <a:t>Information Processing Letters 180 (2023) 106333</a:t>
            </a:r>
            <a:endParaRPr dirty="0">
              <a:latin typeface="Times New Roman"/>
              <a:ea typeface="Times New Roman"/>
              <a:cs typeface="Times New Roman"/>
              <a:sym typeface="Times New Roman"/>
            </a:endParaRPr>
          </a:p>
        </p:txBody>
      </p:sp>
      <p:sp>
        <p:nvSpPr>
          <p:cNvPr id="91" name="Google Shape;91;p1"/>
          <p:cNvSpPr txBox="1"/>
          <p:nvPr/>
        </p:nvSpPr>
        <p:spPr>
          <a:xfrm>
            <a:off x="7904957" y="5834548"/>
            <a:ext cx="3920100" cy="800400"/>
          </a:xfrm>
          <a:prstGeom prst="rect">
            <a:avLst/>
          </a:prstGeom>
          <a:noFill/>
          <a:ln>
            <a:noFill/>
          </a:ln>
        </p:spPr>
        <p:txBody>
          <a:bodyPr spcFirstLastPara="1" wrap="square" lIns="91425" tIns="91425" rIns="91425" bIns="91425" anchor="t" anchorCtr="0">
            <a:spAutoFit/>
          </a:bodyPr>
          <a:lstStyle/>
          <a:p>
            <a:pPr marL="0" marR="0" lvl="0" indent="0" algn="r" rtl="0">
              <a:spcBef>
                <a:spcPts val="0"/>
              </a:spcBef>
              <a:spcAft>
                <a:spcPts val="0"/>
              </a:spcAft>
              <a:buClr>
                <a:schemeClr val="dk1"/>
              </a:buClr>
              <a:buSzPts val="2000"/>
              <a:buFont typeface="Times New Roman"/>
              <a:buNone/>
            </a:pPr>
            <a:r>
              <a:rPr lang="en-US" sz="2000" b="0" i="0" u="none" strike="noStrike" cap="none" dirty="0">
                <a:solidFill>
                  <a:schemeClr val="dk1"/>
                </a:solidFill>
                <a:latin typeface="Times New Roman"/>
                <a:ea typeface="Times New Roman"/>
                <a:cs typeface="Times New Roman"/>
                <a:sym typeface="Times New Roman"/>
              </a:rPr>
              <a:t>Presenter: Wan-Ni </a:t>
            </a:r>
            <a:r>
              <a:rPr lang="en-US" sz="2000" b="0" i="0" u="none" strike="noStrike" cap="none" dirty="0" err="1">
                <a:solidFill>
                  <a:schemeClr val="dk1"/>
                </a:solidFill>
                <a:latin typeface="Times New Roman"/>
                <a:ea typeface="Times New Roman"/>
                <a:cs typeface="Times New Roman"/>
                <a:sym typeface="Times New Roman"/>
              </a:rPr>
              <a:t>Ou</a:t>
            </a:r>
            <a:endParaRPr sz="2000" b="0" i="0" u="none" strike="noStrike" cap="none" dirty="0">
              <a:solidFill>
                <a:schemeClr val="dk1"/>
              </a:solidFill>
              <a:latin typeface="Times New Roman"/>
              <a:ea typeface="Times New Roman"/>
              <a:cs typeface="Times New Roman"/>
              <a:sym typeface="Times New Roman"/>
            </a:endParaRPr>
          </a:p>
          <a:p>
            <a:pPr marL="0" marR="0" lvl="0" indent="0" algn="r" rtl="0">
              <a:spcBef>
                <a:spcPts val="0"/>
              </a:spcBef>
              <a:spcAft>
                <a:spcPts val="0"/>
              </a:spcAft>
              <a:buClr>
                <a:schemeClr val="dk1"/>
              </a:buClr>
              <a:buSzPts val="2000"/>
              <a:buFont typeface="Times New Roman"/>
              <a:buNone/>
            </a:pPr>
            <a:r>
              <a:rPr lang="en-US" sz="2000" b="0" i="0" u="none" strike="noStrike" cap="none" dirty="0">
                <a:solidFill>
                  <a:schemeClr val="dk1"/>
                </a:solidFill>
                <a:latin typeface="Times New Roman"/>
                <a:ea typeface="Times New Roman"/>
                <a:cs typeface="Times New Roman"/>
                <a:sym typeface="Times New Roman"/>
              </a:rPr>
              <a:t>Date: </a:t>
            </a:r>
            <a:r>
              <a:rPr lang="en-US" sz="2000" dirty="0" smtClean="0">
                <a:solidFill>
                  <a:schemeClr val="dk1"/>
                </a:solidFill>
                <a:latin typeface="Times New Roman"/>
                <a:ea typeface="Times New Roman"/>
                <a:cs typeface="Times New Roman"/>
                <a:sym typeface="Times New Roman"/>
              </a:rPr>
              <a:t>Apr.</a:t>
            </a:r>
            <a:r>
              <a:rPr lang="en-US" sz="2000" b="0" i="0" u="none" strike="noStrike" cap="none" dirty="0" smtClean="0">
                <a:solidFill>
                  <a:schemeClr val="dk1"/>
                </a:solidFill>
                <a:latin typeface="Times New Roman"/>
                <a:ea typeface="Times New Roman"/>
                <a:cs typeface="Times New Roman"/>
                <a:sym typeface="Times New Roman"/>
              </a:rPr>
              <a:t> </a:t>
            </a:r>
            <a:r>
              <a:rPr lang="en-US" altLang="zh-TW" sz="2000" dirty="0" smtClean="0">
                <a:solidFill>
                  <a:schemeClr val="dk1"/>
                </a:solidFill>
                <a:latin typeface="Times New Roman"/>
                <a:ea typeface="Times New Roman"/>
                <a:cs typeface="Times New Roman"/>
                <a:sym typeface="Times New Roman"/>
              </a:rPr>
              <a:t>15</a:t>
            </a:r>
            <a:r>
              <a:rPr lang="en-US" sz="2000" b="0" i="0" u="none" strike="noStrike" cap="none" dirty="0" smtClean="0">
                <a:solidFill>
                  <a:schemeClr val="dk1"/>
                </a:solidFill>
                <a:latin typeface="Times New Roman"/>
                <a:ea typeface="Times New Roman"/>
                <a:cs typeface="Times New Roman"/>
                <a:sym typeface="Times New Roman"/>
              </a:rPr>
              <a:t>, 202</a:t>
            </a:r>
            <a:r>
              <a:rPr lang="en-US" altLang="zh-TW" sz="2000" b="0" i="0" u="none" strike="noStrike" cap="none" dirty="0" smtClean="0">
                <a:solidFill>
                  <a:schemeClr val="dk1"/>
                </a:solidFill>
                <a:latin typeface="Times New Roman"/>
                <a:ea typeface="Times New Roman"/>
                <a:cs typeface="Times New Roman"/>
                <a:sym typeface="Times New Roman"/>
              </a:rPr>
              <a:t>5</a:t>
            </a:r>
            <a:endParaRPr sz="2000" b="0" i="0" u="none" strike="noStrike" cap="none" dirty="0">
              <a:solidFill>
                <a:schemeClr val="dk1"/>
              </a:solidFill>
              <a:latin typeface="Times New Roman"/>
              <a:ea typeface="Times New Roman"/>
              <a:cs typeface="Times New Roman"/>
              <a:sym typeface="Times New Roman"/>
            </a:endParaRPr>
          </a:p>
        </p:txBody>
      </p:sp>
      <p:sp>
        <p:nvSpPr>
          <p:cNvPr id="2" name="投影片編號版面配置區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Times New Roman"/>
              <a:buNone/>
            </a:pPr>
            <a:r>
              <a:rPr lang="en-US" altLang="zh-TW" b="1" dirty="0" smtClean="0">
                <a:latin typeface="Times New Roman"/>
                <a:ea typeface="Times New Roman"/>
                <a:cs typeface="Times New Roman"/>
                <a:sym typeface="Times New Roman"/>
              </a:rPr>
              <a:t>Time Complexity</a:t>
            </a:r>
            <a:endParaRPr b="1" dirty="0">
              <a:latin typeface="Times New Roman"/>
              <a:ea typeface="Times New Roman"/>
              <a:cs typeface="Times New Roman"/>
              <a:sym typeface="Times New Roman"/>
            </a:endParaRPr>
          </a:p>
        </p:txBody>
      </p:sp>
      <p:sp>
        <p:nvSpPr>
          <p:cNvPr id="139" name="Google Shape;139;p7"/>
          <p:cNvSpPr txBox="1">
            <a:spLocks noGrp="1"/>
          </p:cNvSpPr>
          <p:nvPr>
            <p:ph type="body" idx="1"/>
          </p:nvPr>
        </p:nvSpPr>
        <p:spPr>
          <a:xfrm>
            <a:off x="838200" y="1468376"/>
            <a:ext cx="10775553" cy="5152101"/>
          </a:xfrm>
          <a:prstGeom prst="rect">
            <a:avLst/>
          </a:prstGeom>
          <a:noFill/>
          <a:ln>
            <a:noFill/>
          </a:ln>
        </p:spPr>
        <p:txBody>
          <a:bodyPr spcFirstLastPara="1" wrap="square" lIns="91425" tIns="45700" rIns="91425" bIns="45700" anchor="t" anchorCtr="0">
            <a:normAutofit/>
          </a:bodyPr>
          <a:lstStyle/>
          <a:p>
            <a:pPr marL="457200" lvl="1" indent="0">
              <a:buSzPts val="2800"/>
              <a:buNone/>
            </a:pPr>
            <a:endParaRPr lang="en-US" dirty="0" smtClean="0">
              <a:latin typeface="Times New Roman"/>
              <a:ea typeface="Times New Roman"/>
              <a:cs typeface="Times New Roman"/>
              <a:sym typeface="Times New Roman"/>
            </a:endParaRPr>
          </a:p>
          <a:p>
            <a:pPr marL="228600" lvl="0" indent="-228600">
              <a:buSzPts val="2800"/>
            </a:pPr>
            <a:r>
              <a:rPr lang="pt-BR" dirty="0" smtClean="0">
                <a:latin typeface="Times New Roman"/>
                <a:ea typeface="Times New Roman"/>
                <a:cs typeface="Times New Roman"/>
                <a:sym typeface="Times New Roman"/>
              </a:rPr>
              <a:t>O (</a:t>
            </a:r>
            <a:r>
              <a:rPr lang="pt-BR" i="1" dirty="0" smtClean="0">
                <a:latin typeface="Times New Roman"/>
                <a:ea typeface="Times New Roman"/>
                <a:cs typeface="Times New Roman"/>
                <a:sym typeface="Times New Roman"/>
              </a:rPr>
              <a:t>n</a:t>
            </a:r>
            <a:r>
              <a:rPr lang="pt-BR" dirty="0" smtClean="0">
                <a:latin typeface="Times New Roman"/>
                <a:ea typeface="Times New Roman"/>
                <a:cs typeface="Times New Roman"/>
                <a:sym typeface="Times New Roman"/>
              </a:rPr>
              <a:t> + </a:t>
            </a:r>
            <a:r>
              <a:rPr lang="pt-BR" i="1" dirty="0" smtClean="0">
                <a:latin typeface="Times New Roman"/>
                <a:ea typeface="Times New Roman"/>
                <a:cs typeface="Times New Roman"/>
                <a:sym typeface="Times New Roman"/>
              </a:rPr>
              <a:t>m</a:t>
            </a:r>
            <a:r>
              <a:rPr lang="pt-BR" dirty="0" smtClean="0">
                <a:latin typeface="Times New Roman"/>
                <a:ea typeface="Times New Roman"/>
                <a:cs typeface="Times New Roman"/>
                <a:sym typeface="Times New Roman"/>
              </a:rPr>
              <a:t> log </a:t>
            </a:r>
            <a:r>
              <a:rPr lang="pt-BR" i="1" dirty="0" smtClean="0">
                <a:latin typeface="Times New Roman"/>
                <a:ea typeface="Times New Roman"/>
                <a:cs typeface="Times New Roman"/>
                <a:sym typeface="Times New Roman"/>
              </a:rPr>
              <a:t>m</a:t>
            </a:r>
            <a:r>
              <a:rPr lang="pt-BR" dirty="0" smtClean="0">
                <a:latin typeface="Times New Roman"/>
                <a:ea typeface="Times New Roman"/>
                <a:cs typeface="Times New Roman"/>
                <a:sym typeface="Times New Roman"/>
              </a:rPr>
              <a:t>)</a:t>
            </a:r>
            <a:endParaRPr lang="en-US" dirty="0" smtClean="0">
              <a:latin typeface="Times New Roman"/>
              <a:ea typeface="Times New Roman"/>
              <a:cs typeface="Times New Roman"/>
              <a:sym typeface="Times New Roman"/>
            </a:endParaRPr>
          </a:p>
        </p:txBody>
      </p:sp>
      <p:sp>
        <p:nvSpPr>
          <p:cNvPr id="2" name="投影片編號版面配置區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2952397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8"/>
          <p:cNvSpPr txBox="1">
            <a:spLocks noGrp="1"/>
          </p:cNvSpPr>
          <p:nvPr>
            <p:ph type="body" idx="1"/>
          </p:nvPr>
        </p:nvSpPr>
        <p:spPr>
          <a:xfrm>
            <a:off x="294968" y="1690688"/>
            <a:ext cx="11897032" cy="1166812"/>
          </a:xfrm>
          <a:prstGeom prst="rect">
            <a:avLst/>
          </a:prstGeom>
          <a:noFill/>
          <a:ln>
            <a:noFill/>
          </a:ln>
        </p:spPr>
        <p:txBody>
          <a:bodyPr spcFirstLastPara="1" wrap="square" lIns="91425" tIns="45700" rIns="91425" bIns="45700" anchor="t" anchorCtr="0">
            <a:noAutofit/>
          </a:bodyPr>
          <a:lstStyle/>
          <a:p>
            <a:pPr marL="228600" lvl="0" indent="-76200" algn="l" rtl="0">
              <a:lnSpc>
                <a:spcPct val="90000"/>
              </a:lnSpc>
              <a:spcBef>
                <a:spcPts val="0"/>
              </a:spcBef>
              <a:spcAft>
                <a:spcPts val="0"/>
              </a:spcAft>
              <a:buClr>
                <a:schemeClr val="dk1"/>
              </a:buClr>
              <a:buSzPts val="2400"/>
              <a:buNone/>
            </a:pPr>
            <a:endParaRPr sz="2400">
              <a:latin typeface="Times New Roman"/>
              <a:ea typeface="Times New Roman"/>
              <a:cs typeface="Times New Roman"/>
              <a:sym typeface="Times New Roman"/>
            </a:endParaRPr>
          </a:p>
        </p:txBody>
      </p:sp>
      <p:sp>
        <p:nvSpPr>
          <p:cNvPr id="147" name="Google Shape;147;p8"/>
          <p:cNvSpPr txBox="1">
            <a:spLocks noGrp="1"/>
          </p:cNvSpPr>
          <p:nvPr>
            <p:ph type="title"/>
          </p:nvPr>
        </p:nvSpPr>
        <p:spPr>
          <a:xfrm>
            <a:off x="4955318" y="2633763"/>
            <a:ext cx="2576332"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200"/>
              <a:buFont typeface="Times New Roman"/>
              <a:buNone/>
            </a:pPr>
            <a:r>
              <a:rPr lang="en-US" sz="3200" b="1">
                <a:latin typeface="Times New Roman"/>
                <a:ea typeface="Times New Roman"/>
                <a:cs typeface="Times New Roman"/>
                <a:sym typeface="Times New Roman"/>
              </a:rPr>
              <a:t>Thanks</a:t>
            </a:r>
            <a:endParaRPr sz="3200" b="1">
              <a:latin typeface="Times New Roman"/>
              <a:ea typeface="Times New Roman"/>
              <a:cs typeface="Times New Roman"/>
              <a:sym typeface="Times New Roman"/>
            </a:endParaRPr>
          </a:p>
        </p:txBody>
      </p:sp>
      <p:sp>
        <p:nvSpPr>
          <p:cNvPr id="2" name="投影片編號版面配置區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Times New Roman"/>
              <a:buNone/>
            </a:pPr>
            <a:r>
              <a:rPr lang="en-US" b="1" dirty="0">
                <a:latin typeface="Times New Roman"/>
                <a:ea typeface="Times New Roman"/>
                <a:cs typeface="Times New Roman"/>
                <a:sym typeface="Times New Roman"/>
              </a:rPr>
              <a:t>Abstract</a:t>
            </a:r>
            <a:endParaRPr b="1" dirty="0">
              <a:latin typeface="Times New Roman"/>
              <a:ea typeface="Times New Roman"/>
              <a:cs typeface="Times New Roman"/>
              <a:sym typeface="Times New Roman"/>
            </a:endParaRPr>
          </a:p>
        </p:txBody>
      </p:sp>
      <p:sp>
        <p:nvSpPr>
          <p:cNvPr id="98" name="Google Shape;98;p2"/>
          <p:cNvSpPr txBox="1">
            <a:spLocks noGrp="1"/>
          </p:cNvSpPr>
          <p:nvPr>
            <p:ph type="body" idx="1"/>
          </p:nvPr>
        </p:nvSpPr>
        <p:spPr>
          <a:xfrm>
            <a:off x="838200" y="1690688"/>
            <a:ext cx="10515600" cy="4351338"/>
          </a:xfrm>
          <a:prstGeom prst="rect">
            <a:avLst/>
          </a:prstGeom>
          <a:noFill/>
          <a:ln>
            <a:noFill/>
          </a:ln>
        </p:spPr>
        <p:txBody>
          <a:bodyPr spcFirstLastPara="1" wrap="square" lIns="91425" tIns="45700" rIns="91425" bIns="45700" anchor="t" anchorCtr="0">
            <a:noAutofit/>
          </a:bodyPr>
          <a:lstStyle/>
          <a:p>
            <a:pPr marL="0" lvl="0" indent="0" algn="just">
              <a:spcBef>
                <a:spcPts val="0"/>
              </a:spcBef>
              <a:buSzPts val="3200"/>
              <a:buNone/>
            </a:pPr>
            <a:r>
              <a:rPr lang="en-US" altLang="zh-TW" sz="2400" dirty="0">
                <a:latin typeface="Times New Roman" panose="02020603050405020304" pitchFamily="18" charset="0"/>
                <a:cs typeface="Times New Roman" panose="02020603050405020304" pitchFamily="18" charset="0"/>
              </a:rPr>
              <a:t>Given a text T and a pattern P , the order-preserving pattern matching (OPPM for short) problem is to find all substrings of T which have the same relative orders as P . Recently, approximate OPPM that allows errors have been studied such as OPPM with k-mismatches. </a:t>
            </a:r>
            <a:endParaRPr lang="en-US" altLang="zh-TW" sz="2400" dirty="0" smtClean="0">
              <a:latin typeface="Times New Roman" panose="02020603050405020304" pitchFamily="18" charset="0"/>
              <a:cs typeface="Times New Roman" panose="02020603050405020304" pitchFamily="18" charset="0"/>
            </a:endParaRPr>
          </a:p>
          <a:p>
            <a:pPr marL="0" lvl="0" indent="0" algn="just">
              <a:spcBef>
                <a:spcPts val="0"/>
              </a:spcBef>
              <a:buSzPts val="3200"/>
              <a:buNone/>
            </a:pPr>
            <a:endParaRPr lang="en-US" altLang="zh-TW" sz="2400" dirty="0">
              <a:latin typeface="Times New Roman" panose="02020603050405020304" pitchFamily="18" charset="0"/>
              <a:cs typeface="Times New Roman" panose="02020603050405020304" pitchFamily="18" charset="0"/>
            </a:endParaRPr>
          </a:p>
          <a:p>
            <a:pPr marL="0" lvl="0" indent="0" algn="just">
              <a:spcBef>
                <a:spcPts val="0"/>
              </a:spcBef>
              <a:buSzPts val="3200"/>
              <a:buNone/>
            </a:pPr>
            <a:r>
              <a:rPr lang="en-US" altLang="zh-TW" sz="2400" dirty="0" smtClean="0">
                <a:latin typeface="Times New Roman" panose="02020603050405020304" pitchFamily="18" charset="0"/>
                <a:cs typeface="Times New Roman" panose="02020603050405020304" pitchFamily="18" charset="0"/>
              </a:rPr>
              <a:t>In </a:t>
            </a:r>
            <a:r>
              <a:rPr lang="en-US" altLang="zh-TW" sz="2400" dirty="0">
                <a:latin typeface="Times New Roman" panose="02020603050405020304" pitchFamily="18" charset="0"/>
                <a:cs typeface="Times New Roman" panose="02020603050405020304" pitchFamily="18" charset="0"/>
              </a:rPr>
              <a:t>this paper we define the OPPM with scaling which is a novel criteria for approximate OPPM by considering the relative orders of cusps and the scale of lengths of strings between them. Also we present an algorithm to solve the OPPM problem with scaling in O (n + m log m) time, which is the same time bound as the best known exact OPPM algorithm.</a:t>
            </a:r>
            <a:endParaRPr sz="2000" dirty="0">
              <a:latin typeface="Times New Roman" panose="02020603050405020304" pitchFamily="18" charset="0"/>
              <a:cs typeface="Times New Roman" panose="02020603050405020304" pitchFamily="18" charset="0"/>
            </a:endParaRPr>
          </a:p>
        </p:txBody>
      </p:sp>
      <p:sp>
        <p:nvSpPr>
          <p:cNvPr id="2" name="投影片編號版面配置區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2" name="圖片 1"/>
          <p:cNvPicPr>
            <a:picLocks noChangeAspect="1"/>
          </p:cNvPicPr>
          <p:nvPr/>
        </p:nvPicPr>
        <p:blipFill rotWithShape="1">
          <a:blip r:embed="rId3"/>
          <a:srcRect r="45942"/>
          <a:stretch/>
        </p:blipFill>
        <p:spPr>
          <a:xfrm>
            <a:off x="87270" y="1501518"/>
            <a:ext cx="6451754" cy="3120217"/>
          </a:xfrm>
          <a:prstGeom prst="rect">
            <a:avLst/>
          </a:prstGeom>
        </p:spPr>
      </p:pic>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b="1" dirty="0">
                <a:latin typeface="Times New Roman"/>
                <a:ea typeface="Times New Roman"/>
                <a:cs typeface="Times New Roman"/>
                <a:sym typeface="Times New Roman"/>
              </a:rPr>
              <a:t>Scaled </a:t>
            </a:r>
            <a:r>
              <a:rPr lang="en-US" b="1" dirty="0" smtClean="0">
                <a:latin typeface="Times New Roman"/>
                <a:ea typeface="Times New Roman"/>
                <a:cs typeface="Times New Roman"/>
                <a:sym typeface="Times New Roman"/>
              </a:rPr>
              <a:t>order-isomorphism</a:t>
            </a:r>
            <a:r>
              <a:rPr lang="zh-TW" altLang="en-US" b="1" dirty="0" smtClean="0">
                <a:latin typeface="Times New Roman"/>
                <a:ea typeface="Times New Roman"/>
                <a:cs typeface="Times New Roman"/>
                <a:sym typeface="Times New Roman"/>
              </a:rPr>
              <a:t> </a:t>
            </a:r>
            <a:r>
              <a:rPr lang="en-US" altLang="zh-TW" b="1" dirty="0" smtClean="0">
                <a:latin typeface="Times New Roman"/>
                <a:ea typeface="Times New Roman"/>
                <a:cs typeface="Times New Roman"/>
                <a:sym typeface="Times New Roman"/>
              </a:rPr>
              <a:t>(1/4)</a:t>
            </a:r>
            <a:endParaRPr b="1" dirty="0">
              <a:latin typeface="Times New Roman"/>
              <a:ea typeface="Times New Roman"/>
              <a:cs typeface="Times New Roman"/>
              <a:sym typeface="Times New Roman"/>
            </a:endParaRPr>
          </a:p>
        </p:txBody>
      </p:sp>
      <p:sp>
        <p:nvSpPr>
          <p:cNvPr id="139" name="Google Shape;139;p7"/>
          <p:cNvSpPr txBox="1">
            <a:spLocks noGrp="1"/>
          </p:cNvSpPr>
          <p:nvPr>
            <p:ph type="body" idx="1"/>
          </p:nvPr>
        </p:nvSpPr>
        <p:spPr>
          <a:xfrm>
            <a:off x="6804837" y="1501519"/>
            <a:ext cx="4637717" cy="4817100"/>
          </a:xfrm>
          <a:prstGeom prst="rect">
            <a:avLst/>
          </a:prstGeom>
          <a:noFill/>
          <a:ln>
            <a:noFill/>
          </a:ln>
        </p:spPr>
        <p:txBody>
          <a:bodyPr spcFirstLastPara="1" wrap="square" lIns="91425" tIns="45700" rIns="91425" bIns="45700" anchor="t" anchorCtr="0">
            <a:normAutofit/>
          </a:bodyPr>
          <a:lstStyle/>
          <a:p>
            <a:pPr marL="228600" lvl="0" indent="-228600" algn="just">
              <a:buSzPts val="2800"/>
            </a:pPr>
            <a:r>
              <a:rPr lang="en-US" altLang="zh-TW" i="1" dirty="0" smtClean="0">
                <a:latin typeface="Times New Roman"/>
                <a:ea typeface="Times New Roman"/>
                <a:cs typeface="Times New Roman"/>
                <a:sym typeface="Times New Roman"/>
              </a:rPr>
              <a:t>X</a:t>
            </a:r>
            <a:r>
              <a:rPr lang="en-US" altLang="zh-TW" dirty="0" smtClean="0">
                <a:latin typeface="Times New Roman"/>
                <a:ea typeface="Times New Roman"/>
                <a:cs typeface="Times New Roman"/>
                <a:sym typeface="Times New Roman"/>
              </a:rPr>
              <a:t>  = 1, 10, 6, 2, 7 </a:t>
            </a:r>
          </a:p>
          <a:p>
            <a:pPr marL="228600" lvl="0" indent="-228600" algn="just">
              <a:buSzPts val="2800"/>
            </a:pPr>
            <a:r>
              <a:rPr lang="en-US" altLang="zh-TW" i="1" dirty="0" smtClean="0">
                <a:latin typeface="Times New Roman"/>
                <a:cs typeface="Times New Roman"/>
                <a:sym typeface="Times New Roman"/>
              </a:rPr>
              <a:t>Y</a:t>
            </a:r>
            <a:r>
              <a:rPr lang="en-US" altLang="zh-TW" baseline="-25000" dirty="0" smtClean="0">
                <a:latin typeface="Times New Roman"/>
                <a:cs typeface="Times New Roman"/>
                <a:sym typeface="Times New Roman"/>
              </a:rPr>
              <a:t>1</a:t>
            </a:r>
            <a:r>
              <a:rPr lang="en-US" altLang="zh-TW" dirty="0" smtClean="0">
                <a:latin typeface="Times New Roman"/>
                <a:cs typeface="Times New Roman"/>
                <a:sym typeface="Times New Roman"/>
              </a:rPr>
              <a:t> = 3, 9, 8, 4, 6</a:t>
            </a:r>
            <a:endParaRPr lang="en-US" altLang="zh-TW" baseline="300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
        <p:nvSpPr>
          <p:cNvPr id="3" name="文字方塊 2"/>
          <p:cNvSpPr txBox="1"/>
          <p:nvPr/>
        </p:nvSpPr>
        <p:spPr>
          <a:xfrm>
            <a:off x="1148316" y="1325563"/>
            <a:ext cx="633507" cy="369332"/>
          </a:xfrm>
          <a:prstGeom prst="rect">
            <a:avLst/>
          </a:prstGeom>
          <a:noFill/>
        </p:spPr>
        <p:txBody>
          <a:bodyPr wrap="none" rtlCol="0">
            <a:spAutoFit/>
          </a:bodyPr>
          <a:lstStyle/>
          <a:p>
            <a:r>
              <a:rPr lang="en-US" altLang="zh-TW" sz="1800" b="1" dirty="0">
                <a:solidFill>
                  <a:srgbClr val="FF0000"/>
                </a:solidFill>
                <a:latin typeface="Times New Roman" panose="02020603050405020304" pitchFamily="18" charset="0"/>
                <a:cs typeface="Times New Roman" panose="02020603050405020304" pitchFamily="18" charset="0"/>
              </a:rPr>
              <a:t>cusp</a:t>
            </a:r>
            <a:endParaRPr lang="zh-TW" altLang="en-US" sz="1800" b="1" dirty="0">
              <a:solidFill>
                <a:srgbClr val="FF0000"/>
              </a:solidFill>
              <a:latin typeface="Times New Roman" panose="02020603050405020304" pitchFamily="18" charset="0"/>
              <a:cs typeface="Times New Roman" panose="02020603050405020304" pitchFamily="18" charset="0"/>
            </a:endParaRPr>
          </a:p>
        </p:txBody>
      </p:sp>
      <p:sp>
        <p:nvSpPr>
          <p:cNvPr id="9" name="文字方塊 8"/>
          <p:cNvSpPr txBox="1"/>
          <p:nvPr/>
        </p:nvSpPr>
        <p:spPr>
          <a:xfrm>
            <a:off x="1351705" y="3604438"/>
            <a:ext cx="1508453" cy="338554"/>
          </a:xfrm>
          <a:prstGeom prst="rect">
            <a:avLst/>
          </a:prstGeom>
          <a:noFill/>
        </p:spPr>
        <p:txBody>
          <a:bodyPr wrap="square" rtlCol="0">
            <a:spAutoFit/>
          </a:bodyPr>
          <a:lstStyle/>
          <a:p>
            <a:r>
              <a:rPr lang="en-US" altLang="zh-TW" sz="1600" b="1" dirty="0" smtClean="0">
                <a:solidFill>
                  <a:srgbClr val="FF0000"/>
                </a:solidFill>
                <a:latin typeface="Times New Roman" panose="02020603050405020304" pitchFamily="18" charset="0"/>
                <a:cs typeface="Times New Roman" panose="02020603050405020304" pitchFamily="18" charset="0"/>
              </a:rPr>
              <a:t>Run-Length</a:t>
            </a:r>
            <a:endParaRPr lang="zh-TW" altLang="en-US" sz="1600" b="1" dirty="0">
              <a:solidFill>
                <a:srgbClr val="FF0000"/>
              </a:solidFill>
              <a:latin typeface="Times New Roman" panose="02020603050405020304" pitchFamily="18" charset="0"/>
              <a:cs typeface="Times New Roman" panose="02020603050405020304" pitchFamily="18" charset="0"/>
            </a:endParaRPr>
          </a:p>
        </p:txBody>
      </p:sp>
      <p:sp>
        <p:nvSpPr>
          <p:cNvPr id="11" name="Google Shape;139;p7"/>
          <p:cNvSpPr txBox="1">
            <a:spLocks/>
          </p:cNvSpPr>
          <p:nvPr/>
        </p:nvSpPr>
        <p:spPr>
          <a:xfrm>
            <a:off x="667001" y="5146157"/>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dirty="0">
                <a:latin typeface="Times New Roman"/>
                <a:ea typeface="Times New Roman"/>
                <a:cs typeface="Times New Roman"/>
                <a:sym typeface="Times New Roman"/>
              </a:rPr>
              <a:t>Condition 1: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en-US" altLang="zh-TW"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and</a:t>
            </a:r>
            <a:r>
              <a:rPr lang="en-US" altLang="zh-TW" i="1" dirty="0">
                <a:latin typeface="Times New Roman"/>
                <a:ea typeface="Times New Roman"/>
                <a:cs typeface="Times New Roman"/>
                <a:sym typeface="Times New Roman"/>
              </a:rPr>
              <a:t> k ×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a:latin typeface="Times New Roman"/>
                <a:ea typeface="Times New Roman"/>
                <a:cs typeface="Times New Roman"/>
                <a:sym typeface="Times New Roman"/>
              </a:rPr>
              <a:t>] =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smtClean="0">
                <a:latin typeface="Times New Roman"/>
                <a:ea typeface="Times New Roman"/>
                <a:cs typeface="Times New Roman"/>
                <a:sym typeface="Times New Roman"/>
              </a:rPr>
              <a:t>].</a:t>
            </a:r>
          </a:p>
          <a:p>
            <a:pPr marL="228600" indent="-228600" algn="just">
              <a:buSzPts val="2800"/>
            </a:pPr>
            <a:r>
              <a:rPr lang="en-US" altLang="zh-TW" dirty="0" smtClean="0">
                <a:latin typeface="Times New Roman"/>
                <a:ea typeface="Times New Roman"/>
                <a:cs typeface="Times New Roman"/>
                <a:sym typeface="Times New Roman"/>
              </a:rPr>
              <a:t>Condition </a:t>
            </a:r>
            <a:r>
              <a:rPr lang="en-US" altLang="zh-TW" dirty="0">
                <a:latin typeface="Times New Roman"/>
                <a:ea typeface="Times New Roman"/>
                <a:cs typeface="Times New Roman"/>
                <a:sym typeface="Times New Roman"/>
              </a:rPr>
              <a:t>2: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2452045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2" name="圖片 1"/>
          <p:cNvPicPr>
            <a:picLocks noChangeAspect="1"/>
          </p:cNvPicPr>
          <p:nvPr/>
        </p:nvPicPr>
        <p:blipFill rotWithShape="1">
          <a:blip r:embed="rId3"/>
          <a:srcRect r="73292"/>
          <a:stretch/>
        </p:blipFill>
        <p:spPr>
          <a:xfrm>
            <a:off x="87269" y="1501518"/>
            <a:ext cx="3187559" cy="3120217"/>
          </a:xfrm>
          <a:prstGeom prst="rect">
            <a:avLst/>
          </a:prstGeom>
        </p:spPr>
      </p:pic>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b="1" dirty="0">
                <a:latin typeface="Times New Roman"/>
                <a:ea typeface="Times New Roman"/>
                <a:cs typeface="Times New Roman"/>
                <a:sym typeface="Times New Roman"/>
              </a:rPr>
              <a:t>Scaled </a:t>
            </a:r>
            <a:r>
              <a:rPr lang="en-US" b="1" dirty="0" smtClean="0">
                <a:latin typeface="Times New Roman"/>
                <a:ea typeface="Times New Roman"/>
                <a:cs typeface="Times New Roman"/>
                <a:sym typeface="Times New Roman"/>
              </a:rPr>
              <a:t>order-isomorphism</a:t>
            </a:r>
            <a:r>
              <a:rPr lang="zh-TW" altLang="en-US" b="1" dirty="0" smtClean="0">
                <a:latin typeface="Times New Roman"/>
                <a:ea typeface="Times New Roman"/>
                <a:cs typeface="Times New Roman"/>
                <a:sym typeface="Times New Roman"/>
              </a:rPr>
              <a:t> </a:t>
            </a:r>
            <a:r>
              <a:rPr lang="en-US" altLang="zh-TW" b="1" dirty="0" smtClean="0">
                <a:latin typeface="Times New Roman"/>
                <a:ea typeface="Times New Roman"/>
                <a:cs typeface="Times New Roman"/>
                <a:sym typeface="Times New Roman"/>
              </a:rPr>
              <a:t>(2/4)</a:t>
            </a:r>
            <a:endParaRPr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pic>
        <p:nvPicPr>
          <p:cNvPr id="6" name="圖片 5"/>
          <p:cNvPicPr>
            <a:picLocks noChangeAspect="1"/>
          </p:cNvPicPr>
          <p:nvPr/>
        </p:nvPicPr>
        <p:blipFill rotWithShape="1">
          <a:blip r:embed="rId3"/>
          <a:srcRect l="54057"/>
          <a:stretch/>
        </p:blipFill>
        <p:spPr>
          <a:xfrm>
            <a:off x="3455581" y="1501518"/>
            <a:ext cx="5483261" cy="3120217"/>
          </a:xfrm>
          <a:prstGeom prst="rect">
            <a:avLst/>
          </a:prstGeom>
        </p:spPr>
      </p:pic>
      <p:sp>
        <p:nvSpPr>
          <p:cNvPr id="8" name="Google Shape;139;p7"/>
          <p:cNvSpPr txBox="1">
            <a:spLocks noGrp="1"/>
          </p:cNvSpPr>
          <p:nvPr>
            <p:ph type="body" idx="1"/>
          </p:nvPr>
        </p:nvSpPr>
        <p:spPr>
          <a:xfrm>
            <a:off x="7814929" y="935667"/>
            <a:ext cx="4635795" cy="5106506"/>
          </a:xfrm>
          <a:prstGeom prst="rect">
            <a:avLst/>
          </a:prstGeom>
          <a:noFill/>
          <a:ln>
            <a:noFill/>
          </a:ln>
        </p:spPr>
        <p:txBody>
          <a:bodyPr spcFirstLastPara="1" wrap="square" lIns="91425" tIns="45700" rIns="91425" bIns="45700" anchor="t" anchorCtr="0">
            <a:normAutofit/>
          </a:bodyPr>
          <a:lstStyle/>
          <a:p>
            <a:pPr marL="228600" lvl="0" indent="-228600" algn="just">
              <a:buSzPts val="2800"/>
            </a:pPr>
            <a:r>
              <a:rPr lang="en-US" altLang="zh-TW" i="1" dirty="0" smtClean="0">
                <a:latin typeface="Times New Roman"/>
                <a:ea typeface="Times New Roman"/>
                <a:cs typeface="Times New Roman"/>
                <a:sym typeface="Times New Roman"/>
              </a:rPr>
              <a:t>X</a:t>
            </a:r>
            <a:r>
              <a:rPr lang="en-US" altLang="zh-TW" dirty="0" smtClean="0">
                <a:latin typeface="Times New Roman"/>
                <a:ea typeface="Times New Roman"/>
                <a:cs typeface="Times New Roman"/>
                <a:sym typeface="Times New Roman"/>
              </a:rPr>
              <a:t>  = </a:t>
            </a:r>
            <a:r>
              <a:rPr lang="en-US" altLang="zh-TW" dirty="0">
                <a:latin typeface="Times New Roman"/>
                <a:ea typeface="Times New Roman"/>
                <a:cs typeface="Times New Roman"/>
                <a:sym typeface="Times New Roman"/>
              </a:rPr>
              <a:t>1, 10, 6, 2, 7 </a:t>
            </a:r>
            <a:endParaRPr lang="en-US" altLang="zh-TW" dirty="0" smtClean="0">
              <a:latin typeface="Times New Roman"/>
              <a:ea typeface="Times New Roman"/>
              <a:cs typeface="Times New Roman"/>
              <a:sym typeface="Times New Roman"/>
            </a:endParaRPr>
          </a:p>
          <a:p>
            <a:pPr marL="228600" lvl="0" indent="-228600" algn="just">
              <a:buSzPts val="2800"/>
            </a:pPr>
            <a:r>
              <a:rPr lang="en-US" altLang="zh-TW" i="1" dirty="0" smtClean="0">
                <a:latin typeface="Times New Roman"/>
                <a:cs typeface="Times New Roman"/>
                <a:sym typeface="Times New Roman"/>
              </a:rPr>
              <a:t>Y</a:t>
            </a:r>
            <a:r>
              <a:rPr lang="en-US" altLang="zh-TW" baseline="-25000" dirty="0">
                <a:latin typeface="Times New Roman"/>
                <a:cs typeface="Times New Roman"/>
                <a:sym typeface="Times New Roman"/>
              </a:rPr>
              <a:t>2</a:t>
            </a:r>
            <a:r>
              <a:rPr lang="en-US" altLang="zh-TW" dirty="0" smtClean="0">
                <a:latin typeface="Times New Roman"/>
                <a:cs typeface="Times New Roman"/>
                <a:sym typeface="Times New Roman"/>
              </a:rPr>
              <a:t> = 2, 5, 10, 9, 6, 4, 3, 5, 7</a:t>
            </a:r>
            <a:endParaRPr lang="en-US" altLang="zh-TW" baseline="30000" dirty="0">
              <a:latin typeface="Times New Roman" panose="02020603050405020304" pitchFamily="18" charset="0"/>
              <a:cs typeface="Times New Roman" panose="02020603050405020304" pitchFamily="18" charset="0"/>
            </a:endParaRPr>
          </a:p>
        </p:txBody>
      </p:sp>
      <p:sp>
        <p:nvSpPr>
          <p:cNvPr id="9" name="文字方塊 8"/>
          <p:cNvSpPr txBox="1"/>
          <p:nvPr/>
        </p:nvSpPr>
        <p:spPr>
          <a:xfrm>
            <a:off x="1148316" y="1325563"/>
            <a:ext cx="633507" cy="369332"/>
          </a:xfrm>
          <a:prstGeom prst="rect">
            <a:avLst/>
          </a:prstGeom>
          <a:noFill/>
        </p:spPr>
        <p:txBody>
          <a:bodyPr wrap="none" rtlCol="0">
            <a:spAutoFit/>
          </a:bodyPr>
          <a:lstStyle/>
          <a:p>
            <a:r>
              <a:rPr lang="en-US" altLang="zh-TW" sz="1800" b="1" dirty="0">
                <a:solidFill>
                  <a:srgbClr val="FF0000"/>
                </a:solidFill>
                <a:latin typeface="Times New Roman" panose="02020603050405020304" pitchFamily="18" charset="0"/>
                <a:cs typeface="Times New Roman" panose="02020603050405020304" pitchFamily="18" charset="0"/>
              </a:rPr>
              <a:t>cusp</a:t>
            </a:r>
            <a:endParaRPr lang="zh-TW" altLang="en-US" sz="1800" b="1" dirty="0">
              <a:solidFill>
                <a:srgbClr val="FF0000"/>
              </a:solidFill>
              <a:latin typeface="Times New Roman" panose="02020603050405020304" pitchFamily="18" charset="0"/>
              <a:cs typeface="Times New Roman" panose="02020603050405020304" pitchFamily="18" charset="0"/>
            </a:endParaRPr>
          </a:p>
        </p:txBody>
      </p:sp>
      <p:sp>
        <p:nvSpPr>
          <p:cNvPr id="10" name="文字方塊 9"/>
          <p:cNvSpPr txBox="1"/>
          <p:nvPr/>
        </p:nvSpPr>
        <p:spPr>
          <a:xfrm>
            <a:off x="1351705" y="3604438"/>
            <a:ext cx="1508453" cy="338554"/>
          </a:xfrm>
          <a:prstGeom prst="rect">
            <a:avLst/>
          </a:prstGeom>
          <a:noFill/>
        </p:spPr>
        <p:txBody>
          <a:bodyPr wrap="square" rtlCol="0">
            <a:spAutoFit/>
          </a:bodyPr>
          <a:lstStyle/>
          <a:p>
            <a:r>
              <a:rPr lang="en-US" altLang="zh-TW" sz="1600" b="1" dirty="0" smtClean="0">
                <a:solidFill>
                  <a:srgbClr val="FF0000"/>
                </a:solidFill>
                <a:latin typeface="Times New Roman" panose="02020603050405020304" pitchFamily="18" charset="0"/>
                <a:cs typeface="Times New Roman" panose="02020603050405020304" pitchFamily="18" charset="0"/>
              </a:rPr>
              <a:t>Run-Length</a:t>
            </a:r>
            <a:endParaRPr lang="zh-TW" altLang="en-US" sz="1600" b="1" dirty="0">
              <a:solidFill>
                <a:srgbClr val="FF0000"/>
              </a:solidFill>
              <a:latin typeface="Times New Roman" panose="02020603050405020304" pitchFamily="18" charset="0"/>
              <a:cs typeface="Times New Roman" panose="02020603050405020304" pitchFamily="18" charset="0"/>
            </a:endParaRPr>
          </a:p>
        </p:txBody>
      </p:sp>
      <p:sp>
        <p:nvSpPr>
          <p:cNvPr id="11" name="Google Shape;139;p7"/>
          <p:cNvSpPr txBox="1">
            <a:spLocks/>
          </p:cNvSpPr>
          <p:nvPr/>
        </p:nvSpPr>
        <p:spPr>
          <a:xfrm>
            <a:off x="667001" y="5146157"/>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dirty="0">
                <a:latin typeface="Times New Roman"/>
                <a:ea typeface="Times New Roman"/>
                <a:cs typeface="Times New Roman"/>
                <a:sym typeface="Times New Roman"/>
              </a:rPr>
              <a:t>Condition 1: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en-US" altLang="zh-TW"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and</a:t>
            </a:r>
            <a:r>
              <a:rPr lang="en-US" altLang="zh-TW" i="1" dirty="0">
                <a:latin typeface="Times New Roman"/>
                <a:ea typeface="Times New Roman"/>
                <a:cs typeface="Times New Roman"/>
                <a:sym typeface="Times New Roman"/>
              </a:rPr>
              <a:t> k ×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a:latin typeface="Times New Roman"/>
                <a:ea typeface="Times New Roman"/>
                <a:cs typeface="Times New Roman"/>
                <a:sym typeface="Times New Roman"/>
              </a:rPr>
              <a:t>] =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smtClean="0">
                <a:latin typeface="Times New Roman"/>
                <a:ea typeface="Times New Roman"/>
                <a:cs typeface="Times New Roman"/>
                <a:sym typeface="Times New Roman"/>
              </a:rPr>
              <a:t>].</a:t>
            </a:r>
          </a:p>
          <a:p>
            <a:pPr marL="228600" indent="-228600" algn="just">
              <a:buSzPts val="2800"/>
            </a:pPr>
            <a:r>
              <a:rPr lang="en-US" altLang="zh-TW" dirty="0" smtClean="0">
                <a:latin typeface="Times New Roman"/>
                <a:ea typeface="Times New Roman"/>
                <a:cs typeface="Times New Roman"/>
                <a:sym typeface="Times New Roman"/>
              </a:rPr>
              <a:t>Condition </a:t>
            </a:r>
            <a:r>
              <a:rPr lang="en-US" altLang="zh-TW" dirty="0">
                <a:latin typeface="Times New Roman"/>
                <a:ea typeface="Times New Roman"/>
                <a:cs typeface="Times New Roman"/>
                <a:sym typeface="Times New Roman"/>
              </a:rPr>
              <a:t>2: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2131439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Scaled order-isomorphism</a:t>
            </a:r>
            <a:r>
              <a:rPr lang="zh-TW" altLang="en-US" b="1" dirty="0">
                <a:latin typeface="Times New Roman"/>
                <a:ea typeface="Times New Roman"/>
                <a:cs typeface="Times New Roman"/>
                <a:sym typeface="Times New Roman"/>
              </a:rPr>
              <a:t> </a:t>
            </a:r>
            <a:r>
              <a:rPr lang="en-US" altLang="zh-TW" b="1" dirty="0" smtClean="0">
                <a:latin typeface="Times New Roman"/>
                <a:ea typeface="Times New Roman"/>
                <a:cs typeface="Times New Roman"/>
                <a:sym typeface="Times New Roman"/>
              </a:rPr>
              <a:t>(3/4)</a:t>
            </a:r>
            <a:endParaRPr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pic>
        <p:nvPicPr>
          <p:cNvPr id="3" name="圖片 2"/>
          <p:cNvPicPr>
            <a:picLocks noChangeAspect="1"/>
          </p:cNvPicPr>
          <p:nvPr/>
        </p:nvPicPr>
        <p:blipFill rotWithShape="1">
          <a:blip r:embed="rId3"/>
          <a:srcRect r="48163"/>
          <a:stretch/>
        </p:blipFill>
        <p:spPr>
          <a:xfrm>
            <a:off x="3391786" y="1501282"/>
            <a:ext cx="5645888" cy="3090285"/>
          </a:xfrm>
          <a:prstGeom prst="rect">
            <a:avLst/>
          </a:prstGeom>
        </p:spPr>
      </p:pic>
      <p:pic>
        <p:nvPicPr>
          <p:cNvPr id="7" name="圖片 6"/>
          <p:cNvPicPr>
            <a:picLocks noChangeAspect="1"/>
          </p:cNvPicPr>
          <p:nvPr/>
        </p:nvPicPr>
        <p:blipFill rotWithShape="1">
          <a:blip r:embed="rId4"/>
          <a:srcRect r="73203"/>
          <a:stretch/>
        </p:blipFill>
        <p:spPr>
          <a:xfrm>
            <a:off x="87269" y="1501518"/>
            <a:ext cx="3198191" cy="3120217"/>
          </a:xfrm>
          <a:prstGeom prst="rect">
            <a:avLst/>
          </a:prstGeom>
        </p:spPr>
      </p:pic>
      <p:sp>
        <p:nvSpPr>
          <p:cNvPr id="9" name="Google Shape;139;p7"/>
          <p:cNvSpPr txBox="1">
            <a:spLocks noGrp="1"/>
          </p:cNvSpPr>
          <p:nvPr>
            <p:ph type="body" idx="1"/>
          </p:nvPr>
        </p:nvSpPr>
        <p:spPr>
          <a:xfrm>
            <a:off x="7652245" y="454241"/>
            <a:ext cx="4659910" cy="1395744"/>
          </a:xfrm>
          <a:prstGeom prst="rect">
            <a:avLst/>
          </a:prstGeom>
          <a:noFill/>
          <a:ln>
            <a:noFill/>
          </a:ln>
        </p:spPr>
        <p:txBody>
          <a:bodyPr spcFirstLastPara="1" wrap="square" lIns="91425" tIns="45700" rIns="91425" bIns="45700" anchor="t" anchorCtr="0">
            <a:normAutofit/>
          </a:bodyPr>
          <a:lstStyle/>
          <a:p>
            <a:pPr marL="228600" lvl="0" indent="-228600" algn="just">
              <a:buSzPts val="2800"/>
            </a:pPr>
            <a:r>
              <a:rPr lang="en-US" altLang="zh-TW" i="1" dirty="0" smtClean="0">
                <a:latin typeface="Times New Roman"/>
                <a:ea typeface="Times New Roman"/>
                <a:cs typeface="Times New Roman"/>
                <a:sym typeface="Times New Roman"/>
              </a:rPr>
              <a:t>X</a:t>
            </a:r>
            <a:r>
              <a:rPr lang="en-US" altLang="zh-TW" dirty="0" smtClean="0">
                <a:latin typeface="Times New Roman"/>
                <a:ea typeface="Times New Roman"/>
                <a:cs typeface="Times New Roman"/>
                <a:sym typeface="Times New Roman"/>
              </a:rPr>
              <a:t>  = </a:t>
            </a:r>
            <a:r>
              <a:rPr lang="en-US" altLang="zh-TW" dirty="0">
                <a:latin typeface="Times New Roman"/>
                <a:ea typeface="Times New Roman"/>
                <a:cs typeface="Times New Roman"/>
                <a:sym typeface="Times New Roman"/>
              </a:rPr>
              <a:t>1, 10, 6, 2, 7 </a:t>
            </a:r>
            <a:endParaRPr lang="en-US" altLang="zh-TW" dirty="0" smtClean="0">
              <a:latin typeface="Times New Roman"/>
              <a:ea typeface="Times New Roman"/>
              <a:cs typeface="Times New Roman"/>
              <a:sym typeface="Times New Roman"/>
            </a:endParaRPr>
          </a:p>
          <a:p>
            <a:pPr marL="228600" lvl="0" indent="-228600" algn="just">
              <a:buSzPts val="2800"/>
            </a:pPr>
            <a:r>
              <a:rPr lang="en-US" altLang="zh-TW" i="1" dirty="0" smtClean="0">
                <a:latin typeface="Times New Roman"/>
                <a:cs typeface="Times New Roman"/>
                <a:sym typeface="Times New Roman"/>
              </a:rPr>
              <a:t>Y</a:t>
            </a:r>
            <a:r>
              <a:rPr lang="en-US" altLang="zh-TW" baseline="-25000" dirty="0">
                <a:latin typeface="Times New Roman"/>
                <a:cs typeface="Times New Roman"/>
                <a:sym typeface="Times New Roman"/>
              </a:rPr>
              <a:t>3</a:t>
            </a:r>
            <a:r>
              <a:rPr lang="en-US" altLang="zh-TW" dirty="0" smtClean="0">
                <a:latin typeface="Times New Roman"/>
                <a:cs typeface="Times New Roman"/>
                <a:sym typeface="Times New Roman"/>
              </a:rPr>
              <a:t> = 1, 5, 10, 8, 6, 3, 2, 4, 11</a:t>
            </a:r>
            <a:endParaRPr lang="en-US" altLang="zh-TW" baseline="30000" dirty="0">
              <a:latin typeface="Times New Roman" panose="02020603050405020304" pitchFamily="18" charset="0"/>
              <a:cs typeface="Times New Roman" panose="02020603050405020304" pitchFamily="18" charset="0"/>
            </a:endParaRPr>
          </a:p>
        </p:txBody>
      </p:sp>
      <p:sp>
        <p:nvSpPr>
          <p:cNvPr id="10" name="文字方塊 9"/>
          <p:cNvSpPr txBox="1"/>
          <p:nvPr/>
        </p:nvSpPr>
        <p:spPr>
          <a:xfrm>
            <a:off x="1148316" y="1325563"/>
            <a:ext cx="633507" cy="369332"/>
          </a:xfrm>
          <a:prstGeom prst="rect">
            <a:avLst/>
          </a:prstGeom>
          <a:noFill/>
        </p:spPr>
        <p:txBody>
          <a:bodyPr wrap="none" rtlCol="0">
            <a:spAutoFit/>
          </a:bodyPr>
          <a:lstStyle/>
          <a:p>
            <a:r>
              <a:rPr lang="en-US" altLang="zh-TW" sz="1800" b="1" dirty="0">
                <a:solidFill>
                  <a:srgbClr val="FF0000"/>
                </a:solidFill>
                <a:latin typeface="Times New Roman" panose="02020603050405020304" pitchFamily="18" charset="0"/>
                <a:cs typeface="Times New Roman" panose="02020603050405020304" pitchFamily="18" charset="0"/>
              </a:rPr>
              <a:t>cusp</a:t>
            </a:r>
            <a:endParaRPr lang="zh-TW" altLang="en-US" sz="1800" b="1" dirty="0">
              <a:solidFill>
                <a:srgbClr val="FF0000"/>
              </a:solidFill>
              <a:latin typeface="Times New Roman" panose="02020603050405020304" pitchFamily="18" charset="0"/>
              <a:cs typeface="Times New Roman" panose="02020603050405020304" pitchFamily="18" charset="0"/>
            </a:endParaRPr>
          </a:p>
        </p:txBody>
      </p:sp>
      <p:sp>
        <p:nvSpPr>
          <p:cNvPr id="11" name="文字方塊 10"/>
          <p:cNvSpPr txBox="1"/>
          <p:nvPr/>
        </p:nvSpPr>
        <p:spPr>
          <a:xfrm>
            <a:off x="1351705" y="3604438"/>
            <a:ext cx="1508453" cy="338554"/>
          </a:xfrm>
          <a:prstGeom prst="rect">
            <a:avLst/>
          </a:prstGeom>
          <a:noFill/>
        </p:spPr>
        <p:txBody>
          <a:bodyPr wrap="square" rtlCol="0">
            <a:spAutoFit/>
          </a:bodyPr>
          <a:lstStyle/>
          <a:p>
            <a:r>
              <a:rPr lang="en-US" altLang="zh-TW" sz="1600" b="1" dirty="0" smtClean="0">
                <a:solidFill>
                  <a:srgbClr val="FF0000"/>
                </a:solidFill>
                <a:latin typeface="Times New Roman" panose="02020603050405020304" pitchFamily="18" charset="0"/>
                <a:cs typeface="Times New Roman" panose="02020603050405020304" pitchFamily="18" charset="0"/>
              </a:rPr>
              <a:t>Run-Length</a:t>
            </a:r>
            <a:endParaRPr lang="zh-TW" altLang="en-US" sz="1600" b="1" dirty="0">
              <a:solidFill>
                <a:srgbClr val="FF0000"/>
              </a:solidFill>
              <a:latin typeface="Times New Roman" panose="02020603050405020304" pitchFamily="18" charset="0"/>
              <a:cs typeface="Times New Roman" panose="02020603050405020304" pitchFamily="18" charset="0"/>
            </a:endParaRPr>
          </a:p>
        </p:txBody>
      </p:sp>
      <p:sp>
        <p:nvSpPr>
          <p:cNvPr id="12" name="Google Shape;139;p7"/>
          <p:cNvSpPr txBox="1">
            <a:spLocks/>
          </p:cNvSpPr>
          <p:nvPr/>
        </p:nvSpPr>
        <p:spPr>
          <a:xfrm>
            <a:off x="667001" y="5146157"/>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dirty="0">
                <a:latin typeface="Times New Roman"/>
                <a:ea typeface="Times New Roman"/>
                <a:cs typeface="Times New Roman"/>
                <a:sym typeface="Times New Roman"/>
              </a:rPr>
              <a:t>Condition 1: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en-US" altLang="zh-TW"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and</a:t>
            </a:r>
            <a:r>
              <a:rPr lang="en-US" altLang="zh-TW" i="1" dirty="0">
                <a:latin typeface="Times New Roman"/>
                <a:ea typeface="Times New Roman"/>
                <a:cs typeface="Times New Roman"/>
                <a:sym typeface="Times New Roman"/>
              </a:rPr>
              <a:t> k ×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a:latin typeface="Times New Roman"/>
                <a:ea typeface="Times New Roman"/>
                <a:cs typeface="Times New Roman"/>
                <a:sym typeface="Times New Roman"/>
              </a:rPr>
              <a:t>] =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smtClean="0">
                <a:latin typeface="Times New Roman"/>
                <a:ea typeface="Times New Roman"/>
                <a:cs typeface="Times New Roman"/>
                <a:sym typeface="Times New Roman"/>
              </a:rPr>
              <a:t>].</a:t>
            </a:r>
          </a:p>
          <a:p>
            <a:pPr marL="228600" indent="-228600" algn="just">
              <a:buSzPts val="2800"/>
            </a:pPr>
            <a:r>
              <a:rPr lang="en-US" altLang="zh-TW" dirty="0" smtClean="0">
                <a:latin typeface="Times New Roman"/>
                <a:ea typeface="Times New Roman"/>
                <a:cs typeface="Times New Roman"/>
                <a:sym typeface="Times New Roman"/>
              </a:rPr>
              <a:t>Condition </a:t>
            </a:r>
            <a:r>
              <a:rPr lang="en-US" altLang="zh-TW" dirty="0">
                <a:latin typeface="Times New Roman"/>
                <a:ea typeface="Times New Roman"/>
                <a:cs typeface="Times New Roman"/>
                <a:sym typeface="Times New Roman"/>
              </a:rPr>
              <a:t>2: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1601925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Scaled order-isomorphism</a:t>
            </a:r>
            <a:r>
              <a:rPr lang="zh-TW" altLang="en-US" b="1" dirty="0">
                <a:latin typeface="Times New Roman"/>
                <a:ea typeface="Times New Roman"/>
                <a:cs typeface="Times New Roman"/>
                <a:sym typeface="Times New Roman"/>
              </a:rPr>
              <a:t> </a:t>
            </a:r>
            <a:r>
              <a:rPr lang="en-US" altLang="zh-TW" b="1" dirty="0" smtClean="0">
                <a:latin typeface="Times New Roman"/>
                <a:ea typeface="Times New Roman"/>
                <a:cs typeface="Times New Roman"/>
                <a:sym typeface="Times New Roman"/>
              </a:rPr>
              <a:t>(4/4)</a:t>
            </a:r>
            <a:endParaRPr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pic>
        <p:nvPicPr>
          <p:cNvPr id="7" name="圖片 6"/>
          <p:cNvPicPr>
            <a:picLocks noChangeAspect="1"/>
          </p:cNvPicPr>
          <p:nvPr/>
        </p:nvPicPr>
        <p:blipFill rotWithShape="1">
          <a:blip r:embed="rId3"/>
          <a:srcRect r="73203"/>
          <a:stretch/>
        </p:blipFill>
        <p:spPr>
          <a:xfrm>
            <a:off x="87269" y="1501518"/>
            <a:ext cx="3198191" cy="3120217"/>
          </a:xfrm>
          <a:prstGeom prst="rect">
            <a:avLst/>
          </a:prstGeom>
        </p:spPr>
      </p:pic>
      <p:pic>
        <p:nvPicPr>
          <p:cNvPr id="8" name="圖片 7"/>
          <p:cNvPicPr>
            <a:picLocks noChangeAspect="1"/>
          </p:cNvPicPr>
          <p:nvPr/>
        </p:nvPicPr>
        <p:blipFill rotWithShape="1">
          <a:blip r:embed="rId4"/>
          <a:srcRect l="53400" t="-344" r="194" b="344"/>
          <a:stretch/>
        </p:blipFill>
        <p:spPr>
          <a:xfrm>
            <a:off x="3375378" y="1501518"/>
            <a:ext cx="5054468" cy="3090285"/>
          </a:xfrm>
          <a:prstGeom prst="rect">
            <a:avLst/>
          </a:prstGeom>
        </p:spPr>
      </p:pic>
      <p:sp>
        <p:nvSpPr>
          <p:cNvPr id="9" name="Google Shape;139;p7"/>
          <p:cNvSpPr txBox="1">
            <a:spLocks noGrp="1"/>
          </p:cNvSpPr>
          <p:nvPr>
            <p:ph type="body" idx="1"/>
          </p:nvPr>
        </p:nvSpPr>
        <p:spPr>
          <a:xfrm>
            <a:off x="8184221" y="646762"/>
            <a:ext cx="4383464" cy="1520929"/>
          </a:xfrm>
          <a:prstGeom prst="rect">
            <a:avLst/>
          </a:prstGeom>
          <a:noFill/>
          <a:ln>
            <a:noFill/>
          </a:ln>
        </p:spPr>
        <p:txBody>
          <a:bodyPr spcFirstLastPara="1" wrap="square" lIns="91425" tIns="45700" rIns="91425" bIns="45700" anchor="t" anchorCtr="0">
            <a:normAutofit/>
          </a:bodyPr>
          <a:lstStyle/>
          <a:p>
            <a:pPr marL="228600" lvl="0" indent="-228600" algn="just">
              <a:buSzPts val="2800"/>
            </a:pPr>
            <a:r>
              <a:rPr lang="en-US" altLang="zh-TW" i="1" dirty="0" smtClean="0">
                <a:latin typeface="Times New Roman"/>
                <a:ea typeface="Times New Roman"/>
                <a:cs typeface="Times New Roman"/>
                <a:sym typeface="Times New Roman"/>
              </a:rPr>
              <a:t>X</a:t>
            </a:r>
            <a:r>
              <a:rPr lang="en-US" altLang="zh-TW" dirty="0" smtClean="0">
                <a:latin typeface="Times New Roman"/>
                <a:ea typeface="Times New Roman"/>
                <a:cs typeface="Times New Roman"/>
                <a:sym typeface="Times New Roman"/>
              </a:rPr>
              <a:t>  = </a:t>
            </a:r>
            <a:r>
              <a:rPr lang="en-US" altLang="zh-TW" dirty="0">
                <a:latin typeface="Times New Roman"/>
                <a:ea typeface="Times New Roman"/>
                <a:cs typeface="Times New Roman"/>
                <a:sym typeface="Times New Roman"/>
              </a:rPr>
              <a:t>1, 10, 6, 2, 7 </a:t>
            </a:r>
            <a:endParaRPr lang="en-US" altLang="zh-TW" dirty="0" smtClean="0">
              <a:latin typeface="Times New Roman"/>
              <a:ea typeface="Times New Roman"/>
              <a:cs typeface="Times New Roman"/>
              <a:sym typeface="Times New Roman"/>
            </a:endParaRPr>
          </a:p>
          <a:p>
            <a:pPr marL="228600" lvl="0" indent="-228600" algn="just">
              <a:buSzPts val="2800"/>
            </a:pPr>
            <a:r>
              <a:rPr lang="en-US" altLang="zh-TW" i="1" dirty="0" smtClean="0">
                <a:latin typeface="Times New Roman"/>
                <a:cs typeface="Times New Roman"/>
                <a:sym typeface="Times New Roman"/>
              </a:rPr>
              <a:t>Y</a:t>
            </a:r>
            <a:r>
              <a:rPr lang="en-US" altLang="zh-TW" baseline="-25000" dirty="0">
                <a:latin typeface="Times New Roman"/>
                <a:cs typeface="Times New Roman"/>
                <a:sym typeface="Times New Roman"/>
              </a:rPr>
              <a:t>4</a:t>
            </a:r>
            <a:r>
              <a:rPr lang="en-US" altLang="zh-TW" dirty="0" smtClean="0">
                <a:latin typeface="Times New Roman"/>
                <a:cs typeface="Times New Roman"/>
                <a:sym typeface="Times New Roman"/>
              </a:rPr>
              <a:t> = 1, 5, 10, 8, 6, 2, 4, 7</a:t>
            </a:r>
            <a:endParaRPr lang="en-US" altLang="zh-TW" baseline="30000" dirty="0">
              <a:latin typeface="Times New Roman" panose="02020603050405020304" pitchFamily="18" charset="0"/>
              <a:cs typeface="Times New Roman" panose="02020603050405020304" pitchFamily="18" charset="0"/>
            </a:endParaRPr>
          </a:p>
        </p:txBody>
      </p:sp>
      <p:sp>
        <p:nvSpPr>
          <p:cNvPr id="10" name="文字方塊 9"/>
          <p:cNvSpPr txBox="1"/>
          <p:nvPr/>
        </p:nvSpPr>
        <p:spPr>
          <a:xfrm>
            <a:off x="1148316" y="1325563"/>
            <a:ext cx="633507" cy="369332"/>
          </a:xfrm>
          <a:prstGeom prst="rect">
            <a:avLst/>
          </a:prstGeom>
          <a:noFill/>
        </p:spPr>
        <p:txBody>
          <a:bodyPr wrap="none" rtlCol="0">
            <a:spAutoFit/>
          </a:bodyPr>
          <a:lstStyle/>
          <a:p>
            <a:r>
              <a:rPr lang="en-US" altLang="zh-TW" sz="1800" b="1" dirty="0">
                <a:solidFill>
                  <a:srgbClr val="FF0000"/>
                </a:solidFill>
                <a:latin typeface="Times New Roman" panose="02020603050405020304" pitchFamily="18" charset="0"/>
                <a:cs typeface="Times New Roman" panose="02020603050405020304" pitchFamily="18" charset="0"/>
              </a:rPr>
              <a:t>cusp</a:t>
            </a:r>
            <a:endParaRPr lang="zh-TW" altLang="en-US" sz="1800" b="1" dirty="0">
              <a:solidFill>
                <a:srgbClr val="FF0000"/>
              </a:solidFill>
              <a:latin typeface="Times New Roman" panose="02020603050405020304" pitchFamily="18" charset="0"/>
              <a:cs typeface="Times New Roman" panose="02020603050405020304" pitchFamily="18" charset="0"/>
            </a:endParaRPr>
          </a:p>
        </p:txBody>
      </p:sp>
      <p:sp>
        <p:nvSpPr>
          <p:cNvPr id="11" name="文字方塊 10"/>
          <p:cNvSpPr txBox="1"/>
          <p:nvPr/>
        </p:nvSpPr>
        <p:spPr>
          <a:xfrm>
            <a:off x="1351705" y="3604438"/>
            <a:ext cx="1508453" cy="338554"/>
          </a:xfrm>
          <a:prstGeom prst="rect">
            <a:avLst/>
          </a:prstGeom>
          <a:noFill/>
        </p:spPr>
        <p:txBody>
          <a:bodyPr wrap="square" rtlCol="0">
            <a:spAutoFit/>
          </a:bodyPr>
          <a:lstStyle/>
          <a:p>
            <a:r>
              <a:rPr lang="en-US" altLang="zh-TW" sz="1600" b="1" dirty="0" smtClean="0">
                <a:solidFill>
                  <a:srgbClr val="FF0000"/>
                </a:solidFill>
                <a:latin typeface="Times New Roman" panose="02020603050405020304" pitchFamily="18" charset="0"/>
                <a:cs typeface="Times New Roman" panose="02020603050405020304" pitchFamily="18" charset="0"/>
              </a:rPr>
              <a:t>Run-Length</a:t>
            </a:r>
            <a:endParaRPr lang="zh-TW" altLang="en-US" sz="1600" b="1" dirty="0">
              <a:solidFill>
                <a:srgbClr val="FF0000"/>
              </a:solidFill>
              <a:latin typeface="Times New Roman" panose="02020603050405020304" pitchFamily="18" charset="0"/>
              <a:cs typeface="Times New Roman" panose="02020603050405020304" pitchFamily="18" charset="0"/>
            </a:endParaRPr>
          </a:p>
        </p:txBody>
      </p:sp>
      <p:sp>
        <p:nvSpPr>
          <p:cNvPr id="12" name="Google Shape;139;p7"/>
          <p:cNvSpPr txBox="1">
            <a:spLocks/>
          </p:cNvSpPr>
          <p:nvPr/>
        </p:nvSpPr>
        <p:spPr>
          <a:xfrm>
            <a:off x="667001" y="5146157"/>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dirty="0">
                <a:latin typeface="Times New Roman"/>
                <a:ea typeface="Times New Roman"/>
                <a:cs typeface="Times New Roman"/>
                <a:sym typeface="Times New Roman"/>
              </a:rPr>
              <a:t>Condition 1: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en-US" altLang="zh-TW"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a:t>
            </a:r>
            <a:r>
              <a:rPr lang="zh-TW" altLang="en-US" i="1"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zh-TW" altLang="en-US" i="1" baseline="30000" dirty="0" smtClean="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and</a:t>
            </a:r>
            <a:r>
              <a:rPr lang="en-US" altLang="zh-TW" i="1" dirty="0">
                <a:latin typeface="Times New Roman"/>
                <a:ea typeface="Times New Roman"/>
                <a:cs typeface="Times New Roman"/>
                <a:sym typeface="Times New Roman"/>
              </a:rPr>
              <a:t> k ×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a:latin typeface="Times New Roman"/>
                <a:ea typeface="Times New Roman"/>
                <a:cs typeface="Times New Roman"/>
                <a:sym typeface="Times New Roman"/>
              </a:rPr>
              <a:t>] =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R</a:t>
            </a:r>
            <a:r>
              <a:rPr lang="en-US" altLang="zh-TW" i="1" dirty="0" smtClean="0">
                <a:latin typeface="Times New Roman"/>
                <a:ea typeface="Times New Roman"/>
                <a:cs typeface="Times New Roman"/>
                <a:sym typeface="Times New Roman"/>
              </a:rPr>
              <a:t>[</a:t>
            </a:r>
            <a:r>
              <a:rPr lang="en-US" altLang="zh-TW" i="1" dirty="0" err="1" smtClean="0">
                <a:latin typeface="Times New Roman"/>
                <a:ea typeface="Times New Roman"/>
                <a:cs typeface="Times New Roman"/>
                <a:sym typeface="Times New Roman"/>
              </a:rPr>
              <a:t>i</a:t>
            </a:r>
            <a:r>
              <a:rPr lang="en-US" altLang="zh-TW" i="1" dirty="0" smtClean="0">
                <a:latin typeface="Times New Roman"/>
                <a:ea typeface="Times New Roman"/>
                <a:cs typeface="Times New Roman"/>
                <a:sym typeface="Times New Roman"/>
              </a:rPr>
              <a:t>].</a:t>
            </a:r>
          </a:p>
          <a:p>
            <a:pPr marL="228600" indent="-228600" algn="just">
              <a:buSzPts val="2800"/>
            </a:pPr>
            <a:r>
              <a:rPr lang="en-US" altLang="zh-TW" dirty="0" smtClean="0">
                <a:latin typeface="Times New Roman"/>
                <a:ea typeface="Times New Roman"/>
                <a:cs typeface="Times New Roman"/>
                <a:sym typeface="Times New Roman"/>
              </a:rPr>
              <a:t>Condition </a:t>
            </a:r>
            <a:r>
              <a:rPr lang="en-US" altLang="zh-TW" dirty="0">
                <a:latin typeface="Times New Roman"/>
                <a:ea typeface="Times New Roman"/>
                <a:cs typeface="Times New Roman"/>
                <a:sym typeface="Times New Roman"/>
              </a:rPr>
              <a:t>2: </a:t>
            </a:r>
            <a:r>
              <a:rPr lang="en-US" altLang="zh-TW" i="1" dirty="0" smtClean="0">
                <a:latin typeface="Times New Roman"/>
                <a:ea typeface="Times New Roman"/>
                <a:cs typeface="Times New Roman"/>
                <a:sym typeface="Times New Roman"/>
              </a:rPr>
              <a:t>X</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i="1" dirty="0">
                <a:latin typeface="Times New Roman"/>
                <a:ea typeface="Times New Roman"/>
                <a:cs typeface="Times New Roman"/>
                <a:sym typeface="Times New Roman"/>
              </a:rPr>
              <a:t>≈ </a:t>
            </a:r>
            <a:r>
              <a:rPr lang="en-US" altLang="zh-TW" i="1" dirty="0" smtClean="0">
                <a:latin typeface="Times New Roman"/>
                <a:ea typeface="Times New Roman"/>
                <a:cs typeface="Times New Roman"/>
                <a:sym typeface="Times New Roman"/>
              </a:rPr>
              <a:t>Y</a:t>
            </a:r>
            <a:r>
              <a:rPr lang="en-US" altLang="zh-TW" i="1" baseline="30000" dirty="0" smtClean="0">
                <a:latin typeface="Times New Roman"/>
                <a:ea typeface="Times New Roman"/>
                <a:cs typeface="Times New Roman"/>
                <a:sym typeface="Times New Roman"/>
              </a:rPr>
              <a:t>C</a:t>
            </a:r>
            <a:r>
              <a:rPr lang="en-US" altLang="zh-TW" i="1" dirty="0" smtClean="0">
                <a:latin typeface="Times New Roman"/>
                <a:ea typeface="Times New Roman"/>
                <a:cs typeface="Times New Roman"/>
                <a:sym typeface="Times New Roman"/>
              </a:rPr>
              <a:t> </a:t>
            </a:r>
            <a:r>
              <a:rPr lang="en-US" altLang="zh-TW"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2347237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21920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sz="4000" b="1" dirty="0">
                <a:latin typeface="Times New Roman"/>
                <a:ea typeface="Times New Roman"/>
                <a:cs typeface="Times New Roman"/>
                <a:sym typeface="Times New Roman"/>
              </a:rPr>
              <a:t>Algorithm for the OPPM problem with </a:t>
            </a:r>
            <a:r>
              <a:rPr lang="en-US" altLang="zh-TW" sz="4000" b="1" dirty="0" smtClean="0">
                <a:latin typeface="Times New Roman"/>
                <a:ea typeface="Times New Roman"/>
                <a:cs typeface="Times New Roman"/>
                <a:sym typeface="Times New Roman"/>
              </a:rPr>
              <a:t>scaling</a:t>
            </a:r>
            <a:r>
              <a:rPr lang="zh-TW" altLang="en-US" sz="4000" b="1" dirty="0" smtClean="0">
                <a:latin typeface="Times New Roman"/>
                <a:ea typeface="Times New Roman"/>
                <a:cs typeface="Times New Roman"/>
                <a:sym typeface="Times New Roman"/>
              </a:rPr>
              <a:t> </a:t>
            </a:r>
            <a:r>
              <a:rPr lang="en-US" altLang="zh-TW" sz="4000" b="1" dirty="0" smtClean="0">
                <a:latin typeface="Times New Roman"/>
                <a:ea typeface="Times New Roman"/>
                <a:cs typeface="Times New Roman"/>
                <a:sym typeface="Times New Roman"/>
              </a:rPr>
              <a:t>(1/3)</a:t>
            </a:r>
            <a:endParaRPr sz="4000"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
        <p:nvSpPr>
          <p:cNvPr id="12" name="Google Shape;139;p7"/>
          <p:cNvSpPr txBox="1">
            <a:spLocks/>
          </p:cNvSpPr>
          <p:nvPr/>
        </p:nvSpPr>
        <p:spPr>
          <a:xfrm>
            <a:off x="1" y="1325563"/>
            <a:ext cx="11442554" cy="5395911"/>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Step1.1</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Run-Length </a:t>
            </a:r>
          </a:p>
          <a:p>
            <a:pPr marL="228600" indent="-228600" algn="just">
              <a:buSzPts val="2800"/>
            </a:pP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sym typeface="Times New Roman"/>
            </a:endParaRPr>
          </a:p>
          <a:p>
            <a:pPr marL="228600" indent="-228600" algn="just">
              <a:buSzPts val="2800"/>
            </a:pP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P</a:t>
            </a:r>
            <a:r>
              <a:rPr lang="en-US" altLang="zh-TW" sz="2400" baseline="300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Q</a:t>
            </a:r>
            <a:r>
              <a:rPr lang="zh-TW" altLang="en-US" sz="2400" baseline="300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sym typeface="Times New Roman"/>
              </a:rPr>
              <a:t>=</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鄰近</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run-length</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相除</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endParaRPr>
          </a:p>
          <a:p>
            <a:pPr marL="228600" indent="-228600" algn="just">
              <a:buSzPts val="2800"/>
            </a:pP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J1</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1, 7 }</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sym typeface="Times New Roman"/>
            </a:endParaRPr>
          </a:p>
        </p:txBody>
      </p:sp>
      <p:pic>
        <p:nvPicPr>
          <p:cNvPr id="13" name="圖片 12"/>
          <p:cNvPicPr>
            <a:picLocks noChangeAspect="1"/>
          </p:cNvPicPr>
          <p:nvPr/>
        </p:nvPicPr>
        <p:blipFill>
          <a:blip r:embed="rId3"/>
          <a:stretch>
            <a:fillRect/>
          </a:stretch>
        </p:blipFill>
        <p:spPr>
          <a:xfrm>
            <a:off x="3549153" y="1424783"/>
            <a:ext cx="8560401" cy="4506117"/>
          </a:xfrm>
          <a:prstGeom prst="rect">
            <a:avLst/>
          </a:prstGeom>
        </p:spPr>
      </p:pic>
      <p:sp>
        <p:nvSpPr>
          <p:cNvPr id="6" name="Google Shape;139;p7"/>
          <p:cNvSpPr txBox="1">
            <a:spLocks/>
          </p:cNvSpPr>
          <p:nvPr/>
        </p:nvSpPr>
        <p:spPr>
          <a:xfrm>
            <a:off x="0" y="5751253"/>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sz="2400" dirty="0">
                <a:latin typeface="Times New Roman"/>
                <a:ea typeface="Times New Roman"/>
                <a:cs typeface="Times New Roman"/>
                <a:sym typeface="Times New Roman"/>
              </a:rPr>
              <a:t>Condition 1: </a:t>
            </a:r>
            <a:r>
              <a:rPr lang="en-US" altLang="zh-TW" sz="2400" i="1" dirty="0" smtClean="0">
                <a:latin typeface="Times New Roman"/>
                <a:ea typeface="Times New Roman"/>
                <a:cs typeface="Times New Roman"/>
                <a:sym typeface="Times New Roman"/>
              </a:rPr>
              <a:t>|</a:t>
            </a:r>
            <a:r>
              <a:rPr lang="zh-TW" altLang="en-US" sz="2400" i="1"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R</a:t>
            </a:r>
            <a:r>
              <a:rPr lang="zh-TW" altLang="en-US"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a:t>
            </a:r>
            <a:r>
              <a:rPr lang="en-US" altLang="zh-TW"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 </a:t>
            </a:r>
            <a:r>
              <a:rPr lang="en-US" altLang="zh-TW" sz="2400" i="1" dirty="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a:t>
            </a:r>
            <a:r>
              <a:rPr lang="zh-TW" altLang="en-US" sz="2400" i="1"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R</a:t>
            </a:r>
            <a:r>
              <a:rPr lang="zh-TW" altLang="en-US"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 </a:t>
            </a:r>
            <a:r>
              <a:rPr lang="en-US" altLang="zh-TW" sz="2400" dirty="0">
                <a:latin typeface="Times New Roman"/>
                <a:ea typeface="Times New Roman"/>
                <a:cs typeface="Times New Roman"/>
                <a:sym typeface="Times New Roman"/>
              </a:rPr>
              <a:t>and</a:t>
            </a:r>
            <a:r>
              <a:rPr lang="en-US" altLang="zh-TW" sz="2400" i="1" dirty="0">
                <a:latin typeface="Times New Roman"/>
                <a:ea typeface="Times New Roman"/>
                <a:cs typeface="Times New Roman"/>
                <a:sym typeface="Times New Roman"/>
              </a:rPr>
              <a:t> k ×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R</a:t>
            </a:r>
            <a:r>
              <a:rPr lang="en-US" altLang="zh-TW" sz="2400" i="1" dirty="0" smtClean="0">
                <a:latin typeface="Times New Roman"/>
                <a:ea typeface="Times New Roman"/>
                <a:cs typeface="Times New Roman"/>
                <a:sym typeface="Times New Roman"/>
              </a:rPr>
              <a:t>[</a:t>
            </a:r>
            <a:r>
              <a:rPr lang="en-US" altLang="zh-TW" sz="2400" i="1" dirty="0" err="1" smtClean="0">
                <a:latin typeface="Times New Roman"/>
                <a:ea typeface="Times New Roman"/>
                <a:cs typeface="Times New Roman"/>
                <a:sym typeface="Times New Roman"/>
              </a:rPr>
              <a:t>i</a:t>
            </a:r>
            <a:r>
              <a:rPr lang="en-US" altLang="zh-TW" sz="2400" i="1" dirty="0">
                <a:latin typeface="Times New Roman"/>
                <a:ea typeface="Times New Roman"/>
                <a:cs typeface="Times New Roman"/>
                <a:sym typeface="Times New Roman"/>
              </a:rPr>
              <a:t>] =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R</a:t>
            </a:r>
            <a:r>
              <a:rPr lang="en-US" altLang="zh-TW" sz="2400" i="1" dirty="0" smtClean="0">
                <a:latin typeface="Times New Roman"/>
                <a:ea typeface="Times New Roman"/>
                <a:cs typeface="Times New Roman"/>
                <a:sym typeface="Times New Roman"/>
              </a:rPr>
              <a:t>[</a:t>
            </a:r>
            <a:r>
              <a:rPr lang="en-US" altLang="zh-TW" sz="2400" i="1" dirty="0" err="1" smtClean="0">
                <a:latin typeface="Times New Roman"/>
                <a:ea typeface="Times New Roman"/>
                <a:cs typeface="Times New Roman"/>
                <a:sym typeface="Times New Roman"/>
              </a:rPr>
              <a:t>i</a:t>
            </a:r>
            <a:r>
              <a:rPr lang="en-US" altLang="zh-TW" sz="2400" i="1" dirty="0" smtClean="0">
                <a:latin typeface="Times New Roman"/>
                <a:ea typeface="Times New Roman"/>
                <a:cs typeface="Times New Roman"/>
                <a:sym typeface="Times New Roman"/>
              </a:rPr>
              <a:t>].</a:t>
            </a:r>
          </a:p>
          <a:p>
            <a:pPr marL="228600" indent="-228600" algn="just">
              <a:buSzPts val="2800"/>
            </a:pPr>
            <a:r>
              <a:rPr lang="en-US" altLang="zh-TW" sz="2400" dirty="0" smtClean="0">
                <a:latin typeface="Times New Roman"/>
                <a:ea typeface="Times New Roman"/>
                <a:cs typeface="Times New Roman"/>
                <a:sym typeface="Times New Roman"/>
              </a:rPr>
              <a:t>Condition </a:t>
            </a:r>
            <a:r>
              <a:rPr lang="en-US" altLang="zh-TW" sz="2400" dirty="0">
                <a:latin typeface="Times New Roman"/>
                <a:ea typeface="Times New Roman"/>
                <a:cs typeface="Times New Roman"/>
                <a:sym typeface="Times New Roman"/>
              </a:rPr>
              <a:t>2: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C</a:t>
            </a:r>
            <a:r>
              <a:rPr lang="en-US" altLang="zh-TW" sz="2400" i="1" dirty="0" smtClean="0">
                <a:latin typeface="Times New Roman"/>
                <a:ea typeface="Times New Roman"/>
                <a:cs typeface="Times New Roman"/>
                <a:sym typeface="Times New Roman"/>
              </a:rPr>
              <a:t> </a:t>
            </a:r>
            <a:r>
              <a:rPr lang="en-US" altLang="zh-TW" sz="2400" i="1" dirty="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C</a:t>
            </a:r>
            <a:r>
              <a:rPr lang="en-US" altLang="zh-TW" sz="2400" i="1" dirty="0" smtClean="0">
                <a:latin typeface="Times New Roman"/>
                <a:ea typeface="Times New Roman"/>
                <a:cs typeface="Times New Roman"/>
                <a:sym typeface="Times New Roman"/>
              </a:rPr>
              <a:t> </a:t>
            </a:r>
            <a:r>
              <a:rPr lang="en-US" altLang="zh-TW" sz="2400"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3419471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21920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sz="4000" b="1" dirty="0">
                <a:latin typeface="Times New Roman"/>
                <a:ea typeface="Times New Roman"/>
                <a:cs typeface="Times New Roman"/>
                <a:sym typeface="Times New Roman"/>
              </a:rPr>
              <a:t>Algorithm for the OPPM problem with </a:t>
            </a:r>
            <a:r>
              <a:rPr lang="en-US" altLang="zh-TW" sz="4000" b="1" dirty="0" smtClean="0">
                <a:latin typeface="Times New Roman"/>
                <a:ea typeface="Times New Roman"/>
                <a:cs typeface="Times New Roman"/>
                <a:sym typeface="Times New Roman"/>
              </a:rPr>
              <a:t>scaling (2/3)</a:t>
            </a:r>
            <a:endParaRPr sz="4000"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
        <p:nvSpPr>
          <p:cNvPr id="12" name="Google Shape;139;p7"/>
          <p:cNvSpPr txBox="1">
            <a:spLocks/>
          </p:cNvSpPr>
          <p:nvPr/>
        </p:nvSpPr>
        <p:spPr>
          <a:xfrm>
            <a:off x="1" y="1325563"/>
            <a:ext cx="11442554" cy="5395911"/>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sz="2400" dirty="0" smtClean="0">
                <a:latin typeface="Times New Roman"/>
                <a:ea typeface="Times New Roman"/>
                <a:cs typeface="Times New Roman"/>
                <a:sym typeface="Times New Roman"/>
              </a:rPr>
              <a:t>Step1.2</a:t>
            </a:r>
            <a:r>
              <a:rPr lang="zh-TW" altLang="en-US" sz="2400" dirty="0" smtClean="0">
                <a:latin typeface="Times New Roman"/>
                <a:ea typeface="Times New Roman"/>
                <a:cs typeface="Times New Roman"/>
                <a:sym typeface="Times New Roman"/>
              </a:rPr>
              <a:t> </a:t>
            </a:r>
            <a:r>
              <a:rPr lang="en-US" altLang="zh-TW" sz="2400" dirty="0" smtClean="0">
                <a:latin typeface="Times New Roman"/>
                <a:ea typeface="Times New Roman"/>
                <a:cs typeface="Times New Roman"/>
                <a:sym typeface="Times New Roman"/>
              </a:rPr>
              <a:t>Cusp’s Order</a:t>
            </a:r>
          </a:p>
          <a:p>
            <a:pPr marL="228600" indent="-228600" algn="just">
              <a:buSzPts val="2800"/>
            </a:pPr>
            <a:endParaRPr lang="en-US" altLang="zh-TW" sz="2400" dirty="0">
              <a:latin typeface="Times New Roman"/>
              <a:ea typeface="Times New Roman"/>
              <a:cs typeface="Times New Roman"/>
              <a:sym typeface="Times New Roman"/>
            </a:endParaRPr>
          </a:p>
          <a:p>
            <a:pPr marL="228600" indent="-228600" algn="just">
              <a:buSzPts val="2800"/>
            </a:pPr>
            <a:r>
              <a:rPr lang="en-US" altLang="zh-TW" sz="2400" dirty="0" smtClean="0">
                <a:latin typeface="Times New Roman"/>
                <a:ea typeface="Times New Roman"/>
                <a:cs typeface="Times New Roman"/>
                <a:sym typeface="Times New Roman"/>
              </a:rPr>
              <a:t>P</a:t>
            </a:r>
            <a:r>
              <a:rPr lang="en-US" altLang="zh-TW" sz="2400" baseline="30000" dirty="0" smtClean="0">
                <a:latin typeface="Times New Roman"/>
                <a:ea typeface="Times New Roman"/>
                <a:cs typeface="Times New Roman"/>
                <a:sym typeface="Times New Roman"/>
              </a:rPr>
              <a:t>C</a:t>
            </a:r>
            <a:r>
              <a:rPr lang="en-US" altLang="zh-TW" sz="2400" dirty="0" smtClean="0">
                <a:latin typeface="Times New Roman"/>
                <a:ea typeface="Times New Roman"/>
                <a:cs typeface="Times New Roman"/>
                <a:sym typeface="Times New Roman"/>
              </a:rPr>
              <a:t>[1..4] = 40, 23, 37, 28</a:t>
            </a:r>
          </a:p>
          <a:p>
            <a:pPr marL="228600" indent="-228600" algn="just">
              <a:buSzPts val="2800"/>
            </a:pPr>
            <a:r>
              <a:rPr lang="en-US" altLang="zh-TW" sz="2400" dirty="0" smtClean="0">
                <a:latin typeface="Times New Roman"/>
                <a:ea typeface="Times New Roman"/>
                <a:cs typeface="Times New Roman"/>
                <a:sym typeface="Times New Roman"/>
              </a:rPr>
              <a:t>J2 = { 3, 7 }</a:t>
            </a:r>
          </a:p>
          <a:p>
            <a:pPr marL="228600" indent="-228600" algn="just">
              <a:buSzPts val="2800"/>
            </a:pPr>
            <a:endParaRPr lang="en-US" altLang="zh-TW" sz="2400" dirty="0">
              <a:latin typeface="Times New Roman"/>
              <a:ea typeface="Times New Roman"/>
              <a:cs typeface="Times New Roman"/>
              <a:sym typeface="Times New Roman"/>
            </a:endParaRPr>
          </a:p>
          <a:p>
            <a:pPr marL="228600" indent="-228600" algn="just">
              <a:buSzPts val="2800"/>
            </a:pPr>
            <a:r>
              <a:rPr lang="en-US" altLang="zh-TW" sz="2400" dirty="0" smtClean="0">
                <a:latin typeface="Times New Roman"/>
                <a:ea typeface="Times New Roman"/>
                <a:cs typeface="Times New Roman"/>
                <a:sym typeface="Times New Roman"/>
              </a:rPr>
              <a:t>J1</a:t>
            </a:r>
            <a:r>
              <a:rPr lang="zh-TW" altLang="en-US" dirty="0"/>
              <a:t>∩</a:t>
            </a:r>
            <a:r>
              <a:rPr lang="en-US" altLang="zh-TW" sz="2400" dirty="0" smtClean="0">
                <a:latin typeface="Times New Roman"/>
                <a:ea typeface="Times New Roman"/>
                <a:cs typeface="Times New Roman"/>
                <a:sym typeface="Times New Roman"/>
              </a:rPr>
              <a:t>J2 = { 7 }</a:t>
            </a:r>
            <a:endParaRPr lang="en-US" altLang="zh-TW" sz="2400" dirty="0">
              <a:latin typeface="Times New Roman"/>
              <a:ea typeface="Times New Roman"/>
              <a:cs typeface="Times New Roman"/>
              <a:sym typeface="Times New Roman"/>
            </a:endParaRPr>
          </a:p>
        </p:txBody>
      </p:sp>
      <p:pic>
        <p:nvPicPr>
          <p:cNvPr id="3" name="圖片 2"/>
          <p:cNvPicPr>
            <a:picLocks noChangeAspect="1"/>
          </p:cNvPicPr>
          <p:nvPr/>
        </p:nvPicPr>
        <p:blipFill>
          <a:blip r:embed="rId3"/>
          <a:stretch>
            <a:fillRect/>
          </a:stretch>
        </p:blipFill>
        <p:spPr>
          <a:xfrm>
            <a:off x="3549153" y="1424783"/>
            <a:ext cx="8560401" cy="4506117"/>
          </a:xfrm>
          <a:prstGeom prst="rect">
            <a:avLst/>
          </a:prstGeom>
        </p:spPr>
      </p:pic>
      <mc:AlternateContent xmlns:mc="http://schemas.openxmlformats.org/markup-compatibility/2006" xmlns:p14="http://schemas.microsoft.com/office/powerpoint/2010/main">
        <mc:Choice Requires="p14">
          <p:contentPart p14:bwMode="auto" r:id="rId4">
            <p14:nvContentPartPr>
              <p14:cNvPr id="2" name="筆跡 1"/>
              <p14:cNvContentPartPr/>
              <p14:nvPr/>
            </p14:nvContentPartPr>
            <p14:xfrm>
              <a:off x="1758960" y="2108160"/>
              <a:ext cx="9118800" cy="3912120"/>
            </p14:xfrm>
          </p:contentPart>
        </mc:Choice>
        <mc:Fallback xmlns="">
          <p:pic>
            <p:nvPicPr>
              <p:cNvPr id="2" name="筆跡 1"/>
              <p:cNvPicPr/>
              <p:nvPr/>
            </p:nvPicPr>
            <p:blipFill>
              <a:blip r:embed="rId5"/>
              <a:stretch>
                <a:fillRect/>
              </a:stretch>
            </p:blipFill>
            <p:spPr>
              <a:xfrm>
                <a:off x="1749600" y="2098800"/>
                <a:ext cx="9137520" cy="3930840"/>
              </a:xfrm>
              <a:prstGeom prst="rect">
                <a:avLst/>
              </a:prstGeom>
            </p:spPr>
          </p:pic>
        </mc:Fallback>
      </mc:AlternateContent>
      <p:sp>
        <p:nvSpPr>
          <p:cNvPr id="7" name="Google Shape;139;p7"/>
          <p:cNvSpPr txBox="1">
            <a:spLocks/>
          </p:cNvSpPr>
          <p:nvPr/>
        </p:nvSpPr>
        <p:spPr>
          <a:xfrm>
            <a:off x="0" y="5751253"/>
            <a:ext cx="10775553" cy="157531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sz="2400" dirty="0">
                <a:latin typeface="Times New Roman"/>
                <a:ea typeface="Times New Roman"/>
                <a:cs typeface="Times New Roman"/>
                <a:sym typeface="Times New Roman"/>
              </a:rPr>
              <a:t>Condition 1: </a:t>
            </a:r>
            <a:r>
              <a:rPr lang="en-US" altLang="zh-TW" sz="2400" i="1" dirty="0" smtClean="0">
                <a:latin typeface="Times New Roman"/>
                <a:ea typeface="Times New Roman"/>
                <a:cs typeface="Times New Roman"/>
                <a:sym typeface="Times New Roman"/>
              </a:rPr>
              <a:t>|</a:t>
            </a:r>
            <a:r>
              <a:rPr lang="zh-TW" altLang="en-US" sz="2400" i="1"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R</a:t>
            </a:r>
            <a:r>
              <a:rPr lang="zh-TW" altLang="en-US"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a:t>
            </a:r>
            <a:r>
              <a:rPr lang="en-US" altLang="zh-TW"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 </a:t>
            </a:r>
            <a:r>
              <a:rPr lang="en-US" altLang="zh-TW" sz="2400" i="1" dirty="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a:t>
            </a:r>
            <a:r>
              <a:rPr lang="zh-TW" altLang="en-US" sz="2400" i="1"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R</a:t>
            </a:r>
            <a:r>
              <a:rPr lang="zh-TW" altLang="en-US" sz="2400" i="1" baseline="30000" dirty="0" smtClean="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 </a:t>
            </a:r>
            <a:r>
              <a:rPr lang="en-US" altLang="zh-TW" sz="2400" dirty="0">
                <a:latin typeface="Times New Roman"/>
                <a:ea typeface="Times New Roman"/>
                <a:cs typeface="Times New Roman"/>
                <a:sym typeface="Times New Roman"/>
              </a:rPr>
              <a:t>and</a:t>
            </a:r>
            <a:r>
              <a:rPr lang="en-US" altLang="zh-TW" sz="2400" i="1" dirty="0">
                <a:latin typeface="Times New Roman"/>
                <a:ea typeface="Times New Roman"/>
                <a:cs typeface="Times New Roman"/>
                <a:sym typeface="Times New Roman"/>
              </a:rPr>
              <a:t> k ×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R</a:t>
            </a:r>
            <a:r>
              <a:rPr lang="en-US" altLang="zh-TW" sz="2400" i="1" dirty="0" smtClean="0">
                <a:latin typeface="Times New Roman"/>
                <a:ea typeface="Times New Roman"/>
                <a:cs typeface="Times New Roman"/>
                <a:sym typeface="Times New Roman"/>
              </a:rPr>
              <a:t>[</a:t>
            </a:r>
            <a:r>
              <a:rPr lang="en-US" altLang="zh-TW" sz="2400" i="1" dirty="0" err="1" smtClean="0">
                <a:latin typeface="Times New Roman"/>
                <a:ea typeface="Times New Roman"/>
                <a:cs typeface="Times New Roman"/>
                <a:sym typeface="Times New Roman"/>
              </a:rPr>
              <a:t>i</a:t>
            </a:r>
            <a:r>
              <a:rPr lang="en-US" altLang="zh-TW" sz="2400" i="1" dirty="0">
                <a:latin typeface="Times New Roman"/>
                <a:ea typeface="Times New Roman"/>
                <a:cs typeface="Times New Roman"/>
                <a:sym typeface="Times New Roman"/>
              </a:rPr>
              <a:t>] =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R</a:t>
            </a:r>
            <a:r>
              <a:rPr lang="en-US" altLang="zh-TW" sz="2400" i="1" dirty="0" smtClean="0">
                <a:latin typeface="Times New Roman"/>
                <a:ea typeface="Times New Roman"/>
                <a:cs typeface="Times New Roman"/>
                <a:sym typeface="Times New Roman"/>
              </a:rPr>
              <a:t>[</a:t>
            </a:r>
            <a:r>
              <a:rPr lang="en-US" altLang="zh-TW" sz="2400" i="1" dirty="0" err="1" smtClean="0">
                <a:latin typeface="Times New Roman"/>
                <a:ea typeface="Times New Roman"/>
                <a:cs typeface="Times New Roman"/>
                <a:sym typeface="Times New Roman"/>
              </a:rPr>
              <a:t>i</a:t>
            </a:r>
            <a:r>
              <a:rPr lang="en-US" altLang="zh-TW" sz="2400" i="1" dirty="0" smtClean="0">
                <a:latin typeface="Times New Roman"/>
                <a:ea typeface="Times New Roman"/>
                <a:cs typeface="Times New Roman"/>
                <a:sym typeface="Times New Roman"/>
              </a:rPr>
              <a:t>].</a:t>
            </a:r>
          </a:p>
          <a:p>
            <a:pPr marL="228600" indent="-228600" algn="just">
              <a:buSzPts val="2800"/>
            </a:pPr>
            <a:r>
              <a:rPr lang="en-US" altLang="zh-TW" sz="2400" dirty="0" smtClean="0">
                <a:latin typeface="Times New Roman"/>
                <a:ea typeface="Times New Roman"/>
                <a:cs typeface="Times New Roman"/>
                <a:sym typeface="Times New Roman"/>
              </a:rPr>
              <a:t>Condition </a:t>
            </a:r>
            <a:r>
              <a:rPr lang="en-US" altLang="zh-TW" sz="2400" dirty="0">
                <a:latin typeface="Times New Roman"/>
                <a:ea typeface="Times New Roman"/>
                <a:cs typeface="Times New Roman"/>
                <a:sym typeface="Times New Roman"/>
              </a:rPr>
              <a:t>2: </a:t>
            </a:r>
            <a:r>
              <a:rPr lang="en-US" altLang="zh-TW" sz="2400" i="1" dirty="0" smtClean="0">
                <a:latin typeface="Times New Roman"/>
                <a:ea typeface="Times New Roman"/>
                <a:cs typeface="Times New Roman"/>
                <a:sym typeface="Times New Roman"/>
              </a:rPr>
              <a:t>X</a:t>
            </a:r>
            <a:r>
              <a:rPr lang="en-US" altLang="zh-TW" sz="2400" i="1" baseline="30000" dirty="0" smtClean="0">
                <a:latin typeface="Times New Roman"/>
                <a:ea typeface="Times New Roman"/>
                <a:cs typeface="Times New Roman"/>
                <a:sym typeface="Times New Roman"/>
              </a:rPr>
              <a:t>C</a:t>
            </a:r>
            <a:r>
              <a:rPr lang="en-US" altLang="zh-TW" sz="2400" i="1" dirty="0" smtClean="0">
                <a:latin typeface="Times New Roman"/>
                <a:ea typeface="Times New Roman"/>
                <a:cs typeface="Times New Roman"/>
                <a:sym typeface="Times New Roman"/>
              </a:rPr>
              <a:t> </a:t>
            </a:r>
            <a:r>
              <a:rPr lang="en-US" altLang="zh-TW" sz="2400" i="1" dirty="0">
                <a:latin typeface="Times New Roman"/>
                <a:ea typeface="Times New Roman"/>
                <a:cs typeface="Times New Roman"/>
                <a:sym typeface="Times New Roman"/>
              </a:rPr>
              <a:t>≈ </a:t>
            </a:r>
            <a:r>
              <a:rPr lang="en-US" altLang="zh-TW" sz="2400" i="1" dirty="0" smtClean="0">
                <a:latin typeface="Times New Roman"/>
                <a:ea typeface="Times New Roman"/>
                <a:cs typeface="Times New Roman"/>
                <a:sym typeface="Times New Roman"/>
              </a:rPr>
              <a:t>Y</a:t>
            </a:r>
            <a:r>
              <a:rPr lang="en-US" altLang="zh-TW" sz="2400" i="1" baseline="30000" dirty="0" smtClean="0">
                <a:latin typeface="Times New Roman"/>
                <a:ea typeface="Times New Roman"/>
                <a:cs typeface="Times New Roman"/>
                <a:sym typeface="Times New Roman"/>
              </a:rPr>
              <a:t>C</a:t>
            </a:r>
            <a:r>
              <a:rPr lang="en-US" altLang="zh-TW" sz="2400" i="1" dirty="0" smtClean="0">
                <a:latin typeface="Times New Roman"/>
                <a:ea typeface="Times New Roman"/>
                <a:cs typeface="Times New Roman"/>
                <a:sym typeface="Times New Roman"/>
              </a:rPr>
              <a:t> </a:t>
            </a:r>
            <a:r>
              <a:rPr lang="en-US" altLang="zh-TW" sz="2400" dirty="0">
                <a:latin typeface="Times New Roman"/>
                <a:ea typeface="Times New Roman"/>
                <a:cs typeface="Times New Roman"/>
                <a:sym typeface="Times New Roman"/>
              </a:rPr>
              <a:t>.</a:t>
            </a:r>
          </a:p>
        </p:txBody>
      </p:sp>
    </p:spTree>
    <p:extLst>
      <p:ext uri="{BB962C8B-B14F-4D97-AF65-F5344CB8AC3E}">
        <p14:creationId xmlns:p14="http://schemas.microsoft.com/office/powerpoint/2010/main" val="4105764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2192000" cy="1325563"/>
          </a:xfrm>
          <a:prstGeom prst="rect">
            <a:avLst/>
          </a:prstGeom>
          <a:noFill/>
          <a:ln>
            <a:noFill/>
          </a:ln>
        </p:spPr>
        <p:txBody>
          <a:bodyPr spcFirstLastPara="1" wrap="square" lIns="91425" tIns="45700" rIns="91425" bIns="45700" anchor="ctr" anchorCtr="0">
            <a:noAutofit/>
          </a:bodyPr>
          <a:lstStyle/>
          <a:p>
            <a:pPr lvl="0">
              <a:buSzPts val="4400"/>
            </a:pPr>
            <a:r>
              <a:rPr lang="en-US" altLang="zh-TW" sz="4000" b="1" dirty="0">
                <a:latin typeface="Times New Roman"/>
                <a:ea typeface="Times New Roman"/>
                <a:cs typeface="Times New Roman"/>
                <a:sym typeface="Times New Roman"/>
              </a:rPr>
              <a:t>Algorithm for the OPPM problem with </a:t>
            </a:r>
            <a:r>
              <a:rPr lang="en-US" altLang="zh-TW" sz="4000" b="1" dirty="0" smtClean="0">
                <a:latin typeface="Times New Roman"/>
                <a:ea typeface="Times New Roman"/>
                <a:cs typeface="Times New Roman"/>
                <a:sym typeface="Times New Roman"/>
              </a:rPr>
              <a:t>scaling (3/3)</a:t>
            </a:r>
            <a:endParaRPr sz="4000" b="1" dirty="0">
              <a:latin typeface="Times New Roman"/>
              <a:ea typeface="Times New Roman"/>
              <a:cs typeface="Times New Roman"/>
              <a:sym typeface="Times New Roman"/>
            </a:endParaRP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
        <p:nvSpPr>
          <p:cNvPr id="12" name="Google Shape;139;p7"/>
          <p:cNvSpPr txBox="1">
            <a:spLocks/>
          </p:cNvSpPr>
          <p:nvPr/>
        </p:nvSpPr>
        <p:spPr>
          <a:xfrm>
            <a:off x="1" y="1325563"/>
            <a:ext cx="11442554" cy="5395911"/>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28600" indent="-228600" algn="just">
              <a:buSzPts val="2800"/>
            </a:pP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Step2.</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verification</a:t>
            </a:r>
          </a:p>
          <a:p>
            <a:pPr marL="228600" indent="-228600" algn="just">
              <a:buSzPts val="2800"/>
            </a:pP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endParaRPr>
          </a:p>
          <a:p>
            <a:pPr marL="228600" indent="-228600" algn="just">
              <a:buSzPts val="2800"/>
            </a:pP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驗證首尾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run-length</a:t>
            </a:r>
          </a:p>
          <a:p>
            <a:pPr marL="685800" lvl="1" indent="-228600" algn="just">
              <a:buSzPts val="2800"/>
            </a:pP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T</a:t>
            </a:r>
            <a:r>
              <a:rPr lang="en-US" altLang="zh-TW" baseline="300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a:t>
            </a: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[6]</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  </a:t>
            </a:r>
            <a:r>
              <a:rPr lang="en-US" altLang="zh-TW" dirty="0" err="1"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kP</a:t>
            </a:r>
            <a:r>
              <a:rPr lang="en-US" altLang="zh-TW" baseline="30000" dirty="0" err="1"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a:t>
            </a: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[0]</a:t>
            </a:r>
          </a:p>
          <a:p>
            <a:pPr marL="685800" lvl="1" indent="-228600" algn="just">
              <a:buSzPts val="2800"/>
            </a:pP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T</a:t>
            </a:r>
            <a:r>
              <a:rPr lang="en-US" altLang="zh-TW" baseline="300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a:t>
            </a: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[10]</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zh-TW" altLang="en-US" dirty="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dirty="0" err="1"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kP</a:t>
            </a:r>
            <a:r>
              <a:rPr lang="en-US" altLang="zh-TW" baseline="30000" dirty="0" err="1"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R</a:t>
            </a: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[4]</a:t>
            </a:r>
            <a:endParaRPr lang="en-US" altLang="zh-TW" dirty="0">
              <a:latin typeface="Times New Roman" panose="02020603050405020304" pitchFamily="18" charset="0"/>
              <a:ea typeface="標楷體" panose="03000509000000000000" pitchFamily="65" charset="-120"/>
              <a:cs typeface="Times New Roman" panose="02020603050405020304" pitchFamily="18" charset="0"/>
              <a:sym typeface="Times New Roman"/>
            </a:endParaRPr>
          </a:p>
          <a:p>
            <a:pPr marL="228600" indent="-228600" algn="just">
              <a:buSzPts val="2800"/>
            </a:pP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endParaRPr>
          </a:p>
          <a:p>
            <a:pPr marL="228600" indent="-228600" algn="just">
              <a:buSzPts val="2800"/>
            </a:pP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首尾 </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所有</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cusp</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的</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order</a:t>
            </a:r>
          </a:p>
          <a:p>
            <a:pPr marL="685800" lvl="1" indent="-228600" algn="just">
              <a:buSzPts val="2800"/>
            </a:pP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T’ = 34, 41, 17, 35, 24, 29</a:t>
            </a:r>
          </a:p>
          <a:p>
            <a:pPr marL="685800" lvl="1" indent="-228600" algn="just">
              <a:buSzPts val="2800"/>
            </a:pP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P</a:t>
            </a:r>
            <a:r>
              <a:rPr lang="zh-TW" altLang="en-US" dirty="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a:t>
            </a:r>
            <a:r>
              <a:rPr lang="en-US" altLang="zh-TW" dirty="0" smtClean="0">
                <a:latin typeface="Times New Roman" panose="02020603050405020304" pitchFamily="18" charset="0"/>
                <a:ea typeface="標楷體" panose="03000509000000000000" pitchFamily="65" charset="-120"/>
                <a:cs typeface="Times New Roman" panose="02020603050405020304" pitchFamily="18" charset="0"/>
                <a:sym typeface="Times New Roman"/>
              </a:rPr>
              <a:t> = 35, 40, 23, 37, 28, 30</a:t>
            </a:r>
          </a:p>
        </p:txBody>
      </p:sp>
      <p:pic>
        <p:nvPicPr>
          <p:cNvPr id="3" name="圖片 2"/>
          <p:cNvPicPr>
            <a:picLocks noChangeAspect="1"/>
          </p:cNvPicPr>
          <p:nvPr/>
        </p:nvPicPr>
        <p:blipFill>
          <a:blip r:embed="rId3"/>
          <a:stretch>
            <a:fillRect/>
          </a:stretch>
        </p:blipFill>
        <p:spPr>
          <a:xfrm>
            <a:off x="3978748" y="1452079"/>
            <a:ext cx="8130806" cy="4279982"/>
          </a:xfrm>
          <a:prstGeom prst="rect">
            <a:avLst/>
          </a:prstGeom>
        </p:spPr>
      </p:pic>
      <mc:AlternateContent xmlns:mc="http://schemas.openxmlformats.org/markup-compatibility/2006" xmlns:p14="http://schemas.microsoft.com/office/powerpoint/2010/main">
        <mc:Choice Requires="p14">
          <p:contentPart p14:bwMode="auto" r:id="rId4">
            <p14:nvContentPartPr>
              <p14:cNvPr id="4" name="筆跡 3"/>
              <p14:cNvContentPartPr/>
              <p14:nvPr/>
            </p14:nvContentPartPr>
            <p14:xfrm>
              <a:off x="1396037" y="5248117"/>
              <a:ext cx="2419920" cy="349560"/>
            </p14:xfrm>
          </p:contentPart>
        </mc:Choice>
        <mc:Fallback xmlns="">
          <p:pic>
            <p:nvPicPr>
              <p:cNvPr id="4" name="筆跡 3"/>
              <p:cNvPicPr/>
              <p:nvPr/>
            </p:nvPicPr>
            <p:blipFill>
              <a:blip r:embed="rId5"/>
              <a:stretch>
                <a:fillRect/>
              </a:stretch>
            </p:blipFill>
            <p:spPr>
              <a:xfrm>
                <a:off x="1386677" y="5238757"/>
                <a:ext cx="2438640" cy="368280"/>
              </a:xfrm>
              <a:prstGeom prst="rect">
                <a:avLst/>
              </a:prstGeom>
            </p:spPr>
          </p:pic>
        </mc:Fallback>
      </mc:AlternateContent>
    </p:spTree>
    <p:extLst>
      <p:ext uri="{BB962C8B-B14F-4D97-AF65-F5344CB8AC3E}">
        <p14:creationId xmlns:p14="http://schemas.microsoft.com/office/powerpoint/2010/main" val="3626117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4409</TotalTime>
  <Words>603</Words>
  <Application>Microsoft Office PowerPoint</Application>
  <PresentationFormat>寬螢幕</PresentationFormat>
  <Paragraphs>89</Paragraphs>
  <Slides>11</Slides>
  <Notes>11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11</vt:i4>
      </vt:variant>
    </vt:vector>
  </HeadingPairs>
  <TitlesOfParts>
    <vt:vector size="16" baseType="lpstr">
      <vt:lpstr>標楷體</vt:lpstr>
      <vt:lpstr>Arial</vt:lpstr>
      <vt:lpstr>Calibri</vt:lpstr>
      <vt:lpstr>Times New Roman</vt:lpstr>
      <vt:lpstr>Office 佈景主題</vt:lpstr>
      <vt:lpstr>Order-preserving pattern matching with scaling</vt:lpstr>
      <vt:lpstr>Abstract</vt:lpstr>
      <vt:lpstr>Scaled order-isomorphism (1/4)</vt:lpstr>
      <vt:lpstr>Scaled order-isomorphism (2/4)</vt:lpstr>
      <vt:lpstr>Scaled order-isomorphism (3/4)</vt:lpstr>
      <vt:lpstr>Scaled order-isomorphism (4/4)</vt:lpstr>
      <vt:lpstr>Algorithm for the OPPM problem with scaling (1/3)</vt:lpstr>
      <vt:lpstr>Algorithm for the OPPM problem with scaling (2/3)</vt:lpstr>
      <vt:lpstr>Algorithm for the OPPM problem with scaling (3/3)</vt:lpstr>
      <vt:lpstr>Time Complexity</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Longest increasing subsequences  in sliding windows</dc:title>
  <dc:creator>user</dc:creator>
  <cp:lastModifiedBy>瑋玨 周</cp:lastModifiedBy>
  <cp:revision>1002</cp:revision>
  <dcterms:created xsi:type="dcterms:W3CDTF">2024-03-29T12:17:05Z</dcterms:created>
  <dcterms:modified xsi:type="dcterms:W3CDTF">2025-04-15T10:00:20Z</dcterms:modified>
</cp:coreProperties>
</file>