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88" r:id="rId4"/>
    <p:sldId id="289" r:id="rId5"/>
    <p:sldId id="293" r:id="rId6"/>
    <p:sldId id="294" r:id="rId7"/>
    <p:sldId id="290" r:id="rId8"/>
    <p:sldId id="291" r:id="rId9"/>
    <p:sldId id="292" r:id="rId10"/>
    <p:sldId id="287" r:id="rId11"/>
    <p:sldId id="260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D5EA"/>
    <a:srgbClr val="E9EBF5"/>
    <a:srgbClr val="9BB4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6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546" y="138"/>
      </p:cViewPr>
      <p:guideLst/>
    </p:cSldViewPr>
  </p:slideViewPr>
  <p:notesTextViewPr>
    <p:cViewPr>
      <p:scale>
        <a:sx n="153" d="100"/>
        <a:sy n="15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EF278-DEC6-4E3D-91C1-FFB9670F7E0A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70535-5AE6-49C5-869A-94816A0BD8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381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70535-5AE6-49C5-869A-94816A0BD85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82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6175DC-03CF-44E9-8DAA-3C8A0244F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4E85C15-1A7C-47AE-B467-95791FE54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56C7F0-FADC-47AA-9296-0D3C184A3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4B0F21-D51A-43DE-B151-C0BDA7D88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390911-8A31-446D-8DB9-CFD00A07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108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BCEBA5-9401-4860-97D3-540DFE600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5258354-6C97-4ACA-98F6-E93F17FCD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B8EF17-88CB-45C5-8B7A-4F3A8E867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AF7D64-90A8-4EAF-91F9-534D1F89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3BD8C2-FB26-428F-BCEA-40EA91DE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80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3BECFBF-71A9-4B73-ACE6-87F295102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E80D977-32CB-4D0D-8F06-FDE0F5729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3F14FB-A59F-4C6E-9558-E9B1B75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3C1A20-9C66-43F4-853E-0FD4AE2F0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29F086D-9445-42DD-9613-99CA3091B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3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D63D95-DFC2-4FD1-B1A8-76A5E5D3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754385-62D2-494C-A05A-AAA202A6C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E62B3D-FD79-4247-895A-FC1133BE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AD77B2-8834-445F-8699-F7E5D971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1A1CE1-73DE-49DA-AB88-F4EB197E0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42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09B857-2663-422C-9F28-66C46E4E5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DBDBBDA-CE23-400A-B006-541430819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91DA9E-CE14-4052-B51B-D515E967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2F8F7E-7198-429D-96D9-C0B928F1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8D2125-FA9C-4FA8-8567-E0F8EAE88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56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5BC97E-5081-4443-8400-6E63E4F81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655909-0B39-438D-9DB6-0AEDCD3E7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55F3CE7-DA2A-4C2D-A6DE-42F3A55D4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57376A-4A10-4FE2-8128-AA016958A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4416954-D715-474F-800D-CDC2A038B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20DD404-600E-450E-91E5-A3EE6C90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92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40B105-D346-4752-885B-2EE6B89C0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7D3C2A4-15F7-43FB-91FC-C830FA9CE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9552FBD-8064-447D-A3D9-4E1175886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AD9EC61-DDAC-47AC-9D72-F4E421DB4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C859D12-4B69-4408-8700-02E0C857F6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635A487-1CD2-4C67-8198-F62EA1D2A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504D976-841E-404E-8BB6-2E61E059E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B3333DA-BCB2-4DDB-A5BD-F135B4025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04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2DA469-7B68-4B83-902A-8E84D1B7B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46B3584-3B2F-41D4-8DA4-E6F5D7876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3FF819-0399-4198-A3A5-415C78B50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51C1EEA-789F-46FB-A9E6-AD2187D4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52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2AF4890-42BF-437C-858C-4A3EBC6F0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C0A9215-2536-4B31-B47B-5C8ECE0D6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6F409EE-872C-4472-9EBC-92BE7F47A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61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2F5D66-CFF3-42B7-A491-C7F8BD623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7FEFF1-86BE-4C76-8749-96DF3D75F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96D081A-8367-429A-BD03-5C210BDB0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9B21D6-7B3C-4F1B-BA56-27B82D453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26CA40F-E0D7-4FC1-AE9A-AAACC0BF6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9245717-018C-4476-BFCC-330B5F663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926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3A251E-C81C-4562-9973-575FF100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AC7ADC0-3D1F-4370-9E86-AF8BA3386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95108DE-9AC1-4E8E-90E2-F887D891F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F4EEF48-750B-42F1-9DCB-086606A52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F85607A-C32B-439E-B6FB-1CA5D91D1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20996B6-4CF5-433F-B617-64D6DE64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00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7828B60-5365-4AE0-9DA0-929F8F37B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860B66E-513B-4838-AB03-C68E79EE6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9A024B-45A5-48D0-B154-B5DF9CB63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3CCD5-37C1-4BF2-BC4E-53111CECAE86}" type="datetimeFigureOut">
              <a:rPr lang="zh-TW" altLang="en-US" smtClean="0"/>
              <a:t>2025/4/22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5F3825-3517-4F4F-8D3E-7E756146E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9D323F-ECFF-4635-A29D-9EA56E076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06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C99899-CFA0-4F6A-B038-35261B8145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5894" y="2751241"/>
            <a:ext cx="9772261" cy="766665"/>
          </a:xfrm>
        </p:spPr>
        <p:txBody>
          <a:bodyPr>
            <a:noAutofit/>
          </a:bodyPr>
          <a:lstStyle/>
          <a:p>
            <a:r>
              <a:rPr lang="en-US" altLang="zh-TW" sz="4000" dirty="0">
                <a:latin typeface="Times New Roman"/>
                <a:ea typeface="Times New Roman"/>
                <a:cs typeface="Times New Roman"/>
                <a:sym typeface="Times New Roman"/>
              </a:rPr>
              <a:t>Data Mining for Predicting Customer Satisfaction</a:t>
            </a:r>
            <a:br>
              <a:rPr lang="en-US" altLang="zh-TW" sz="4000" dirty="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altLang="zh-TW" sz="4000" dirty="0">
                <a:latin typeface="Times New Roman"/>
                <a:ea typeface="Times New Roman"/>
                <a:cs typeface="Times New Roman"/>
                <a:sym typeface="Times New Roman"/>
              </a:rPr>
              <a:t>Using Clustering Techniques</a:t>
            </a:r>
            <a:endParaRPr lang="en-US" altLang="zh-TW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21BA9F1-D446-4969-BD69-1204437DA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3426"/>
            <a:ext cx="9144000" cy="1482316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en-US" altLang="zh-TW" dirty="0"/>
              <a:t>Kartika </a:t>
            </a:r>
            <a:r>
              <a:rPr lang="en-US" altLang="zh-TW" dirty="0" err="1"/>
              <a:t>Purwandari</a:t>
            </a:r>
            <a:r>
              <a:rPr lang="en-US" altLang="zh-TW" dirty="0"/>
              <a:t>; Join W. C. </a:t>
            </a:r>
            <a:r>
              <a:rPr lang="en-US" altLang="zh-TW" dirty="0" err="1"/>
              <a:t>Sigalingging</a:t>
            </a:r>
            <a:r>
              <a:rPr lang="en-US" altLang="zh-TW" dirty="0"/>
              <a:t>; Muhammad </a:t>
            </a:r>
            <a:r>
              <a:rPr lang="en-US" altLang="zh-TW" dirty="0" err="1"/>
              <a:t>Fhadli</a:t>
            </a:r>
            <a:r>
              <a:rPr lang="en-US" altLang="zh-TW" dirty="0"/>
              <a:t>; </a:t>
            </a:r>
            <a:r>
              <a:rPr lang="en-US" altLang="zh-TW" dirty="0" err="1"/>
              <a:t>Shinta</a:t>
            </a:r>
            <a:r>
              <a:rPr lang="en-US" altLang="zh-TW" dirty="0"/>
              <a:t> Nur </a:t>
            </a:r>
            <a:r>
              <a:rPr lang="en-US" altLang="zh-TW" dirty="0" err="1"/>
              <a:t>Arizky</a:t>
            </a:r>
            <a:r>
              <a:rPr lang="en-US" altLang="zh-TW" dirty="0"/>
              <a:t>; Bens </a:t>
            </a:r>
            <a:r>
              <a:rPr lang="en-US" altLang="zh-TW" dirty="0" err="1"/>
              <a:t>Pardamean</a:t>
            </a:r>
            <a:endParaRPr lang="en-US" altLang="zh-TW" dirty="0"/>
          </a:p>
          <a:p>
            <a:pPr lvl="0">
              <a:spcBef>
                <a:spcPts val="0"/>
              </a:spcBef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 International Conference on Information Management and Technology (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ICIMTech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TW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934E8DE-C8D8-47BE-A76C-15A0C521E987}"/>
              </a:ext>
            </a:extLst>
          </p:cNvPr>
          <p:cNvSpPr txBox="1"/>
          <p:nvPr/>
        </p:nvSpPr>
        <p:spPr>
          <a:xfrm>
            <a:off x="8965948" y="6036630"/>
            <a:ext cx="306666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buClr>
                <a:schemeClr val="dk1"/>
              </a:buClr>
              <a:buSzPts val="2000"/>
            </a:pPr>
            <a:r>
              <a:rPr lang="fr-FR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Presenter: Yi-Sheng Chen</a:t>
            </a:r>
          </a:p>
          <a:p>
            <a:pPr lvl="0" algn="r">
              <a:buClr>
                <a:schemeClr val="dk1"/>
              </a:buClr>
              <a:buSzPts val="2000"/>
            </a:pPr>
            <a:r>
              <a:rPr lang="fr-FR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Date: Apr. </a:t>
            </a:r>
            <a:r>
              <a:rPr lang="en-US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22</a:t>
            </a:r>
            <a:r>
              <a:rPr lang="fr-FR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</a:t>
            </a:r>
            <a:r>
              <a:rPr lang="en-US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lang="fr-FR" altLang="zh-TW"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lang="zh-TW" alt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12486D1-62B3-4C50-93C9-83A787904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  <a:ea typeface="ElsevierSans"/>
              </a:rPr>
              <a:t> </a:t>
            </a:r>
            <a:r>
              <a:rPr kumimoji="0" lang="zh-TW" altLang="zh-TW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15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A3ED8C-1BF7-4C6A-812A-2D1ACE7CA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75" y="50762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endParaRPr lang="zh-TW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60ABE88F-FED3-4DC4-B4BC-36330337D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275" y="1693831"/>
            <a:ext cx="4143953" cy="4382112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19E64422-FCD6-480F-A56F-44D202AA8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875" y="2236832"/>
            <a:ext cx="3982006" cy="3839111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09FE3556-FD31-45D4-989F-13203A4A83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2214" y="1840574"/>
            <a:ext cx="4098787" cy="396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179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ADDD41-AC32-447C-A2BE-B8366926B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600" b="1" dirty="0"/>
              <a:t>Thanks</a:t>
            </a:r>
            <a:endParaRPr lang="zh-TW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377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Times New Roman"/>
                <a:ea typeface="Times New Roman"/>
                <a:cs typeface="Times New Roman"/>
                <a:sym typeface="Times New Roman"/>
              </a:rPr>
              <a:t>Abstract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25"/>
            <a:ext cx="10515600" cy="4351338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0"/>
              </a:spcBef>
              <a:buSzPts val="3200"/>
              <a:buNone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customer satisfaction has become an important business trend, including restaurants business. This study aims to determine the application of the K-means, Spectral Clustering (SC), and Agglomerative Clustering (AC) method for measuring customer satisfaction on a family restaurant in Taiwan. We contribute the data collection process and application of data mining in a family restaurant. The clustering analysis based on agglomerative clustering approach performs as well as the K-means approach to cluster the same characteristics of the customers. At last, this study shows the measurement result of customer satisfaction and provides improvement suggestion to the restaurant concerned.</a:t>
            </a:r>
            <a:endParaRPr lang="en-US" altLang="zh-TW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60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F15B51EC-9E54-4DB1-A1DD-111A6801D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7801" y="1690687"/>
            <a:ext cx="5119717" cy="4486243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511EBBCE-66F3-41B2-9902-53E5C3815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 dirty="0">
                <a:latin typeface="Times New Roman"/>
                <a:cs typeface="Times New Roman"/>
              </a:rPr>
              <a:t>Data Collection and Pre-processing </a:t>
            </a:r>
            <a:endParaRPr lang="zh-TW" altLang="en-US" sz="3600" b="1" dirty="0">
              <a:latin typeface="Times New Roman"/>
              <a:cs typeface="Times New Roman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373755B-6D68-42FD-85CB-0BB16A128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N=104(Random)</a:t>
            </a:r>
          </a:p>
          <a:p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可靠性（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reliability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有形性（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tangibles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資訊系統（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system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回應性（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responsiveness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同理心（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保證性（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assurance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A79D8F13-7D37-4775-8A3B-A4628C81FB10}"/>
              </a:ext>
            </a:extLst>
          </p:cNvPr>
          <p:cNvCxnSpPr>
            <a:cxnSpLocks/>
          </p:cNvCxnSpPr>
          <p:nvPr/>
        </p:nvCxnSpPr>
        <p:spPr>
          <a:xfrm>
            <a:off x="5267801" y="5403961"/>
            <a:ext cx="499533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814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60ED76-6532-4B74-AE4C-BC20F3174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 dirty="0">
                <a:latin typeface="Times New Roman"/>
                <a:cs typeface="Times New Roman"/>
              </a:rPr>
              <a:t>Clustering Model</a:t>
            </a:r>
            <a:r>
              <a:rPr lang="en-US" altLang="zh-TW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(k=3)</a:t>
            </a:r>
            <a:endParaRPr lang="zh-TW" altLang="en-US" sz="3600" b="1" dirty="0">
              <a:latin typeface="Times New Roman"/>
              <a:cs typeface="Times New Roman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EA25C3C-D637-4D09-8697-184BF6452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K-means Clustering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譜分群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Spectral Clustering (SC)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階層式分群法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Agglomerative Clustering (AC)</a:t>
            </a:r>
          </a:p>
          <a:p>
            <a:pPr marL="0" indent="0"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主成分分析（</a:t>
            </a:r>
            <a:r>
              <a:rPr lang="fr-FR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Principal Component Analysis, PCA</a:t>
            </a:r>
            <a:r>
              <a:rPr lang="zh-TW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456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E2A1CC-CF40-423B-9E1E-EFC1ADA80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fr-FR" sz="4000" b="1" dirty="0">
                <a:latin typeface="Times New Roman"/>
                <a:cs typeface="Times New Roman"/>
              </a:rPr>
              <a:t>主成分分析（</a:t>
            </a:r>
            <a:r>
              <a:rPr lang="fr-FR" altLang="zh-TW" sz="4000" b="1" dirty="0">
                <a:latin typeface="Times New Roman"/>
                <a:cs typeface="Times New Roman"/>
              </a:rPr>
              <a:t>Principal Component Analysis, PCA</a:t>
            </a:r>
            <a:r>
              <a:rPr lang="zh-TW" altLang="fr-FR" sz="4000" b="1" dirty="0">
                <a:latin typeface="Times New Roman"/>
                <a:cs typeface="Times New Roman"/>
              </a:rPr>
              <a:t>）</a:t>
            </a:r>
            <a:endParaRPr lang="zh-TW" alt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3C6247D-6BED-431E-AEB9-83D0B079BD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94874" y="1690688"/>
            <a:ext cx="824296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zh-TW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降維（Dimensionality Reduction）：從高維資料中找出最重要的資訊。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zh-TW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資料壓縮：保留資料的主要特徵。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zh-TW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可視化：將高維資料轉換成 2D 或 3D，方便觀察。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zh-TW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特徵萃取：轉換出更有意義的新特徵（主成分）。</a:t>
            </a:r>
          </a:p>
        </p:txBody>
      </p: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1C7CA5AB-132E-4341-BD91-7AEC301F59F8}"/>
              </a:ext>
            </a:extLst>
          </p:cNvPr>
          <p:cNvCxnSpPr/>
          <p:nvPr/>
        </p:nvCxnSpPr>
        <p:spPr>
          <a:xfrm>
            <a:off x="0" y="3176337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圖片 6">
            <a:extLst>
              <a:ext uri="{FF2B5EF4-FFF2-40B4-BE49-F238E27FC236}">
                <a16:creationId xmlns:a16="http://schemas.microsoft.com/office/drawing/2014/main" id="{80D7967F-953F-434D-BDC3-E73B698881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3906" y="3543888"/>
            <a:ext cx="6384187" cy="294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74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1F4103CB-BD6B-4E92-8F63-52193D8DDA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51937" y="437733"/>
            <a:ext cx="7440063" cy="2991267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F5D1D454-FFF1-4CAA-80F2-38E1A8BB3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85" y="1514364"/>
            <a:ext cx="4201657" cy="838004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C9B37156-B5B2-42D2-9749-BA754E279633}"/>
              </a:ext>
            </a:extLst>
          </p:cNvPr>
          <p:cNvSpPr txBox="1"/>
          <p:nvPr/>
        </p:nvSpPr>
        <p:spPr>
          <a:xfrm>
            <a:off x="467985" y="892992"/>
            <a:ext cx="3348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資料中心化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(centralize)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00BFB878-6683-466E-B633-B8CA8CC945DF}"/>
              </a:ext>
            </a:extLst>
          </p:cNvPr>
          <p:cNvCxnSpPr/>
          <p:nvPr/>
        </p:nvCxnSpPr>
        <p:spPr>
          <a:xfrm>
            <a:off x="0" y="342900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>
            <a:extLst>
              <a:ext uri="{FF2B5EF4-FFF2-40B4-BE49-F238E27FC236}">
                <a16:creationId xmlns:a16="http://schemas.microsoft.com/office/drawing/2014/main" id="{9B54C0DE-C8B9-4C1F-ABE3-17F5285E020E}"/>
              </a:ext>
            </a:extLst>
          </p:cNvPr>
          <p:cNvSpPr txBox="1"/>
          <p:nvPr/>
        </p:nvSpPr>
        <p:spPr>
          <a:xfrm>
            <a:off x="223677" y="3680743"/>
            <a:ext cx="51379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計算協方差矩陣（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Covariance Matrix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235BB811-C32E-4D87-9593-CEF20FB6307D}"/>
              </a:ext>
            </a:extLst>
          </p:cNvPr>
          <p:cNvSpPr txBox="1"/>
          <p:nvPr/>
        </p:nvSpPr>
        <p:spPr>
          <a:xfrm>
            <a:off x="223677" y="4313030"/>
            <a:ext cx="41717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4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：算出主成分（找特徵向量）</a:t>
            </a: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F7105552-6B01-4B96-85EB-CC56B3E4A3B7}"/>
              </a:ext>
            </a:extLst>
          </p:cNvPr>
          <p:cNvSpPr txBox="1"/>
          <p:nvPr/>
        </p:nvSpPr>
        <p:spPr>
          <a:xfrm>
            <a:off x="228935" y="4943526"/>
            <a:ext cx="4166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5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zh-TW" altLang="en-US" sz="2000" dirty="0"/>
              <a:t>把原始資料投影到主成分上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內容版面配置區 3">
            <a:extLst>
              <a:ext uri="{FF2B5EF4-FFF2-40B4-BE49-F238E27FC236}">
                <a16:creationId xmlns:a16="http://schemas.microsoft.com/office/drawing/2014/main" id="{B529EA4B-64A1-4C74-B678-47BB9881F8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1622" y="3657631"/>
            <a:ext cx="6830378" cy="2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37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14BEFE-D94E-4F0A-8C59-B07AC85AA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b="1" dirty="0">
                <a:latin typeface="Times New Roman"/>
                <a:cs typeface="Times New Roman"/>
              </a:rPr>
              <a:t>K-means Clustering</a:t>
            </a:r>
            <a:endParaRPr lang="zh-TW" altLang="en-US" dirty="0"/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EC263727-18B1-49C7-82B2-44E2F6F02B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09522" y="1690688"/>
            <a:ext cx="2324424" cy="790685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0800AB26-0613-459D-8DA9-CB17FF4D5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893" y="1690688"/>
            <a:ext cx="6961256" cy="431783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879FF708-81D4-4A51-BE0A-FB503A910B57}"/>
              </a:ext>
            </a:extLst>
          </p:cNvPr>
          <p:cNvSpPr/>
          <p:nvPr/>
        </p:nvSpPr>
        <p:spPr>
          <a:xfrm>
            <a:off x="349394" y="193399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是透過最小平方誤差來計算各群集的中心點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7B3A9A60-D09D-4669-B7B6-033F58D16E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833" y="2636866"/>
            <a:ext cx="2248214" cy="743054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21AA32F9-1E0C-418B-8BC5-2E478311EAA8}"/>
              </a:ext>
            </a:extLst>
          </p:cNvPr>
          <p:cNvSpPr txBox="1"/>
          <p:nvPr/>
        </p:nvSpPr>
        <p:spPr>
          <a:xfrm>
            <a:off x="503114" y="3849607"/>
            <a:ext cx="43150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342900" indent="-342900">
              <a:buFont typeface="+mj-lt"/>
              <a:buAutoNum type="arabicPeriod"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隨機選 </a:t>
            </a:r>
            <a:r>
              <a:rPr lang="en-US" altLang="zh-TW" dirty="0"/>
              <a:t>K </a:t>
            </a:r>
            <a:r>
              <a:rPr lang="zh-TW" altLang="en-US" dirty="0"/>
              <a:t>個初始中心。</a:t>
            </a:r>
          </a:p>
          <a:p>
            <a:endParaRPr lang="zh-TW" altLang="en-US" dirty="0"/>
          </a:p>
          <a:p>
            <a:r>
              <a:rPr lang="zh-TW" altLang="en-US" dirty="0"/>
              <a:t>所有資料指派給最近的中心。</a:t>
            </a:r>
          </a:p>
          <a:p>
            <a:endParaRPr lang="zh-TW" altLang="en-US" dirty="0"/>
          </a:p>
          <a:p>
            <a:r>
              <a:rPr lang="zh-TW" altLang="en-US" dirty="0"/>
              <a:t>重新計算中心 → 重複步驟 </a:t>
            </a:r>
            <a:r>
              <a:rPr lang="en-US" altLang="zh-TW" dirty="0"/>
              <a:t>2</a:t>
            </a:r>
            <a:r>
              <a:rPr lang="zh-TW" altLang="en-US" dirty="0"/>
              <a:t>～</a:t>
            </a:r>
            <a:r>
              <a:rPr lang="en-US" altLang="zh-TW" dirty="0"/>
              <a:t>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376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7F4EC5-6E06-4A38-A0C4-216F7DF3E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latin typeface="Times New Roman"/>
                <a:cs typeface="Times New Roman"/>
              </a:rPr>
              <a:t>譜分群 </a:t>
            </a:r>
            <a:r>
              <a:rPr lang="en-US" altLang="zh-TW" sz="3200" b="1" dirty="0">
                <a:latin typeface="Times New Roman"/>
                <a:cs typeface="Times New Roman"/>
              </a:rPr>
              <a:t>Spectral Clustering (SC)</a:t>
            </a:r>
            <a:endParaRPr lang="zh-TW" altLang="en-US" sz="3200" b="1" dirty="0">
              <a:latin typeface="Times New Roman"/>
              <a:cs typeface="Times New Roman"/>
            </a:endParaRPr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DBA63859-64CA-499C-BE14-355383BBBE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27437" y="1690688"/>
            <a:ext cx="6678094" cy="4351338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65462FB2-77A1-4723-BCB8-0E961E5DA7C0}"/>
              </a:ext>
            </a:extLst>
          </p:cNvPr>
          <p:cNvSpPr txBox="1"/>
          <p:nvPr/>
        </p:nvSpPr>
        <p:spPr>
          <a:xfrm>
            <a:off x="517357" y="2550694"/>
            <a:ext cx="4389237" cy="2374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建立相似度矩陣（如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Gaussian kernel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）。</a:t>
            </a:r>
          </a:p>
          <a:p>
            <a:pPr marL="342900" indent="-342900">
              <a:buFont typeface="+mj-lt"/>
              <a:buAutoNum type="arabicPeriod"/>
            </a:pP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建立圖的「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Laplacian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矩陣」。</a:t>
            </a:r>
          </a:p>
          <a:p>
            <a:pPr marL="342900" indent="-342900">
              <a:buFont typeface="+mj-lt"/>
              <a:buAutoNum type="arabicPeriod"/>
            </a:pP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對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Laplacian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做特徵值分解，取前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個特徵向量。</a:t>
            </a:r>
          </a:p>
          <a:p>
            <a:pPr marL="342900" indent="-342900">
              <a:buFont typeface="+mj-lt"/>
              <a:buAutoNum type="arabicPeriod"/>
            </a:pP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對這些特徵向量用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K-means 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再做分群。</a:t>
            </a:r>
          </a:p>
        </p:txBody>
      </p:sp>
    </p:spTree>
    <p:extLst>
      <p:ext uri="{BB962C8B-B14F-4D97-AF65-F5344CB8AC3E}">
        <p14:creationId xmlns:p14="http://schemas.microsoft.com/office/powerpoint/2010/main" val="2194909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70BCAA-7EF0-4419-B0A4-C237BBCBE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latin typeface="Times New Roman"/>
                <a:cs typeface="Times New Roman"/>
              </a:rPr>
              <a:t>階層式分群法 </a:t>
            </a:r>
            <a:r>
              <a:rPr lang="en-US" altLang="zh-TW" sz="3200" b="1" dirty="0">
                <a:latin typeface="Times New Roman"/>
                <a:cs typeface="Times New Roman"/>
              </a:rPr>
              <a:t>Agglomerative Clustering (AC)</a:t>
            </a:r>
            <a:endParaRPr lang="zh-TW" altLang="en-US" sz="3200" b="1" dirty="0">
              <a:latin typeface="Times New Roman"/>
              <a:cs typeface="Times New Roman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562932D-F7D4-446E-AB9D-2C11CB96A8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607" y="1899235"/>
            <a:ext cx="6599821" cy="421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724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12298</TotalTime>
  <Words>463</Words>
  <Application>Microsoft Office PowerPoint</Application>
  <PresentationFormat>寬螢幕</PresentationFormat>
  <Paragraphs>50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ElsevierSans</vt:lpstr>
      <vt:lpstr>新細明體</vt:lpstr>
      <vt:lpstr>Arial</vt:lpstr>
      <vt:lpstr>Calibri</vt:lpstr>
      <vt:lpstr>Calibri Light</vt:lpstr>
      <vt:lpstr>Times New Roman</vt:lpstr>
      <vt:lpstr>Office 佈景主題</vt:lpstr>
      <vt:lpstr>Data Mining for Predicting Customer Satisfaction Using Clustering Techniques</vt:lpstr>
      <vt:lpstr>Abstract</vt:lpstr>
      <vt:lpstr>Data Collection and Pre-processing </vt:lpstr>
      <vt:lpstr>Clustering Model (k=3)</vt:lpstr>
      <vt:lpstr>主成分分析（Principal Component Analysis, PCA）</vt:lpstr>
      <vt:lpstr>PowerPoint 簡報</vt:lpstr>
      <vt:lpstr>K-means Clustering</vt:lpstr>
      <vt:lpstr>譜分群 Spectral Clustering (SC)</vt:lpstr>
      <vt:lpstr>階層式分群法 Agglomerative Clustering (AC)</vt:lpstr>
      <vt:lpstr>Result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Search Tree  Visualization Algorithm</dc:title>
  <dc:creator>奕勝 陳</dc:creator>
  <cp:lastModifiedBy>奕勝 陳</cp:lastModifiedBy>
  <cp:revision>271</cp:revision>
  <dcterms:created xsi:type="dcterms:W3CDTF">2024-09-28T10:43:42Z</dcterms:created>
  <dcterms:modified xsi:type="dcterms:W3CDTF">2025-04-22T09:50:06Z</dcterms:modified>
</cp:coreProperties>
</file>