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Times New Roman Bold" panose="02020803070505020304" pitchFamily="18" charset="0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2014 年第十屆數字技術國際會議</a:t>
            </a:r>
          </a:p>
          <a:p>
            <a:r>
              <a:rPr lang="en-US"/>
              <a:t>斯洛伐克 日利納</a:t>
            </a:r>
          </a:p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6622E-17BA-B886-5965-6C8284CC8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6E3CA0-306F-6299-33E5-D77DEC9F18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011A41-B011-2183-38D2-7D926061B4D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77ECD2C-48A5-ADE6-B515-A8A0777AC3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2529F2A-375A-3015-1957-289A40530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3AEF1-695E-04E0-8499-2E2B34DDF55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722D4-DE31-5B12-E483-F1A6EC854E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187336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47C89-7EBF-9CF6-F683-D1C58165C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EC413E-D7F6-1A60-70B6-4B1F3FE7C7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336648-EEC7-F001-F71C-93540F5C9BF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CA9BDFC-92A3-0898-3C10-0F1EEE6E3D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1BDF8CC-A1B7-D4B3-E9E2-9236BFB4E9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LP(?,?)</a:t>
            </a:r>
            <a:r>
              <a:rPr lang="zh-TW" altLang="en-US" dirty="0"/>
              <a:t>指的是記最大值的位置 後面的序列是</a:t>
            </a:r>
            <a:r>
              <a:rPr lang="en-US" altLang="zh-TW" dirty="0"/>
              <a:t>MATCH</a:t>
            </a:r>
            <a:r>
              <a:rPr lang="zh-TW" altLang="en-US" dirty="0"/>
              <a:t>的序列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B92947-FCC1-58F6-B403-683F4A39724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FAE06-3975-1F0E-A7B1-A2B31AA71C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460455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A767D-DE92-096F-5722-0CF5C5A4C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99DA98-17FA-23D4-BD64-7B6AF0476F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A09056-2163-7A0A-33B9-1354F3FB53D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E9E29E5-179B-AD04-8B77-36E9D672FB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F787963-86CB-27CD-DEE0-BF82DBFEC3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LP(?,?)</a:t>
            </a:r>
            <a:r>
              <a:rPr lang="zh-TW" altLang="en-US" dirty="0"/>
              <a:t>指的是記最大值的位置 後面的序列是</a:t>
            </a:r>
            <a:r>
              <a:rPr lang="en-US" altLang="zh-TW" dirty="0"/>
              <a:t>MATCH</a:t>
            </a:r>
            <a:r>
              <a:rPr lang="zh-TW" altLang="en-US" dirty="0"/>
              <a:t>的序列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4A7B5-A71C-3195-5994-778BC176F8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9048B-3F74-FE54-0E54-7663B8D92F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4147961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A9A20-A4BE-F28E-A14C-06FEDB3F4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F7D99E-712D-E7EB-B5C2-C9A5DB6412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0DA8ED-FA65-4A99-561D-2A2F60857A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D8583A6-D858-1145-D933-12001068A1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B334313-F8C8-11E9-8917-B3638A26A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LP(?,?)</a:t>
            </a:r>
            <a:r>
              <a:rPr lang="zh-TW" altLang="en-US" dirty="0"/>
              <a:t>指的是記最大值的位置 後面的序列是</a:t>
            </a:r>
            <a:r>
              <a:rPr lang="en-US" altLang="zh-TW" dirty="0"/>
              <a:t>MATCH</a:t>
            </a:r>
            <a:r>
              <a:rPr lang="zh-TW" altLang="en-US" dirty="0"/>
              <a:t>的序列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23D32-E1A1-AFE4-2A2A-67500622EF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9312B-1081-9C95-7374-8B539AB9A4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480220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CDFAF-2AEB-3790-6AFF-70E813157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2136AC-789D-4E7E-D04C-4837912013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8F1BC8-C878-9C0B-D3ED-DA4965CF417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C412C27-8F04-D374-5150-B5C7A70D7B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1AD4532-B0A8-429D-F1FF-AB0DAA76C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LP(?,?)</a:t>
            </a:r>
            <a:r>
              <a:rPr lang="zh-TW" altLang="en-US" dirty="0"/>
              <a:t>指的是記最大值的位置 後面的序列是</a:t>
            </a:r>
            <a:r>
              <a:rPr lang="en-US" altLang="zh-TW" dirty="0"/>
              <a:t>MATCH</a:t>
            </a:r>
            <a:r>
              <a:rPr lang="zh-TW" altLang="en-US" dirty="0"/>
              <a:t>的序列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8D446-8BA5-B35C-1972-911B3D4D1A2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EAA9B-635E-0DA2-4A31-86B90A6BB1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632768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62EA-0A75-40F8-B2EA-EFBDE698E19D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C2E27-1E31-4050-8BFA-6D2205332512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295C-3AF0-43EA-9693-E48F85E1325E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30E1-137F-4DA7-ACE0-7DF8E57A8ABF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2215F-0678-488A-86FA-B9F24E0539EC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828A1-ED64-454C-AE29-333660F48314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FB22-948E-4CB2-B797-35B83243E66E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E959-1846-471C-98B0-95DA2E35FED9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58D9-CD01-4E40-802C-D6CAF948AC83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ABD79-CD71-4F32-98EB-C1CBFA396321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288C6-87D6-4D8D-AEE0-E3B9E0C315A3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7C18-C526-48CB-B0DC-D25D96E8CF05}" type="datetime1">
              <a:rPr lang="en-US" altLang="zh-TW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1008" y="1006602"/>
            <a:ext cx="15865983" cy="2000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76"/>
              </a:lnSpc>
            </a:pPr>
            <a:r>
              <a:rPr lang="en-US" altLang="zh-TW" sz="7200" dirty="0"/>
              <a:t>The longest almost-increasing subsequence</a:t>
            </a:r>
            <a:endParaRPr lang="en-US" sz="7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377440" y="5485104"/>
            <a:ext cx="15390495" cy="10002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88"/>
              </a:lnSpc>
            </a:pPr>
            <a:r>
              <a:rPr lang="en-US" altLang="zh-TW" sz="3600" dirty="0"/>
              <a:t>Toan Thang Ta, Yi-Kung Shieh, Chin Lung Lu</a:t>
            </a:r>
          </a:p>
          <a:p>
            <a:pPr algn="ctr">
              <a:lnSpc>
                <a:spcPts val="3888"/>
              </a:lnSpc>
            </a:pPr>
            <a:r>
              <a:rPr lang="en-US" altLang="zh-TW" sz="3600" dirty="0"/>
              <a:t>Theoretical Computer Science</a:t>
            </a:r>
            <a:r>
              <a:rPr lang="zh-TW" altLang="en-US" sz="3600" dirty="0"/>
              <a:t> </a:t>
            </a:r>
            <a:r>
              <a:rPr lang="en-US" altLang="zh-TW" sz="3600" dirty="0"/>
              <a:t>854 (2021) 44-51</a:t>
            </a:r>
            <a:endParaRPr lang="en-US" sz="36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2574735" y="8859680"/>
            <a:ext cx="5193200" cy="9704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26"/>
              </a:lnSpc>
            </a:pPr>
            <a:r>
              <a:rPr lang="en-US" sz="306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Presenter: Tse-Ying Huang</a:t>
            </a:r>
          </a:p>
          <a:p>
            <a:pPr algn="ctr">
              <a:lnSpc>
                <a:spcPts val="2643"/>
              </a:lnSpc>
            </a:pPr>
            <a:r>
              <a:rPr lang="en-US" sz="306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Date: Apr. 29, 2025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47D5AB5-09E3-B6CC-EB3E-AE01A68C6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投影片編號版面配置區 2">
            <a:extLst>
              <a:ext uri="{FF2B5EF4-FFF2-40B4-BE49-F238E27FC236}">
                <a16:creationId xmlns:a16="http://schemas.microsoft.com/office/drawing/2014/main" id="{B6AF1EC6-A114-7372-8600-3C105ABFEA18}"/>
              </a:ext>
            </a:extLst>
          </p:cNvPr>
          <p:cNvSpPr txBox="1">
            <a:spLocks/>
          </p:cNvSpPr>
          <p:nvPr/>
        </p:nvSpPr>
        <p:spPr>
          <a:xfrm>
            <a:off x="16143027" y="98917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10412" y="935199"/>
            <a:ext cx="15590520" cy="815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4400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Abstract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143000" y="2247900"/>
            <a:ext cx="16230600" cy="63489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altLang="zh-TW" sz="4400" dirty="0"/>
              <a:t>Given a positive constant c, a sequence S = s1, s2,..., </a:t>
            </a:r>
            <a:r>
              <a:rPr lang="en-US" altLang="zh-TW" sz="4400" dirty="0" err="1"/>
              <a:t>sk</a:t>
            </a:r>
            <a:r>
              <a:rPr lang="en-US" altLang="zh-TW" sz="4400" dirty="0"/>
              <a:t> of k numbers is said to be almost increasing if and only if </a:t>
            </a:r>
            <a:r>
              <a:rPr lang="en-US" altLang="zh-TW" sz="4400" dirty="0" err="1"/>
              <a:t>si</a:t>
            </a:r>
            <a:r>
              <a:rPr lang="en-US" altLang="zh-TW" sz="4400" dirty="0"/>
              <a:t> &gt; max 1≤ j&lt; </a:t>
            </a:r>
            <a:r>
              <a:rPr lang="en-US" altLang="zh-TW" sz="4400" dirty="0" err="1"/>
              <a:t>i</a:t>
            </a:r>
            <a:r>
              <a:rPr lang="en-US" altLang="zh-TW" sz="4400" dirty="0"/>
              <a:t> ≤ k. A longest common almost-increasing subsequence (</a:t>
            </a:r>
            <a:r>
              <a:rPr lang="en-US" altLang="zh-TW" sz="4400" dirty="0" err="1"/>
              <a:t>LCaIS</a:t>
            </a:r>
            <a:r>
              <a:rPr lang="en-US" altLang="zh-TW" sz="4400" dirty="0"/>
              <a:t>) between two input sequences is a longest common subsequence that is also an almost increasing sequence. We found out that the existing algorithm proposed by Moosa et al. [1] to find an </a:t>
            </a:r>
            <a:r>
              <a:rPr lang="en-US" altLang="zh-TW" sz="4400" dirty="0" err="1"/>
              <a:t>LCaIS</a:t>
            </a:r>
            <a:r>
              <a:rPr lang="en-US" altLang="zh-TW" sz="4400" dirty="0"/>
              <a:t> of two sequences without repeated elements gives an incorrect result for some instances. In this work, we present a dynamic programming algorithm that can correctly compute an </a:t>
            </a:r>
            <a:r>
              <a:rPr lang="en-US" altLang="zh-TW" sz="4400" dirty="0" err="1"/>
              <a:t>LCaIS</a:t>
            </a:r>
            <a:r>
              <a:rPr lang="en-US" altLang="zh-TW" sz="4400" dirty="0"/>
              <a:t> between any two sequences with repeated elements in O(</a:t>
            </a:r>
            <a:r>
              <a:rPr lang="en-US" altLang="zh-TW" sz="4400" dirty="0" err="1"/>
              <a:t>nml</a:t>
            </a:r>
            <a:r>
              <a:rPr lang="en-US" altLang="zh-TW" sz="4400" dirty="0"/>
              <a:t>) time and O(nm) space, where n and m are the lengths of two input sequences and l is the length of the output </a:t>
            </a:r>
            <a:r>
              <a:rPr lang="en-US" altLang="zh-TW" sz="4400" dirty="0" err="1"/>
              <a:t>LCaIS</a:t>
            </a:r>
            <a:r>
              <a:rPr lang="en-US" altLang="zh-TW" sz="4400" dirty="0"/>
              <a:t>.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E1BDBC6-F223-05EA-C867-C7A186B5C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投影片編號版面配置區 2">
            <a:extLst>
              <a:ext uri="{FF2B5EF4-FFF2-40B4-BE49-F238E27FC236}">
                <a16:creationId xmlns:a16="http://schemas.microsoft.com/office/drawing/2014/main" id="{82FCE622-20E8-F3A3-B06F-6AA65F3BB650}"/>
              </a:ext>
            </a:extLst>
          </p:cNvPr>
          <p:cNvSpPr txBox="1">
            <a:spLocks/>
          </p:cNvSpPr>
          <p:nvPr/>
        </p:nvSpPr>
        <p:spPr>
          <a:xfrm>
            <a:off x="16143027" y="98917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2955A-8825-B3B5-4111-B93AC76EB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3DB3601-15B9-F5D3-C6AF-3D3C4733A1BD}"/>
              </a:ext>
            </a:extLst>
          </p:cNvPr>
          <p:cNvSpPr txBox="1"/>
          <p:nvPr/>
        </p:nvSpPr>
        <p:spPr>
          <a:xfrm>
            <a:off x="1010412" y="935199"/>
            <a:ext cx="15590520" cy="815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4400" dirty="0" err="1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LCaIS</a:t>
            </a:r>
            <a:r>
              <a:rPr lang="en-US" sz="4400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(Longest Common almost-Increasing Subsequence)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E3300D-7C68-4341-9CA7-B5264F10522A}"/>
              </a:ext>
            </a:extLst>
          </p:cNvPr>
          <p:cNvSpPr txBox="1"/>
          <p:nvPr/>
        </p:nvSpPr>
        <p:spPr>
          <a:xfrm>
            <a:off x="1143000" y="2247900"/>
            <a:ext cx="16230600" cy="1731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A= 3 , 2 , 1 , 3 ,2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B= 1 , 3 , 3 , 2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c=2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493E9FF6-FF6C-9F62-14C9-3E8012E85A6C}"/>
              </a:ext>
            </a:extLst>
          </p:cNvPr>
          <p:cNvSpPr txBox="1"/>
          <p:nvPr/>
        </p:nvSpPr>
        <p:spPr>
          <a:xfrm>
            <a:off x="1121079" y="6134100"/>
            <a:ext cx="16230600" cy="1154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LCIS(A,B)=1,3 or 1,2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LCaIS</a:t>
            </a: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(A,B)=1,3,2 or 3,3,2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E847908-0636-CFE9-DB04-85502D32B4D7}"/>
              </a:ext>
            </a:extLst>
          </p:cNvPr>
          <p:cNvSpPr txBox="1"/>
          <p:nvPr/>
        </p:nvSpPr>
        <p:spPr>
          <a:xfrm>
            <a:off x="1143000" y="8039100"/>
            <a:ext cx="16230600" cy="577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Almost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定義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下一個要加進來的值加上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會比前面數列中所有的數多大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7F936DF6-A076-E177-ABEA-71C74E5BB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33928" y="99218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206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0E220-B4A3-EE7B-1EA9-FB97E1DA4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31F9B22-4D57-FABE-7F99-F613A2421921}"/>
              </a:ext>
            </a:extLst>
          </p:cNvPr>
          <p:cNvSpPr txBox="1"/>
          <p:nvPr/>
        </p:nvSpPr>
        <p:spPr>
          <a:xfrm>
            <a:off x="1010412" y="935199"/>
            <a:ext cx="15590520" cy="815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4400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Algorithm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DC9440-70E3-FD3D-56E7-5FE37D0CD0D3}"/>
              </a:ext>
            </a:extLst>
          </p:cNvPr>
          <p:cNvSpPr txBox="1"/>
          <p:nvPr/>
        </p:nvSpPr>
        <p:spPr>
          <a:xfrm>
            <a:off x="1143000" y="2247900"/>
            <a:ext cx="16230600" cy="1731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A= 3 , 2 , 1 , 3 ,2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B= 1 , 3 , 3 , 2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c=2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BF07D6A-6390-86D5-5212-21F81EF549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1853" y="3013444"/>
            <a:ext cx="7782246" cy="6393711"/>
          </a:xfrm>
          <a:prstGeom prst="rect">
            <a:avLst/>
          </a:prstGeom>
        </p:spPr>
      </p:pic>
      <p:sp>
        <p:nvSpPr>
          <p:cNvPr id="17" name="左大括弧 16">
            <a:extLst>
              <a:ext uri="{FF2B5EF4-FFF2-40B4-BE49-F238E27FC236}">
                <a16:creationId xmlns:a16="http://schemas.microsoft.com/office/drawing/2014/main" id="{AE974711-BC74-53A9-4698-9085832571B9}"/>
              </a:ext>
            </a:extLst>
          </p:cNvPr>
          <p:cNvSpPr/>
          <p:nvPr/>
        </p:nvSpPr>
        <p:spPr>
          <a:xfrm>
            <a:off x="13258800" y="3848100"/>
            <a:ext cx="458724" cy="1981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 </a:t>
            </a:r>
          </a:p>
        </p:txBody>
      </p:sp>
      <p:sp>
        <p:nvSpPr>
          <p:cNvPr id="19" name="左大括弧 18">
            <a:extLst>
              <a:ext uri="{FF2B5EF4-FFF2-40B4-BE49-F238E27FC236}">
                <a16:creationId xmlns:a16="http://schemas.microsoft.com/office/drawing/2014/main" id="{C3C6A694-C55C-9C7A-E3E5-FC7B9F4D6F7F}"/>
              </a:ext>
            </a:extLst>
          </p:cNvPr>
          <p:cNvSpPr/>
          <p:nvPr/>
        </p:nvSpPr>
        <p:spPr>
          <a:xfrm>
            <a:off x="13258800" y="6057900"/>
            <a:ext cx="458724" cy="1981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 </a:t>
            </a:r>
          </a:p>
        </p:txBody>
      </p:sp>
      <p:sp>
        <p:nvSpPr>
          <p:cNvPr id="23" name="左大括弧 22">
            <a:extLst>
              <a:ext uri="{FF2B5EF4-FFF2-40B4-BE49-F238E27FC236}">
                <a16:creationId xmlns:a16="http://schemas.microsoft.com/office/drawing/2014/main" id="{0A51CBED-AEC5-B30E-8C02-C8404C7C02B7}"/>
              </a:ext>
            </a:extLst>
          </p:cNvPr>
          <p:cNvSpPr/>
          <p:nvPr/>
        </p:nvSpPr>
        <p:spPr>
          <a:xfrm>
            <a:off x="10287000" y="7734300"/>
            <a:ext cx="344775" cy="990600"/>
          </a:xfrm>
          <a:prstGeom prst="leftBrace">
            <a:avLst/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左大括弧 24">
            <a:extLst>
              <a:ext uri="{FF2B5EF4-FFF2-40B4-BE49-F238E27FC236}">
                <a16:creationId xmlns:a16="http://schemas.microsoft.com/office/drawing/2014/main" id="{A3651675-1B83-7971-B211-DF7327D3D242}"/>
              </a:ext>
            </a:extLst>
          </p:cNvPr>
          <p:cNvSpPr/>
          <p:nvPr/>
        </p:nvSpPr>
        <p:spPr>
          <a:xfrm>
            <a:off x="13315774" y="8227827"/>
            <a:ext cx="344775" cy="990600"/>
          </a:xfrm>
          <a:prstGeom prst="leftBrace">
            <a:avLst/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TextBox 4">
            <a:extLst>
              <a:ext uri="{FF2B5EF4-FFF2-40B4-BE49-F238E27FC236}">
                <a16:creationId xmlns:a16="http://schemas.microsoft.com/office/drawing/2014/main" id="{3830DFC1-F50E-C2A2-29C1-4F6FD11955F0}"/>
              </a:ext>
            </a:extLst>
          </p:cNvPr>
          <p:cNvSpPr txBox="1"/>
          <p:nvPr/>
        </p:nvSpPr>
        <p:spPr>
          <a:xfrm>
            <a:off x="1143000" y="6050280"/>
            <a:ext cx="6019800" cy="11541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A4≠B4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L(</a:t>
            </a: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i,j</a:t>
            </a: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)=L(i-1,j)+L(i,j-1)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7B7304F7-3330-29F0-2173-330C95E6E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43027" y="9891736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D64C3-231B-9215-3E9C-B8B698F60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CE6E018-DFE4-0C5E-2609-8FCBD08D3BDE}"/>
              </a:ext>
            </a:extLst>
          </p:cNvPr>
          <p:cNvSpPr txBox="1"/>
          <p:nvPr/>
        </p:nvSpPr>
        <p:spPr>
          <a:xfrm>
            <a:off x="1010412" y="935199"/>
            <a:ext cx="15590520" cy="815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4400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Algorithm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82F1E8-DC3D-4DA2-A233-34A942850AAC}"/>
              </a:ext>
            </a:extLst>
          </p:cNvPr>
          <p:cNvSpPr txBox="1"/>
          <p:nvPr/>
        </p:nvSpPr>
        <p:spPr>
          <a:xfrm>
            <a:off x="7177414" y="557381"/>
            <a:ext cx="16230600" cy="1731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A= 3 , 2 , 1 , 3 ,2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B= 1 , 3 , 3 , 2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c=2</a:t>
            </a:r>
          </a:p>
        </p:txBody>
      </p:sp>
      <p:sp>
        <p:nvSpPr>
          <p:cNvPr id="26" name="TextBox 4">
            <a:extLst>
              <a:ext uri="{FF2B5EF4-FFF2-40B4-BE49-F238E27FC236}">
                <a16:creationId xmlns:a16="http://schemas.microsoft.com/office/drawing/2014/main" id="{9815BC40-05B1-F135-3F45-6AB04C84EF7F}"/>
              </a:ext>
            </a:extLst>
          </p:cNvPr>
          <p:cNvSpPr txBox="1"/>
          <p:nvPr/>
        </p:nvSpPr>
        <p:spPr>
          <a:xfrm>
            <a:off x="1184754" y="2292277"/>
            <a:ext cx="6019800" cy="7502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A5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B4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Step1: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把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match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的值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加到左上角最大值比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小且長度最長的序列</a:t>
            </a:r>
            <a:endParaRPr lang="en-US" altLang="zh-TW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l">
              <a:lnSpc>
                <a:spcPts val="4536"/>
              </a:lnSpc>
              <a:spcBef>
                <a:spcPct val="0"/>
              </a:spcBef>
            </a:pP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Step2: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將左上角加上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符合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almost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這個條件的序列</a:t>
            </a:r>
            <a:endParaRPr lang="en-US" altLang="zh-TW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l">
              <a:lnSpc>
                <a:spcPts val="4536"/>
              </a:lnSpc>
              <a:spcBef>
                <a:spcPct val="0"/>
              </a:spcBef>
            </a:pP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Step3: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將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L(i-1,j)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和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L(i,j-1)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加入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16D030D3-7FC0-3EEC-8BC1-1C4DA1BEF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6600" y="190500"/>
            <a:ext cx="6096000" cy="9559918"/>
          </a:xfrm>
          <a:prstGeom prst="rect">
            <a:avLst/>
          </a:prstGeom>
        </p:spPr>
      </p:pic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844614F-F3BB-09E3-AE22-C5DDB3E97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54400" y="9904557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693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887AC-77E2-1431-19C8-2C111E0F0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F61655CC-1A4B-0C83-2A5D-0197045E8C8F}"/>
              </a:ext>
            </a:extLst>
          </p:cNvPr>
          <p:cNvSpPr txBox="1"/>
          <p:nvPr/>
        </p:nvSpPr>
        <p:spPr>
          <a:xfrm>
            <a:off x="1010412" y="935199"/>
            <a:ext cx="15590520" cy="828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altLang="zh-TW" sz="4400" dirty="0"/>
              <a:t>simplified</a:t>
            </a:r>
            <a:endParaRPr lang="en-US" sz="4400" dirty="0">
              <a:solidFill>
                <a:srgbClr val="000000"/>
              </a:solidFill>
              <a:latin typeface="Times New Roman Bold"/>
              <a:ea typeface="Times New Roman Bold"/>
              <a:cs typeface="Times New Roman Bold"/>
              <a:sym typeface="Times New Roman Bold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A64B8AB-745F-5623-8D15-DA9D44332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8600" y="3009900"/>
            <a:ext cx="9628019" cy="55626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285BD88-93A7-DA89-7777-B087AE959AC0}"/>
              </a:ext>
            </a:extLst>
          </p:cNvPr>
          <p:cNvSpPr txBox="1"/>
          <p:nvPr/>
        </p:nvSpPr>
        <p:spPr>
          <a:xfrm>
            <a:off x="1184754" y="2292277"/>
            <a:ext cx="6019800" cy="17312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刪除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ominated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刪除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redundant</a:t>
            </a:r>
          </a:p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轉換</a:t>
            </a: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3-tuple value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左大括弧 7">
            <a:extLst>
              <a:ext uri="{FF2B5EF4-FFF2-40B4-BE49-F238E27FC236}">
                <a16:creationId xmlns:a16="http://schemas.microsoft.com/office/drawing/2014/main" id="{08911C58-19D2-0350-0FB7-3C96FEB76FCB}"/>
              </a:ext>
            </a:extLst>
          </p:cNvPr>
          <p:cNvSpPr/>
          <p:nvPr/>
        </p:nvSpPr>
        <p:spPr>
          <a:xfrm>
            <a:off x="7848600" y="3695700"/>
            <a:ext cx="533400" cy="1219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左大括弧 8">
            <a:extLst>
              <a:ext uri="{FF2B5EF4-FFF2-40B4-BE49-F238E27FC236}">
                <a16:creationId xmlns:a16="http://schemas.microsoft.com/office/drawing/2014/main" id="{49F310F3-B63C-15B5-D4C2-65BE7A868CB9}"/>
              </a:ext>
            </a:extLst>
          </p:cNvPr>
          <p:cNvSpPr/>
          <p:nvPr/>
        </p:nvSpPr>
        <p:spPr>
          <a:xfrm>
            <a:off x="12877800" y="3619500"/>
            <a:ext cx="228600" cy="3048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左大括弧 10">
            <a:extLst>
              <a:ext uri="{FF2B5EF4-FFF2-40B4-BE49-F238E27FC236}">
                <a16:creationId xmlns:a16="http://schemas.microsoft.com/office/drawing/2014/main" id="{26CF3FC9-9C13-EACF-73AD-D99C382377F5}"/>
              </a:ext>
            </a:extLst>
          </p:cNvPr>
          <p:cNvSpPr/>
          <p:nvPr/>
        </p:nvSpPr>
        <p:spPr>
          <a:xfrm>
            <a:off x="12725400" y="4152900"/>
            <a:ext cx="381000" cy="762000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左大括弧 11">
            <a:extLst>
              <a:ext uri="{FF2B5EF4-FFF2-40B4-BE49-F238E27FC236}">
                <a16:creationId xmlns:a16="http://schemas.microsoft.com/office/drawing/2014/main" id="{39E89095-BE3C-1888-B038-6BAB48DFA3F5}"/>
              </a:ext>
            </a:extLst>
          </p:cNvPr>
          <p:cNvSpPr/>
          <p:nvPr/>
        </p:nvSpPr>
        <p:spPr>
          <a:xfrm>
            <a:off x="7924800" y="7048500"/>
            <a:ext cx="304800" cy="762000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FDF050C-49EC-6994-571F-BFB5A1C82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投影片編號版面配置區 2">
            <a:extLst>
              <a:ext uri="{FF2B5EF4-FFF2-40B4-BE49-F238E27FC236}">
                <a16:creationId xmlns:a16="http://schemas.microsoft.com/office/drawing/2014/main" id="{F64C0270-A6F6-33BE-587C-98EA2226749C}"/>
              </a:ext>
            </a:extLst>
          </p:cNvPr>
          <p:cNvSpPr txBox="1">
            <a:spLocks/>
          </p:cNvSpPr>
          <p:nvPr/>
        </p:nvSpPr>
        <p:spPr>
          <a:xfrm>
            <a:off x="16143027" y="98917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32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95FF3-4965-3002-1B4B-CABFC0690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3AD9DCEB-BA03-52C5-DEC6-F120C8F4CB0D}"/>
              </a:ext>
            </a:extLst>
          </p:cNvPr>
          <p:cNvSpPr txBox="1"/>
          <p:nvPr/>
        </p:nvSpPr>
        <p:spPr>
          <a:xfrm>
            <a:off x="1010412" y="935199"/>
            <a:ext cx="15590520" cy="828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altLang="zh-TW" sz="4400" dirty="0"/>
              <a:t>complexity</a:t>
            </a:r>
            <a:endParaRPr lang="en-US" sz="4400" dirty="0">
              <a:solidFill>
                <a:srgbClr val="000000"/>
              </a:solidFill>
              <a:latin typeface="Times New Roman Bold"/>
              <a:ea typeface="Times New Roman Bold"/>
              <a:cs typeface="Times New Roman Bold"/>
              <a:sym typeface="Times New Roman Bold"/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415677B7-ADD5-1531-0939-5BF39BD22E78}"/>
              </a:ext>
            </a:extLst>
          </p:cNvPr>
          <p:cNvSpPr txBox="1"/>
          <p:nvPr/>
        </p:nvSpPr>
        <p:spPr>
          <a:xfrm>
            <a:off x="1184754" y="2292277"/>
            <a:ext cx="8111646" cy="5770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O(</a:t>
            </a: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nml</a:t>
            </a: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l</a:t>
            </a:r>
            <a:r>
              <a:rPr lang="zh-TW" alt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為最後獲得</a:t>
            </a:r>
            <a:r>
              <a:rPr lang="en-US" altLang="zh-TW" sz="4000" dirty="0" err="1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LCaIS</a:t>
            </a:r>
            <a:r>
              <a:rPr lang="zh-TW" altLang="en-US" sz="4000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的長度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BE513EB-3BC7-EFFF-5B3C-C66A89A86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投影片編號版面配置區 2">
            <a:extLst>
              <a:ext uri="{FF2B5EF4-FFF2-40B4-BE49-F238E27FC236}">
                <a16:creationId xmlns:a16="http://schemas.microsoft.com/office/drawing/2014/main" id="{14DD3320-1EC6-1390-8C61-93013854FAAD}"/>
              </a:ext>
            </a:extLst>
          </p:cNvPr>
          <p:cNvSpPr txBox="1">
            <a:spLocks/>
          </p:cNvSpPr>
          <p:nvPr/>
        </p:nvSpPr>
        <p:spPr>
          <a:xfrm>
            <a:off x="16143027" y="98917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48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504</Words>
  <Application>Microsoft Office PowerPoint</Application>
  <PresentationFormat>自訂</PresentationFormat>
  <Paragraphs>74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Calibri</vt:lpstr>
      <vt:lpstr>Times New Roman Bold</vt:lpstr>
      <vt:lpstr>Times New Roman</vt:lpstr>
      <vt:lpstr>Arial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20241105_huangty.pptx</dc:title>
  <cp:lastModifiedBy>User</cp:lastModifiedBy>
  <cp:revision>7</cp:revision>
  <dcterms:created xsi:type="dcterms:W3CDTF">2006-08-16T00:00:00Z</dcterms:created>
  <dcterms:modified xsi:type="dcterms:W3CDTF">2025-04-29T08:56:32Z</dcterms:modified>
  <dc:identifier>DAGXcpuO9tU</dc:identifier>
</cp:coreProperties>
</file>