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88" r:id="rId3"/>
    <p:sldId id="321" r:id="rId4"/>
    <p:sldId id="330" r:id="rId5"/>
    <p:sldId id="323" r:id="rId6"/>
    <p:sldId id="337" r:id="rId7"/>
    <p:sldId id="332" r:id="rId8"/>
    <p:sldId id="331" r:id="rId9"/>
    <p:sldId id="336"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eTilq5NutPlNu3ZIpsQbcDZRt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83416" autoAdjust="0"/>
  </p:normalViewPr>
  <p:slideViewPr>
    <p:cSldViewPr snapToGrid="0">
      <p:cViewPr varScale="1">
        <p:scale>
          <a:sx n="93" d="100"/>
          <a:sy n="93" d="100"/>
        </p:scale>
        <p:origin x="122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5" Type="http://customschemas.google.com/relationships/presentationmetadata" Target="metadata"/><Relationship Id="rId2" Type="http://schemas.openxmlformats.org/officeDocument/2006/relationships/slide" Target="slides/slide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28"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1920" max="1920" units="cm"/>
          <inkml:channel name="Y" type="integer" min="-136" max="1080" units="cm"/>
        </inkml:traceFormat>
        <inkml:channelProperties>
          <inkml:channelProperty channel="X" name="resolution" value="72.86527" units="1/cm"/>
          <inkml:channelProperty channel="Y" name="resolution" value="41.08108" units="1/cm"/>
        </inkml:channelProperties>
      </inkml:inkSource>
      <inkml:timestamp xml:id="ts0" timeString="2024-09-22T10:43:27.088"/>
    </inkml:context>
    <inkml:brush xml:id="br0">
      <inkml:brushProperty name="width" value="0.05292" units="cm"/>
      <inkml:brushProperty name="height" value="0.05292" units="cm"/>
      <inkml:brushProperty name="color" value="#FF0000"/>
    </inkml:brush>
  </inkml:definitions>
  <inkml:trace contextRef="#ctx0" brushRef="#br0">23054 4551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7313316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zh-TW" altLang="en-US" dirty="0"/>
              <a:t>資料壓縮是一項具有挑戰性且日益重要的問題。隨著每日產生的資料量持續增加，</a:t>
            </a:r>
            <a:r>
              <a:rPr lang="zh-TW" altLang="en-US" b="1" dirty="0"/>
              <a:t>高效的資料傳輸與儲存變得前所未有地關鍵</a:t>
            </a:r>
            <a:r>
              <a:rPr lang="zh-TW" altLang="en-US" dirty="0"/>
              <a:t>。在本研究中，提出了一種新穎的編碼演算法，其靈感來自於</a:t>
            </a:r>
            <a:r>
              <a:rPr lang="en-US" altLang="zh-TW" b="1" dirty="0"/>
              <a:t>DNA</a:t>
            </a:r>
            <a:r>
              <a:rPr lang="zh-TW" altLang="en-US" b="1" dirty="0"/>
              <a:t>資料及其相關特性的壓縮需求</a:t>
            </a:r>
            <a:r>
              <a:rPr lang="zh-TW" altLang="en-US" dirty="0"/>
              <a:t>。</a:t>
            </a:r>
          </a:p>
          <a:p>
            <a:r>
              <a:rPr lang="zh-TW" altLang="en-US" dirty="0"/>
              <a:t>所提出的演算法採取</a:t>
            </a:r>
            <a:r>
              <a:rPr lang="zh-TW" altLang="en-US" b="1" dirty="0"/>
              <a:t>分而治之（</a:t>
            </a:r>
            <a:r>
              <a:rPr lang="en-US" altLang="zh-TW" b="1" dirty="0"/>
              <a:t>divide-and-conquer</a:t>
            </a:r>
            <a:r>
              <a:rPr lang="zh-TW" altLang="en-US" b="1" dirty="0"/>
              <a:t>）的方法</a:t>
            </a:r>
            <a:r>
              <a:rPr lang="zh-TW" altLang="en-US" dirty="0"/>
              <a:t>，透過掃描整個基因組，根據子序列內容的相似性進行分類，並將相似的子序列分群（</a:t>
            </a:r>
            <a:r>
              <a:rPr lang="en-US" altLang="zh-TW" dirty="0"/>
              <a:t>binning</a:t>
            </a:r>
            <a:r>
              <a:rPr lang="zh-TW" altLang="en-US" dirty="0"/>
              <a:t>）放在一起。接著，每個分群中的資料會</a:t>
            </a:r>
            <a:r>
              <a:rPr lang="zh-TW" altLang="en-US" b="1" dirty="0"/>
              <a:t>獨立地進行壓縮</a:t>
            </a:r>
            <a:r>
              <a:rPr lang="zh-TW" altLang="en-US" dirty="0"/>
              <a:t>。</a:t>
            </a:r>
          </a:p>
          <a:p>
            <a:r>
              <a:rPr lang="zh-TW" altLang="en-US" dirty="0"/>
              <a:t>這種方法與目前已知的熵編碼、字典編碼、預測編碼或轉換編碼等傳統方法皆有所不同。為驗證概念的可行性，本研究使用了一個包含</a:t>
            </a:r>
            <a:r>
              <a:rPr lang="en-US" altLang="zh-TW" b="1" dirty="0"/>
              <a:t>17</a:t>
            </a:r>
            <a:r>
              <a:rPr lang="zh-TW" altLang="en-US" b="1" dirty="0"/>
              <a:t>個基因組的基準資料集</a:t>
            </a:r>
            <a:r>
              <a:rPr lang="zh-TW" altLang="en-US" dirty="0"/>
              <a:t>來進行效能評估，這些基因組大小從數千位元組（</a:t>
            </a:r>
            <a:r>
              <a:rPr lang="en-US" altLang="zh-TW" dirty="0"/>
              <a:t>KB</a:t>
            </a:r>
            <a:r>
              <a:rPr lang="zh-TW" altLang="en-US" dirty="0"/>
              <a:t>）到數十億位元組（</a:t>
            </a:r>
            <a:r>
              <a:rPr lang="en-US" altLang="zh-TW" dirty="0"/>
              <a:t>GB</a:t>
            </a:r>
            <a:r>
              <a:rPr lang="zh-TW" altLang="en-US" dirty="0"/>
              <a:t>）不等。</a:t>
            </a:r>
          </a:p>
          <a:p>
            <a:r>
              <a:rPr lang="zh-TW" altLang="en-US" dirty="0"/>
              <a:t>實驗結果顯示，與現有最先進的壓縮工具相比，此演算法在每個基因組的壓縮上均有顯著改善，可節省數百萬位元組（</a:t>
            </a:r>
            <a:r>
              <a:rPr lang="en-US" altLang="zh-TW" dirty="0"/>
              <a:t>MB</a:t>
            </a:r>
            <a:r>
              <a:rPr lang="zh-TW" altLang="en-US" dirty="0"/>
              <a:t>）的空間。</a:t>
            </a:r>
          </a:p>
          <a:p>
            <a:r>
              <a:rPr lang="zh-TW" altLang="en-US" dirty="0"/>
              <a:t>此外，該演算法也可應用於</a:t>
            </a:r>
            <a:r>
              <a:rPr lang="zh-TW" altLang="en-US" b="1" dirty="0"/>
              <a:t>其他類型資料的壓縮</a:t>
            </a:r>
            <a:r>
              <a:rPr lang="zh-TW" altLang="en-US" dirty="0"/>
              <a:t>，例如</a:t>
            </a:r>
            <a:r>
              <a:rPr lang="zh-TW" altLang="en-US" b="1" dirty="0"/>
              <a:t>文字、數字、影像、音訊與影片</a:t>
            </a:r>
            <a:r>
              <a:rPr lang="zh-TW" altLang="en-US" dirty="0"/>
              <a:t>等，而這些資料類型正以前所未有的規模每日產生中。</a:t>
            </a: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734741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FD811B96-8073-0FDD-B306-E68BFB852D60}"/>
            </a:ext>
          </a:extLst>
        </p:cNvPr>
        <p:cNvGrpSpPr/>
        <p:nvPr/>
      </p:nvGrpSpPr>
      <p:grpSpPr>
        <a:xfrm>
          <a:off x="0" y="0"/>
          <a:ext cx="0" cy="0"/>
          <a:chOff x="0" y="0"/>
          <a:chExt cx="0" cy="0"/>
        </a:xfrm>
      </p:grpSpPr>
      <p:sp>
        <p:nvSpPr>
          <p:cNvPr id="134" name="Google Shape;134;p7:notes">
            <a:extLst>
              <a:ext uri="{FF2B5EF4-FFF2-40B4-BE49-F238E27FC236}">
                <a16:creationId xmlns:a16="http://schemas.microsoft.com/office/drawing/2014/main" id="{2C0AE7BB-0A2A-61BA-C80C-1D24F31FEC6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a:extLst>
              <a:ext uri="{FF2B5EF4-FFF2-40B4-BE49-F238E27FC236}">
                <a16:creationId xmlns:a16="http://schemas.microsoft.com/office/drawing/2014/main" id="{B34CCB68-7B0F-3273-83F2-35C574FFE05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lang="en-US" altLang="zh-TW" sz="1200" dirty="0">
              <a:solidFill>
                <a:schemeClr val="dk1"/>
              </a:solidFill>
              <a:latin typeface="Times New Roman" pitchFamily="18" charset="0"/>
              <a:ea typeface="Calibri"/>
              <a:cs typeface="Times New Roman" pitchFamily="18" charset="0"/>
              <a:sym typeface="Calibri"/>
            </a:endParaRPr>
          </a:p>
        </p:txBody>
      </p:sp>
      <p:sp>
        <p:nvSpPr>
          <p:cNvPr id="136" name="Google Shape;136;p7:notes">
            <a:extLst>
              <a:ext uri="{FF2B5EF4-FFF2-40B4-BE49-F238E27FC236}">
                <a16:creationId xmlns:a16="http://schemas.microsoft.com/office/drawing/2014/main" id="{844E495B-982C-12A6-C9FB-24FD6CE4152A}"/>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061544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28600" lvl="0" indent="-228600" algn="l" rtl="0">
              <a:spcBef>
                <a:spcPts val="0"/>
              </a:spcBef>
              <a:spcAft>
                <a:spcPts val="0"/>
              </a:spcAft>
              <a:buAutoNum type="arabicPeriod"/>
            </a:pPr>
            <a:r>
              <a:rPr lang="en-US" altLang="zh-TW" sz="1200" dirty="0">
                <a:solidFill>
                  <a:schemeClr val="dk1"/>
                </a:solidFill>
                <a:latin typeface="Times New Roman" pitchFamily="18" charset="0"/>
                <a:ea typeface="Calibri"/>
                <a:cs typeface="Times New Roman" pitchFamily="18" charset="0"/>
                <a:sym typeface="Calibri"/>
              </a:rPr>
              <a:t>DNA</a:t>
            </a:r>
            <a:r>
              <a:rPr lang="zh-TW" altLang="en-US" sz="1200" dirty="0">
                <a:solidFill>
                  <a:schemeClr val="dk1"/>
                </a:solidFill>
                <a:latin typeface="Times New Roman" pitchFamily="18" charset="0"/>
                <a:ea typeface="Calibri"/>
                <a:cs typeface="Times New Roman" pitchFamily="18" charset="0"/>
                <a:sym typeface="Calibri"/>
              </a:rPr>
              <a:t>整體均勻。局部不均勻</a:t>
            </a:r>
            <a:endParaRPr lang="en-US" altLang="zh-TW" sz="1200" dirty="0">
              <a:solidFill>
                <a:schemeClr val="dk1"/>
              </a:solidFill>
              <a:latin typeface="Times New Roman" pitchFamily="18" charset="0"/>
              <a:ea typeface="Calibri"/>
              <a:cs typeface="Times New Roman" pitchFamily="18" charset="0"/>
              <a:sym typeface="Calibri"/>
            </a:endParaRPr>
          </a:p>
          <a:p>
            <a:pPr marL="228600" lvl="0" indent="-228600" algn="l" rtl="0">
              <a:spcBef>
                <a:spcPts val="0"/>
              </a:spcBef>
              <a:spcAft>
                <a:spcPts val="0"/>
              </a:spcAft>
              <a:buAutoNum type="arabicPeriod"/>
            </a:pPr>
            <a:r>
              <a:rPr lang="zh-TW" altLang="en-US" sz="1200" dirty="0">
                <a:solidFill>
                  <a:schemeClr val="dk1"/>
                </a:solidFill>
                <a:latin typeface="Times New Roman" pitchFamily="18" charset="0"/>
                <a:ea typeface="Calibri"/>
                <a:cs typeface="Times New Roman" pitchFamily="18" charset="0"/>
                <a:sym typeface="Calibri"/>
              </a:rPr>
              <a:t>相似</a:t>
            </a:r>
            <a:r>
              <a:rPr lang="en-US" altLang="zh-TW" sz="1200" dirty="0">
                <a:solidFill>
                  <a:schemeClr val="dk1"/>
                </a:solidFill>
                <a:latin typeface="Times New Roman" pitchFamily="18" charset="0"/>
                <a:ea typeface="Calibri"/>
                <a:cs typeface="Times New Roman" pitchFamily="18" charset="0"/>
                <a:sym typeface="Calibri"/>
              </a:rPr>
              <a:t>subsequence,</a:t>
            </a:r>
            <a:r>
              <a:rPr lang="zh-TW" altLang="en-US" sz="1200" dirty="0">
                <a:solidFill>
                  <a:schemeClr val="dk1"/>
                </a:solidFill>
                <a:latin typeface="Times New Roman" pitchFamily="18" charset="0"/>
                <a:ea typeface="Calibri"/>
                <a:cs typeface="Times New Roman" pitchFamily="18" charset="0"/>
                <a:sym typeface="Calibri"/>
              </a:rPr>
              <a:t>距離香遠</a:t>
            </a:r>
            <a:endParaRPr lang="en-US" altLang="zh-TW" sz="1200" dirty="0">
              <a:solidFill>
                <a:schemeClr val="dk1"/>
              </a:solidFill>
              <a:latin typeface="Times New Roman" pitchFamily="18" charset="0"/>
              <a:ea typeface="Calibri"/>
              <a:cs typeface="Times New Roman" pitchFamily="18" charset="0"/>
              <a:sym typeface="Calibri"/>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734741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1047E7F8-A291-22C0-9C35-C3950027E6A5}"/>
            </a:ext>
          </a:extLst>
        </p:cNvPr>
        <p:cNvGrpSpPr/>
        <p:nvPr/>
      </p:nvGrpSpPr>
      <p:grpSpPr>
        <a:xfrm>
          <a:off x="0" y="0"/>
          <a:ext cx="0" cy="0"/>
          <a:chOff x="0" y="0"/>
          <a:chExt cx="0" cy="0"/>
        </a:xfrm>
      </p:grpSpPr>
      <p:sp>
        <p:nvSpPr>
          <p:cNvPr id="134" name="Google Shape;134;p7:notes">
            <a:extLst>
              <a:ext uri="{FF2B5EF4-FFF2-40B4-BE49-F238E27FC236}">
                <a16:creationId xmlns:a16="http://schemas.microsoft.com/office/drawing/2014/main" id="{5A62A4A4-3E8B-7BFA-A677-10160154529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a:extLst>
              <a:ext uri="{FF2B5EF4-FFF2-40B4-BE49-F238E27FC236}">
                <a16:creationId xmlns:a16="http://schemas.microsoft.com/office/drawing/2014/main" id="{963CDCB0-9F9F-AE91-2FC5-A597CFFEEBC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altLang="zh-TW" dirty="0"/>
              <a:t>GATC_1233 :  0,10,110,111</a:t>
            </a:r>
          </a:p>
          <a:p>
            <a:pPr rtl="0" fontAlgn="ctr"/>
            <a:r>
              <a:rPr lang="en-US" altLang="zh-TW" sz="1200" b="1" i="0" u="none" strike="noStrike" cap="none" dirty="0">
                <a:solidFill>
                  <a:schemeClr val="dk1"/>
                </a:solidFill>
                <a:effectLst/>
                <a:latin typeface="Calibri"/>
                <a:ea typeface="Calibri"/>
                <a:cs typeface="Calibri"/>
                <a:sym typeface="Calibri"/>
              </a:rPr>
              <a:t>TGCA_1233: </a:t>
            </a:r>
            <a:endParaRPr lang="zh-TW" altLang="zh-TW" sz="1200" b="0" i="0" u="none" strike="noStrike" cap="none" dirty="0">
              <a:solidFill>
                <a:schemeClr val="dk1"/>
              </a:solidFill>
              <a:effectLst/>
              <a:latin typeface="Calibri"/>
              <a:ea typeface="Calibri"/>
              <a:cs typeface="Calibri"/>
              <a:sym typeface="Calibri"/>
            </a:endParaRPr>
          </a:p>
          <a:p>
            <a:pPr rtl="0" fontAlgn="ctr"/>
            <a:r>
              <a:rPr lang="en-US" altLang="zh-TW" sz="1200" b="0" i="0" u="none" strike="noStrike" cap="none" dirty="0">
                <a:solidFill>
                  <a:schemeClr val="dk1"/>
                </a:solidFill>
                <a:effectLst/>
                <a:latin typeface="Calibri"/>
                <a:ea typeface="Calibri"/>
                <a:cs typeface="Calibri"/>
                <a:sym typeface="Calibri"/>
              </a:rPr>
              <a:t>CGAT_1223:0 ,10 ,110 ,111</a:t>
            </a:r>
            <a:endParaRPr lang="zh-TW" altLang="zh-TW" sz="1200" b="0" i="0" u="none" strike="noStrike" cap="none" dirty="0">
              <a:solidFill>
                <a:schemeClr val="dk1"/>
              </a:solidFill>
              <a:effectLst/>
              <a:latin typeface="Calibri"/>
              <a:ea typeface="Calibri"/>
              <a:cs typeface="Calibri"/>
              <a:sym typeface="Calibri"/>
            </a:endParaRPr>
          </a:p>
          <a:p>
            <a:pPr rtl="0" fontAlgn="ctr"/>
            <a:r>
              <a:rPr lang="en-US" altLang="zh-TW" sz="1200" b="0" i="0" u="none" strike="noStrike" cap="none" dirty="0">
                <a:solidFill>
                  <a:schemeClr val="dk1"/>
                </a:solidFill>
                <a:effectLst/>
                <a:latin typeface="Calibri"/>
                <a:ea typeface="Calibri"/>
                <a:cs typeface="Calibri"/>
                <a:sym typeface="Calibri"/>
              </a:rPr>
              <a:t>TGCA_1233</a:t>
            </a:r>
            <a:endParaRPr lang="zh-TW" altLang="zh-TW" sz="1200" b="0" i="0" u="none" strike="noStrike" cap="none" dirty="0">
              <a:solidFill>
                <a:schemeClr val="dk1"/>
              </a:solidFill>
              <a:effectLst/>
              <a:latin typeface="Calibri"/>
              <a:ea typeface="Calibri"/>
              <a:cs typeface="Calibri"/>
              <a:sym typeface="Calibri"/>
            </a:endParaRPr>
          </a:p>
          <a:p>
            <a:pPr rtl="0" fontAlgn="ctr"/>
            <a:r>
              <a:rPr lang="en-US" altLang="zh-TW" sz="1200" b="0" i="0" u="none" strike="noStrike" cap="none" dirty="0">
                <a:solidFill>
                  <a:schemeClr val="dk1"/>
                </a:solidFill>
                <a:effectLst/>
                <a:latin typeface="Calibri"/>
                <a:ea typeface="Calibri"/>
                <a:cs typeface="Calibri"/>
                <a:sym typeface="Calibri"/>
              </a:rPr>
              <a:t>GATC_1233</a:t>
            </a:r>
            <a:endParaRPr lang="zh-TW" altLang="zh-TW" sz="1200" b="0" i="0" u="none" strike="noStrike" cap="none" dirty="0">
              <a:solidFill>
                <a:schemeClr val="dk1"/>
              </a:solidFill>
              <a:effectLst/>
              <a:latin typeface="Calibri"/>
              <a:ea typeface="Calibri"/>
              <a:cs typeface="Calibri"/>
              <a:sym typeface="Calibri"/>
            </a:endParaRP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ltLang="zh-TW" dirty="0"/>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ltLang="zh-TW" dirty="0"/>
          </a:p>
          <a:p>
            <a:endParaRPr lang="en-US" altLang="zh-TW" dirty="0"/>
          </a:p>
        </p:txBody>
      </p:sp>
      <p:sp>
        <p:nvSpPr>
          <p:cNvPr id="136" name="Google Shape;136;p7:notes">
            <a:extLst>
              <a:ext uri="{FF2B5EF4-FFF2-40B4-BE49-F238E27FC236}">
                <a16:creationId xmlns:a16="http://schemas.microsoft.com/office/drawing/2014/main" id="{B3721D26-759E-BFA5-96B1-A25F634A276E}"/>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3476411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1047E7F8-A291-22C0-9C35-C3950027E6A5}"/>
            </a:ext>
          </a:extLst>
        </p:cNvPr>
        <p:cNvGrpSpPr/>
        <p:nvPr/>
      </p:nvGrpSpPr>
      <p:grpSpPr>
        <a:xfrm>
          <a:off x="0" y="0"/>
          <a:ext cx="0" cy="0"/>
          <a:chOff x="0" y="0"/>
          <a:chExt cx="0" cy="0"/>
        </a:xfrm>
      </p:grpSpPr>
      <p:sp>
        <p:nvSpPr>
          <p:cNvPr id="134" name="Google Shape;134;p7:notes">
            <a:extLst>
              <a:ext uri="{FF2B5EF4-FFF2-40B4-BE49-F238E27FC236}">
                <a16:creationId xmlns:a16="http://schemas.microsoft.com/office/drawing/2014/main" id="{5A62A4A4-3E8B-7BFA-A677-10160154529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a:extLst>
              <a:ext uri="{FF2B5EF4-FFF2-40B4-BE49-F238E27FC236}">
                <a16:creationId xmlns:a16="http://schemas.microsoft.com/office/drawing/2014/main" id="{963CDCB0-9F9F-AE91-2FC5-A597CFFEEBC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altLang="zh-TW" dirty="0"/>
              <a:t>GATC_1233 :  0,10,110,111</a:t>
            </a:r>
          </a:p>
          <a:p>
            <a:pPr rtl="0" fontAlgn="ctr"/>
            <a:r>
              <a:rPr lang="en-US" altLang="zh-TW" sz="1200" b="1" i="0" u="none" strike="noStrike" cap="none" dirty="0">
                <a:solidFill>
                  <a:schemeClr val="dk1"/>
                </a:solidFill>
                <a:effectLst/>
                <a:latin typeface="Calibri"/>
                <a:ea typeface="Calibri"/>
                <a:cs typeface="Calibri"/>
                <a:sym typeface="Calibri"/>
              </a:rPr>
              <a:t>TGCA_1233: </a:t>
            </a:r>
            <a:endParaRPr lang="zh-TW" altLang="zh-TW" sz="1200" b="0" i="0" u="none" strike="noStrike" cap="none" dirty="0">
              <a:solidFill>
                <a:schemeClr val="dk1"/>
              </a:solidFill>
              <a:effectLst/>
              <a:latin typeface="Calibri"/>
              <a:ea typeface="Calibri"/>
              <a:cs typeface="Calibri"/>
              <a:sym typeface="Calibri"/>
            </a:endParaRPr>
          </a:p>
          <a:p>
            <a:pPr rtl="0" fontAlgn="ctr"/>
            <a:r>
              <a:rPr lang="en-US" altLang="zh-TW" sz="1200" b="0" i="0" u="none" strike="noStrike" cap="none" dirty="0">
                <a:solidFill>
                  <a:schemeClr val="dk1"/>
                </a:solidFill>
                <a:effectLst/>
                <a:latin typeface="Calibri"/>
                <a:ea typeface="Calibri"/>
                <a:cs typeface="Calibri"/>
                <a:sym typeface="Calibri"/>
              </a:rPr>
              <a:t>CGAT_1223:0 ,10 ,110 ,111</a:t>
            </a:r>
            <a:endParaRPr lang="zh-TW" altLang="zh-TW" sz="1200" b="0" i="0" u="none" strike="noStrike" cap="none" dirty="0">
              <a:solidFill>
                <a:schemeClr val="dk1"/>
              </a:solidFill>
              <a:effectLst/>
              <a:latin typeface="Calibri"/>
              <a:ea typeface="Calibri"/>
              <a:cs typeface="Calibri"/>
              <a:sym typeface="Calibri"/>
            </a:endParaRPr>
          </a:p>
          <a:p>
            <a:pPr rtl="0" fontAlgn="ctr"/>
            <a:r>
              <a:rPr lang="en-US" altLang="zh-TW" sz="1200" b="0" i="0" u="none" strike="noStrike" cap="none" dirty="0">
                <a:solidFill>
                  <a:schemeClr val="dk1"/>
                </a:solidFill>
                <a:effectLst/>
                <a:latin typeface="Calibri"/>
                <a:ea typeface="Calibri"/>
                <a:cs typeface="Calibri"/>
                <a:sym typeface="Calibri"/>
              </a:rPr>
              <a:t>TGCA_1233</a:t>
            </a:r>
            <a:endParaRPr lang="zh-TW" altLang="zh-TW" sz="1200" b="0" i="0" u="none" strike="noStrike" cap="none" dirty="0">
              <a:solidFill>
                <a:schemeClr val="dk1"/>
              </a:solidFill>
              <a:effectLst/>
              <a:latin typeface="Calibri"/>
              <a:ea typeface="Calibri"/>
              <a:cs typeface="Calibri"/>
              <a:sym typeface="Calibri"/>
            </a:endParaRPr>
          </a:p>
          <a:p>
            <a:pPr rtl="0" fontAlgn="ctr"/>
            <a:r>
              <a:rPr lang="en-US" altLang="zh-TW" sz="1200" b="0" i="0" u="none" strike="noStrike" cap="none" dirty="0">
                <a:solidFill>
                  <a:schemeClr val="dk1"/>
                </a:solidFill>
                <a:effectLst/>
                <a:latin typeface="Calibri"/>
                <a:ea typeface="Calibri"/>
                <a:cs typeface="Calibri"/>
                <a:sym typeface="Calibri"/>
              </a:rPr>
              <a:t>GATC_1233</a:t>
            </a:r>
            <a:endParaRPr lang="zh-TW" altLang="zh-TW" sz="1200" b="0" i="0" u="none" strike="noStrike" cap="none" dirty="0">
              <a:solidFill>
                <a:schemeClr val="dk1"/>
              </a:solidFill>
              <a:effectLst/>
              <a:latin typeface="Calibri"/>
              <a:ea typeface="Calibri"/>
              <a:cs typeface="Calibri"/>
              <a:sym typeface="Calibri"/>
            </a:endParaRP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ltLang="zh-TW" dirty="0"/>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ltLang="zh-TW" dirty="0"/>
          </a:p>
          <a:p>
            <a:endParaRPr lang="en-US" altLang="zh-TW" dirty="0"/>
          </a:p>
        </p:txBody>
      </p:sp>
      <p:sp>
        <p:nvSpPr>
          <p:cNvPr id="136" name="Google Shape;136;p7:notes">
            <a:extLst>
              <a:ext uri="{FF2B5EF4-FFF2-40B4-BE49-F238E27FC236}">
                <a16:creationId xmlns:a16="http://schemas.microsoft.com/office/drawing/2014/main" id="{B3721D26-759E-BFA5-96B1-A25F634A276E}"/>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3476411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1047E7F8-A291-22C0-9C35-C3950027E6A5}"/>
            </a:ext>
          </a:extLst>
        </p:cNvPr>
        <p:cNvGrpSpPr/>
        <p:nvPr/>
      </p:nvGrpSpPr>
      <p:grpSpPr>
        <a:xfrm>
          <a:off x="0" y="0"/>
          <a:ext cx="0" cy="0"/>
          <a:chOff x="0" y="0"/>
          <a:chExt cx="0" cy="0"/>
        </a:xfrm>
      </p:grpSpPr>
      <p:sp>
        <p:nvSpPr>
          <p:cNvPr id="134" name="Google Shape;134;p7:notes">
            <a:extLst>
              <a:ext uri="{FF2B5EF4-FFF2-40B4-BE49-F238E27FC236}">
                <a16:creationId xmlns:a16="http://schemas.microsoft.com/office/drawing/2014/main" id="{5A62A4A4-3E8B-7BFA-A677-10160154529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a:extLst>
              <a:ext uri="{FF2B5EF4-FFF2-40B4-BE49-F238E27FC236}">
                <a16:creationId xmlns:a16="http://schemas.microsoft.com/office/drawing/2014/main" id="{963CDCB0-9F9F-AE91-2FC5-A597CFFEEBC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altLang="zh-TW" b="1" dirty="0"/>
              <a:t>3. OST-DNA </a:t>
            </a:r>
            <a:r>
              <a:rPr lang="zh-TW" altLang="en-US" b="1" dirty="0"/>
              <a:t>實作特點</a:t>
            </a:r>
          </a:p>
          <a:p>
            <a:r>
              <a:rPr lang="en-US" altLang="zh-TW" b="1" dirty="0"/>
              <a:t>bin label </a:t>
            </a:r>
            <a:r>
              <a:rPr lang="zh-TW" altLang="en-US" b="1" dirty="0"/>
              <a:t>的產生</a:t>
            </a:r>
            <a:r>
              <a:rPr lang="zh-TW" altLang="en-US" dirty="0"/>
              <a:t>：</a:t>
            </a:r>
          </a:p>
          <a:p>
            <a:pPr lvl="1"/>
            <a:r>
              <a:rPr lang="zh-TW" altLang="en-US" dirty="0"/>
              <a:t>依據 </a:t>
            </a:r>
            <a:r>
              <a:rPr lang="en-US" altLang="zh-TW" dirty="0"/>
              <a:t>Huffman </a:t>
            </a:r>
            <a:r>
              <a:rPr lang="zh-TW" altLang="en-US" dirty="0"/>
              <a:t>編碼結果，短碼代表高頻率字元。</a:t>
            </a:r>
          </a:p>
          <a:p>
            <a:pPr lvl="1"/>
            <a:r>
              <a:rPr lang="zh-TW" altLang="en-US" dirty="0"/>
              <a:t>不同 </a:t>
            </a:r>
            <a:r>
              <a:rPr lang="en-US" altLang="zh-TW" dirty="0"/>
              <a:t>label </a:t>
            </a:r>
            <a:r>
              <a:rPr lang="zh-TW" altLang="en-US" dirty="0"/>
              <a:t>長度會影響 </a:t>
            </a:r>
            <a:r>
              <a:rPr lang="en-US" altLang="zh-TW" dirty="0"/>
              <a:t>bin </a:t>
            </a:r>
            <a:r>
              <a:rPr lang="zh-TW" altLang="en-US" dirty="0"/>
              <a:t>的數量與內部相似度（</a:t>
            </a:r>
            <a:r>
              <a:rPr lang="en-US" altLang="zh-TW" dirty="0"/>
              <a:t>label </a:t>
            </a:r>
            <a:r>
              <a:rPr lang="zh-TW" altLang="en-US" dirty="0"/>
              <a:t>長度越大 → </a:t>
            </a:r>
            <a:r>
              <a:rPr lang="en-US" altLang="zh-TW" dirty="0"/>
              <a:t>bin </a:t>
            </a:r>
            <a:r>
              <a:rPr lang="zh-TW" altLang="en-US" dirty="0"/>
              <a:t>越多 → 壓縮效果越好但耗時增加）。</a:t>
            </a:r>
          </a:p>
          <a:p>
            <a:r>
              <a:rPr lang="zh-TW" altLang="en-US" b="1" dirty="0"/>
              <a:t>選擇 </a:t>
            </a:r>
            <a:r>
              <a:rPr lang="en-US" altLang="zh-TW" b="1" dirty="0"/>
              <a:t>Huffman </a:t>
            </a:r>
            <a:r>
              <a:rPr lang="zh-TW" altLang="en-US" b="1" dirty="0"/>
              <a:t>的原因</a:t>
            </a:r>
            <a:r>
              <a:rPr lang="zh-TW" altLang="en-US" dirty="0"/>
              <a:t>：</a:t>
            </a:r>
          </a:p>
          <a:p>
            <a:pPr lvl="1"/>
            <a:r>
              <a:rPr lang="zh-TW" altLang="en-US" dirty="0"/>
              <a:t>它能有效反映序列中字元的出現頻率，並使高頻 </a:t>
            </a:r>
            <a:r>
              <a:rPr lang="en-US" altLang="zh-TW" dirty="0"/>
              <a:t>label </a:t>
            </a:r>
            <a:r>
              <a:rPr lang="zh-TW" altLang="en-US" dirty="0"/>
              <a:t>擁有較短的表示碼以提高效率。</a:t>
            </a:r>
            <a:endParaRPr lang="en-US" altLang="zh-TW" dirty="0"/>
          </a:p>
          <a:p>
            <a:pPr lvl="1"/>
            <a:endParaRPr lang="en-US" altLang="zh-TW" dirty="0"/>
          </a:p>
          <a:p>
            <a:pPr lvl="1"/>
            <a:endParaRPr lang="en-US" altLang="zh-TW" dirty="0"/>
          </a:p>
          <a:p>
            <a:r>
              <a:rPr lang="zh-TW" altLang="en-US" b="1" dirty="0"/>
              <a:t>那什麼是「大 </a:t>
            </a:r>
            <a:r>
              <a:rPr lang="en-US" altLang="zh-TW" b="1" dirty="0"/>
              <a:t>bin</a:t>
            </a:r>
            <a:r>
              <a:rPr lang="zh-TW" altLang="en-US" b="1" dirty="0"/>
              <a:t>」？</a:t>
            </a:r>
          </a:p>
          <a:p>
            <a:r>
              <a:rPr lang="zh-TW" altLang="en-US" b="1" dirty="0"/>
              <a:t>大 </a:t>
            </a:r>
            <a:r>
              <a:rPr lang="en-US" altLang="zh-TW" b="1" dirty="0"/>
              <a:t>bin</a:t>
            </a:r>
            <a:r>
              <a:rPr lang="en-US" altLang="zh-TW" dirty="0"/>
              <a:t> = </a:t>
            </a:r>
            <a:r>
              <a:rPr lang="zh-TW" altLang="en-US" dirty="0"/>
              <a:t>包含很多子序列的 </a:t>
            </a:r>
            <a:r>
              <a:rPr lang="en-US" altLang="zh-TW" dirty="0"/>
              <a:t>bin → </a:t>
            </a:r>
            <a:r>
              <a:rPr lang="zh-TW" altLang="en-US" dirty="0"/>
              <a:t>出現次數（</a:t>
            </a:r>
            <a:r>
              <a:rPr lang="en-US" altLang="zh-TW" dirty="0"/>
              <a:t>label </a:t>
            </a:r>
            <a:r>
              <a:rPr lang="zh-TW" altLang="en-US" dirty="0"/>
              <a:t>的頻率）</a:t>
            </a:r>
            <a:r>
              <a:rPr lang="zh-TW" altLang="en-US" b="1" dirty="0"/>
              <a:t>比較高</a:t>
            </a:r>
            <a:r>
              <a:rPr lang="zh-TW" altLang="en-US" dirty="0"/>
              <a:t>。</a:t>
            </a:r>
          </a:p>
          <a:p>
            <a:r>
              <a:rPr lang="zh-TW" altLang="en-US" b="1" dirty="0"/>
              <a:t>小 </a:t>
            </a:r>
            <a:r>
              <a:rPr lang="en-US" altLang="zh-TW" b="1" dirty="0"/>
              <a:t>bin</a:t>
            </a:r>
            <a:r>
              <a:rPr lang="en-US" altLang="zh-TW" dirty="0"/>
              <a:t> = </a:t>
            </a:r>
            <a:r>
              <a:rPr lang="zh-TW" altLang="en-US" dirty="0"/>
              <a:t>包含較少子序列的 </a:t>
            </a:r>
            <a:r>
              <a:rPr lang="en-US" altLang="zh-TW" dirty="0"/>
              <a:t>bin → </a:t>
            </a:r>
            <a:r>
              <a:rPr lang="zh-TW" altLang="en-US" dirty="0"/>
              <a:t>出現次數（</a:t>
            </a:r>
            <a:r>
              <a:rPr lang="en-US" altLang="zh-TW" dirty="0"/>
              <a:t>label </a:t>
            </a:r>
            <a:r>
              <a:rPr lang="zh-TW" altLang="en-US" dirty="0"/>
              <a:t>的頻率）</a:t>
            </a:r>
            <a:r>
              <a:rPr lang="zh-TW" altLang="en-US" b="1" dirty="0"/>
              <a:t>比較低</a:t>
            </a:r>
            <a:endParaRPr lang="zh-TW" altLang="en-US" dirty="0"/>
          </a:p>
          <a:p>
            <a:pPr lvl="1"/>
            <a:endParaRPr lang="en-US" altLang="zh-TW" dirty="0"/>
          </a:p>
          <a:p>
            <a:pPr lvl="1"/>
            <a:endParaRPr lang="zh-TW" altLang="en-US" dirty="0"/>
          </a:p>
        </p:txBody>
      </p:sp>
      <p:sp>
        <p:nvSpPr>
          <p:cNvPr id="136" name="Google Shape;136;p7:notes">
            <a:extLst>
              <a:ext uri="{FF2B5EF4-FFF2-40B4-BE49-F238E27FC236}">
                <a16:creationId xmlns:a16="http://schemas.microsoft.com/office/drawing/2014/main" id="{B3721D26-759E-BFA5-96B1-A25F634A276E}"/>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476411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1047E7F8-A291-22C0-9C35-C3950027E6A5}"/>
            </a:ext>
          </a:extLst>
        </p:cNvPr>
        <p:cNvGrpSpPr/>
        <p:nvPr/>
      </p:nvGrpSpPr>
      <p:grpSpPr>
        <a:xfrm>
          <a:off x="0" y="0"/>
          <a:ext cx="0" cy="0"/>
          <a:chOff x="0" y="0"/>
          <a:chExt cx="0" cy="0"/>
        </a:xfrm>
      </p:grpSpPr>
      <p:sp>
        <p:nvSpPr>
          <p:cNvPr id="134" name="Google Shape;134;p7:notes">
            <a:extLst>
              <a:ext uri="{FF2B5EF4-FFF2-40B4-BE49-F238E27FC236}">
                <a16:creationId xmlns:a16="http://schemas.microsoft.com/office/drawing/2014/main" id="{5A62A4A4-3E8B-7BFA-A677-10160154529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a:extLst>
              <a:ext uri="{FF2B5EF4-FFF2-40B4-BE49-F238E27FC236}">
                <a16:creationId xmlns:a16="http://schemas.microsoft.com/office/drawing/2014/main" id="{963CDCB0-9F9F-AE91-2FC5-A597CFFEEBC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altLang="zh-TW"/>
              <a:t>LZ</a:t>
            </a:r>
            <a:r>
              <a:rPr lang="en-US" altLang="zh-TW" baseline="0"/>
              <a:t> : 2, 5, 6, 7</a:t>
            </a:r>
            <a:endParaRPr lang="zh-TW" altLang="en-US" dirty="0"/>
          </a:p>
        </p:txBody>
      </p:sp>
      <p:sp>
        <p:nvSpPr>
          <p:cNvPr id="136" name="Google Shape;136;p7:notes">
            <a:extLst>
              <a:ext uri="{FF2B5EF4-FFF2-40B4-BE49-F238E27FC236}">
                <a16:creationId xmlns:a16="http://schemas.microsoft.com/office/drawing/2014/main" id="{B3721D26-759E-BFA5-96B1-A25F634A276E}"/>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3476411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a:extLst>
            <a:ext uri="{FF2B5EF4-FFF2-40B4-BE49-F238E27FC236}">
              <a16:creationId xmlns:a16="http://schemas.microsoft.com/office/drawing/2014/main" id="{1047E7F8-A291-22C0-9C35-C3950027E6A5}"/>
            </a:ext>
          </a:extLst>
        </p:cNvPr>
        <p:cNvGrpSpPr/>
        <p:nvPr/>
      </p:nvGrpSpPr>
      <p:grpSpPr>
        <a:xfrm>
          <a:off x="0" y="0"/>
          <a:ext cx="0" cy="0"/>
          <a:chOff x="0" y="0"/>
          <a:chExt cx="0" cy="0"/>
        </a:xfrm>
      </p:grpSpPr>
      <p:sp>
        <p:nvSpPr>
          <p:cNvPr id="134" name="Google Shape;134;p7:notes">
            <a:extLst>
              <a:ext uri="{FF2B5EF4-FFF2-40B4-BE49-F238E27FC236}">
                <a16:creationId xmlns:a16="http://schemas.microsoft.com/office/drawing/2014/main" id="{5A62A4A4-3E8B-7BFA-A677-10160154529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a:extLst>
              <a:ext uri="{FF2B5EF4-FFF2-40B4-BE49-F238E27FC236}">
                <a16:creationId xmlns:a16="http://schemas.microsoft.com/office/drawing/2014/main" id="{963CDCB0-9F9F-AE91-2FC5-A597CFFEEBC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zh-TW" altLang="en-US" b="1" dirty="0"/>
              <a:t>例 </a:t>
            </a:r>
            <a:r>
              <a:rPr lang="en-US" altLang="zh-TW" b="1" dirty="0"/>
              <a:t>2️⃣</a:t>
            </a:r>
            <a:r>
              <a:rPr lang="zh-TW" altLang="en-US" b="1" dirty="0"/>
              <a:t>：查 </a:t>
            </a:r>
            <a:r>
              <a:rPr lang="en-US" altLang="zh-TW" b="1" dirty="0"/>
              <a:t>run </a:t>
            </a:r>
            <a:r>
              <a:rPr lang="zh-TW" altLang="en-US" b="1" dirty="0"/>
              <a:t>的長度 </a:t>
            </a:r>
            <a:r>
              <a:rPr lang="en-US" altLang="zh-TW" b="1" dirty="0"/>
              <a:t>count-consecutive(i, j)</a:t>
            </a:r>
          </a:p>
          <a:p>
            <a:r>
              <a:rPr lang="zh-TW" altLang="en-US" dirty="0"/>
              <a:t>查第</a:t>
            </a:r>
            <a:r>
              <a:rPr lang="en-US" altLang="zh-TW" dirty="0"/>
              <a:t>2</a:t>
            </a:r>
            <a:r>
              <a:rPr lang="zh-TW" altLang="en-US" dirty="0"/>
              <a:t>欄、第</a:t>
            </a:r>
            <a:r>
              <a:rPr lang="en-US" altLang="zh-TW" dirty="0"/>
              <a:t>2</a:t>
            </a:r>
            <a:r>
              <a:rPr lang="zh-TW" altLang="en-US" dirty="0"/>
              <a:t>條序列（位置</a:t>
            </a:r>
            <a:r>
              <a:rPr lang="en-US" altLang="zh-TW" dirty="0"/>
              <a:t>2</a:t>
            </a:r>
            <a:r>
              <a:rPr lang="zh-TW" altLang="en-US" dirty="0"/>
              <a:t>）這個字母的連續長度？</a:t>
            </a:r>
          </a:p>
          <a:p>
            <a:r>
              <a:rPr lang="zh-TW" altLang="en-US" dirty="0"/>
              <a:t>→ </a:t>
            </a:r>
            <a:r>
              <a:rPr lang="en-US" altLang="zh-TW" dirty="0"/>
              <a:t>B2[2] = 1 → </a:t>
            </a:r>
            <a:r>
              <a:rPr lang="zh-TW" altLang="en-US" dirty="0"/>
              <a:t>它是新 </a:t>
            </a:r>
            <a:r>
              <a:rPr lang="en-US" altLang="zh-TW" dirty="0"/>
              <a:t>run </a:t>
            </a:r>
            <a:r>
              <a:rPr lang="zh-TW" altLang="en-US" dirty="0"/>
              <a:t>的起點</a:t>
            </a:r>
            <a:br>
              <a:rPr lang="zh-TW" altLang="en-US" dirty="0"/>
            </a:br>
            <a:r>
              <a:rPr lang="zh-TW" altLang="en-US" dirty="0"/>
              <a:t>→ 第</a:t>
            </a:r>
            <a:r>
              <a:rPr lang="en-US" altLang="zh-TW" dirty="0"/>
              <a:t>2</a:t>
            </a:r>
            <a:r>
              <a:rPr lang="zh-TW" altLang="en-US" dirty="0"/>
              <a:t>個 </a:t>
            </a:r>
            <a:r>
              <a:rPr lang="en-US" altLang="zh-TW" dirty="0"/>
              <a:t>run → select1(B2, 2) = 2</a:t>
            </a:r>
            <a:r>
              <a:rPr lang="zh-TW" altLang="en-US" dirty="0"/>
              <a:t>（開始位置）</a:t>
            </a:r>
            <a:br>
              <a:rPr lang="zh-TW" altLang="en-US" dirty="0"/>
            </a:br>
            <a:r>
              <a:rPr lang="zh-TW" altLang="en-US" dirty="0"/>
              <a:t>→ </a:t>
            </a:r>
            <a:r>
              <a:rPr lang="en-US" altLang="zh-TW" dirty="0"/>
              <a:t>select1(B2, 3) = 4</a:t>
            </a:r>
            <a:r>
              <a:rPr lang="zh-TW" altLang="en-US" dirty="0"/>
              <a:t>（下一個 </a:t>
            </a:r>
            <a:r>
              <a:rPr lang="en-US" altLang="zh-TW" dirty="0"/>
              <a:t>run </a:t>
            </a:r>
            <a:r>
              <a:rPr lang="zh-TW" altLang="en-US" dirty="0"/>
              <a:t>的開始）</a:t>
            </a:r>
            <a:br>
              <a:rPr lang="zh-TW" altLang="en-US" dirty="0"/>
            </a:br>
            <a:r>
              <a:rPr lang="zh-TW" altLang="en-US" dirty="0"/>
              <a:t>→ 所以這個 </a:t>
            </a:r>
            <a:r>
              <a:rPr lang="en-US" altLang="zh-TW" dirty="0"/>
              <a:t>run </a:t>
            </a:r>
            <a:r>
              <a:rPr lang="zh-TW" altLang="en-US" dirty="0"/>
              <a:t>的長度 </a:t>
            </a:r>
            <a:r>
              <a:rPr lang="en-US" altLang="zh-TW" dirty="0"/>
              <a:t>= 4 - 2 = </a:t>
            </a:r>
            <a:r>
              <a:rPr lang="en-US" altLang="zh-TW" b="1" dirty="0"/>
              <a:t>2</a:t>
            </a:r>
            <a:endParaRPr lang="zh-TW" altLang="en-US" dirty="0"/>
          </a:p>
          <a:p>
            <a:r>
              <a:rPr lang="zh-TW" altLang="en-US" dirty="0"/>
              <a:t>✔️ 結果是這個 </a:t>
            </a:r>
            <a:r>
              <a:rPr lang="en-US" altLang="zh-TW" dirty="0"/>
              <a:t>C </a:t>
            </a:r>
            <a:r>
              <a:rPr lang="zh-TW" altLang="en-US" dirty="0"/>
              <a:t>出現了 </a:t>
            </a:r>
            <a:r>
              <a:rPr lang="en-US" altLang="zh-TW" dirty="0"/>
              <a:t>2 </a:t>
            </a:r>
            <a:r>
              <a:rPr lang="zh-TW" altLang="en-US" dirty="0"/>
              <a:t>次（在位置</a:t>
            </a:r>
            <a:r>
              <a:rPr lang="en-US" altLang="zh-TW" dirty="0"/>
              <a:t>2</a:t>
            </a:r>
            <a:r>
              <a:rPr lang="zh-TW" altLang="en-US" dirty="0"/>
              <a:t>和</a:t>
            </a:r>
            <a:r>
              <a:rPr lang="en-US" altLang="zh-TW" dirty="0"/>
              <a:t>3</a:t>
            </a:r>
            <a:r>
              <a:rPr lang="zh-TW" altLang="en-US" dirty="0"/>
              <a:t>）</a:t>
            </a:r>
          </a:p>
        </p:txBody>
      </p:sp>
      <p:sp>
        <p:nvSpPr>
          <p:cNvPr id="136" name="Google Shape;136;p7:notes">
            <a:extLst>
              <a:ext uri="{FF2B5EF4-FFF2-40B4-BE49-F238E27FC236}">
                <a16:creationId xmlns:a16="http://schemas.microsoft.com/office/drawing/2014/main" id="{B3721D26-759E-BFA5-96B1-A25F634A276E}"/>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476411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標題投影片" type="title">
  <p:cSld name="TITLE">
    <p:spTree>
      <p:nvGrpSpPr>
        <p:cNvPr id="1" name="Shape 15"/>
        <p:cNvGrpSpPr/>
        <p:nvPr/>
      </p:nvGrpSpPr>
      <p:grpSpPr>
        <a:xfrm>
          <a:off x="0" y="0"/>
          <a:ext cx="0" cy="0"/>
          <a:chOff x="0" y="0"/>
          <a:chExt cx="0" cy="0"/>
        </a:xfrm>
      </p:grpSpPr>
      <p:sp>
        <p:nvSpPr>
          <p:cNvPr id="16" name="Google Shape;16;p1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標題及直排文字" type="vertTx">
  <p:cSld name="VERTICAL_TEXT">
    <p:spTree>
      <p:nvGrpSpPr>
        <p:cNvPr id="1" name="Shape 72"/>
        <p:cNvGrpSpPr/>
        <p:nvPr/>
      </p:nvGrpSpPr>
      <p:grpSpPr>
        <a:xfrm>
          <a:off x="0" y="0"/>
          <a:ext cx="0" cy="0"/>
          <a:chOff x="0" y="0"/>
          <a:chExt cx="0" cy="0"/>
        </a:xfrm>
      </p:grpSpPr>
      <p:sp>
        <p:nvSpPr>
          <p:cNvPr id="73" name="Google Shape;73;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直排標題及文字" type="vertTitleAndTx">
  <p:cSld name="VERTICAL_TITLE_AND_VERTICAL_TEXT">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標題及物件" type="obj">
  <p:cSld name="OBJECT">
    <p:spTree>
      <p:nvGrpSpPr>
        <p:cNvPr id="1" name="Shape 21"/>
        <p:cNvGrpSpPr/>
        <p:nvPr/>
      </p:nvGrpSpPr>
      <p:grpSpPr>
        <a:xfrm>
          <a:off x="0" y="0"/>
          <a:ext cx="0" cy="0"/>
          <a:chOff x="0" y="0"/>
          <a:chExt cx="0" cy="0"/>
        </a:xfrm>
      </p:grpSpPr>
      <p:sp>
        <p:nvSpPr>
          <p:cNvPr id="22" name="Google Shape;22;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章節標題" type="secHead">
  <p:cSld name="SECTION_HEADER">
    <p:spTree>
      <p:nvGrpSpPr>
        <p:cNvPr id="1" name="Shape 27"/>
        <p:cNvGrpSpPr/>
        <p:nvPr/>
      </p:nvGrpSpPr>
      <p:grpSpPr>
        <a:xfrm>
          <a:off x="0" y="0"/>
          <a:ext cx="0" cy="0"/>
          <a:chOff x="0" y="0"/>
          <a:chExt cx="0" cy="0"/>
        </a:xfrm>
      </p:grpSpPr>
      <p:sp>
        <p:nvSpPr>
          <p:cNvPr id="28" name="Google Shape;28;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兩項物件" type="twoObj">
  <p:cSld name="TWO_OBJECTS">
    <p:spTree>
      <p:nvGrpSpPr>
        <p:cNvPr id="1" name="Shape 33"/>
        <p:cNvGrpSpPr/>
        <p:nvPr/>
      </p:nvGrpSpPr>
      <p:grpSpPr>
        <a:xfrm>
          <a:off x="0" y="0"/>
          <a:ext cx="0" cy="0"/>
          <a:chOff x="0" y="0"/>
          <a:chExt cx="0" cy="0"/>
        </a:xfrm>
      </p:grpSpPr>
      <p:sp>
        <p:nvSpPr>
          <p:cNvPr id="34" name="Google Shape;34;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對" type="twoTxTwoObj">
  <p:cSld name="TWO_OBJECTS_WITH_TEXT">
    <p:spTree>
      <p:nvGrpSpPr>
        <p:cNvPr id="1" name="Shape 40"/>
        <p:cNvGrpSpPr/>
        <p:nvPr/>
      </p:nvGrpSpPr>
      <p:grpSpPr>
        <a:xfrm>
          <a:off x="0" y="0"/>
          <a:ext cx="0" cy="0"/>
          <a:chOff x="0" y="0"/>
          <a:chExt cx="0" cy="0"/>
        </a:xfrm>
      </p:grpSpPr>
      <p:sp>
        <p:nvSpPr>
          <p:cNvPr id="41" name="Google Shape;41;p1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4"/>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4"/>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只有標題" type="titleOnly">
  <p:cSld name="TITLE_ONLY">
    <p:spTree>
      <p:nvGrpSpPr>
        <p:cNvPr id="1" name="Shape 49"/>
        <p:cNvGrpSpPr/>
        <p:nvPr/>
      </p:nvGrpSpPr>
      <p:grpSpPr>
        <a:xfrm>
          <a:off x="0" y="0"/>
          <a:ext cx="0" cy="0"/>
          <a:chOff x="0" y="0"/>
          <a:chExt cx="0" cy="0"/>
        </a:xfrm>
      </p:grpSpPr>
      <p:sp>
        <p:nvSpPr>
          <p:cNvPr id="50" name="Google Shape;5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含標題的內容" type="objTx">
  <p:cSld name="OBJECT_WITH_CAPTION_TEXT">
    <p:spTree>
      <p:nvGrpSpPr>
        <p:cNvPr id="1" name="Shape 58"/>
        <p:cNvGrpSpPr/>
        <p:nvPr/>
      </p:nvGrpSpPr>
      <p:grpSpPr>
        <a:xfrm>
          <a:off x="0" y="0"/>
          <a:ext cx="0" cy="0"/>
          <a:chOff x="0" y="0"/>
          <a:chExt cx="0" cy="0"/>
        </a:xfrm>
      </p:grpSpPr>
      <p:sp>
        <p:nvSpPr>
          <p:cNvPr id="59" name="Google Shape;59;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含標題的圖片" type="picTx">
  <p:cSld name="PICTURE_WITH_CAPTION_TEX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
          <p:cNvSpPr>
            <a:spLocks noGrp="1"/>
          </p:cNvSpPr>
          <p:nvPr>
            <p:ph type="pic" idx="2"/>
          </p:nvPr>
        </p:nvSpPr>
        <p:spPr>
          <a:xfrm>
            <a:off x="5183188" y="987425"/>
            <a:ext cx="6172200" cy="4873625"/>
          </a:xfrm>
          <a:prstGeom prst="rect">
            <a:avLst/>
          </a:prstGeom>
          <a:noFill/>
          <a:ln>
            <a:noFill/>
          </a:ln>
        </p:spPr>
      </p:sp>
      <p:sp>
        <p:nvSpPr>
          <p:cNvPr id="68" name="Google Shape;68;p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0" y="2769961"/>
            <a:ext cx="12432632" cy="832077"/>
          </a:xfrm>
          <a:prstGeom prst="rect">
            <a:avLst/>
          </a:prstGeom>
          <a:noFill/>
          <a:ln>
            <a:noFill/>
          </a:ln>
        </p:spPr>
        <p:txBody>
          <a:bodyPr spcFirstLastPara="1" wrap="square" lIns="91425" tIns="45700" rIns="91425" bIns="45700" anchor="b" anchorCtr="0">
            <a:noAutofit/>
          </a:bodyPr>
          <a:lstStyle/>
          <a:p>
            <a:pPr lvl="0">
              <a:buSzPts val="4400"/>
            </a:pPr>
            <a:r>
              <a:rPr lang="en-US" sz="4400" dirty="0">
                <a:latin typeface="Times New Roman"/>
                <a:ea typeface="Times New Roman"/>
                <a:cs typeface="Times New Roman"/>
                <a:sym typeface="Times New Roman"/>
              </a:rPr>
              <a:t>A novel lossless encoding</a:t>
            </a:r>
            <a:br>
              <a:rPr lang="en-US" sz="4400" dirty="0">
                <a:latin typeface="Times New Roman"/>
                <a:ea typeface="Times New Roman"/>
                <a:cs typeface="Times New Roman"/>
                <a:sym typeface="Times New Roman"/>
              </a:rPr>
            </a:br>
            <a:r>
              <a:rPr lang="en-US" sz="4400" dirty="0">
                <a:latin typeface="Times New Roman"/>
                <a:ea typeface="Times New Roman"/>
                <a:cs typeface="Times New Roman"/>
                <a:sym typeface="Times New Roman"/>
              </a:rPr>
              <a:t>algorithm for data</a:t>
            </a:r>
            <a:br>
              <a:rPr lang="en-US" sz="4400" dirty="0">
                <a:latin typeface="Times New Roman"/>
                <a:ea typeface="Times New Roman"/>
                <a:cs typeface="Times New Roman"/>
                <a:sym typeface="Times New Roman"/>
              </a:rPr>
            </a:br>
            <a:r>
              <a:rPr lang="en-US" sz="4400" dirty="0">
                <a:latin typeface="Times New Roman"/>
                <a:ea typeface="Times New Roman"/>
                <a:cs typeface="Times New Roman"/>
                <a:sym typeface="Times New Roman"/>
              </a:rPr>
              <a:t>compression–genomics data as</a:t>
            </a:r>
            <a:br>
              <a:rPr lang="en-US" sz="4400" dirty="0">
                <a:latin typeface="Times New Roman"/>
                <a:ea typeface="Times New Roman"/>
                <a:cs typeface="Times New Roman"/>
                <a:sym typeface="Times New Roman"/>
              </a:rPr>
            </a:br>
            <a:r>
              <a:rPr lang="en-US" sz="4400" dirty="0">
                <a:latin typeface="Times New Roman"/>
                <a:ea typeface="Times New Roman"/>
                <a:cs typeface="Times New Roman"/>
                <a:sym typeface="Times New Roman"/>
              </a:rPr>
              <a:t>an exemplar</a:t>
            </a:r>
          </a:p>
        </p:txBody>
      </p:sp>
      <p:sp>
        <p:nvSpPr>
          <p:cNvPr id="90" name="Google Shape;90;p1"/>
          <p:cNvSpPr txBox="1">
            <a:spLocks noGrp="1"/>
          </p:cNvSpPr>
          <p:nvPr>
            <p:ph type="subTitle" idx="1"/>
          </p:nvPr>
        </p:nvSpPr>
        <p:spPr>
          <a:xfrm>
            <a:off x="678730" y="3890412"/>
            <a:ext cx="11953188" cy="1655762"/>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en-US" dirty="0" err="1">
                <a:latin typeface="Times New Roman"/>
                <a:ea typeface="Times New Roman"/>
                <a:cs typeface="Times New Roman"/>
                <a:sym typeface="Times New Roman"/>
              </a:rPr>
              <a:t>Anas</a:t>
            </a:r>
            <a:r>
              <a:rPr lang="en-US" dirty="0">
                <a:latin typeface="Times New Roman"/>
                <a:ea typeface="Times New Roman"/>
                <a:cs typeface="Times New Roman"/>
                <a:sym typeface="Times New Roman"/>
              </a:rPr>
              <a:t> Al-</a:t>
            </a:r>
            <a:r>
              <a:rPr lang="en-US" dirty="0" err="1">
                <a:latin typeface="Times New Roman"/>
                <a:ea typeface="Times New Roman"/>
                <a:cs typeface="Times New Roman"/>
                <a:sym typeface="Times New Roman"/>
              </a:rPr>
              <a:t>okaily</a:t>
            </a:r>
            <a:r>
              <a:rPr lang="en-US" dirty="0">
                <a:latin typeface="Times New Roman"/>
                <a:ea typeface="Times New Roman"/>
                <a:cs typeface="Times New Roman"/>
                <a:sym typeface="Times New Roman"/>
              </a:rPr>
              <a:t> and </a:t>
            </a:r>
            <a:r>
              <a:rPr lang="en-US" dirty="0" err="1">
                <a:latin typeface="Times New Roman"/>
                <a:ea typeface="Times New Roman"/>
                <a:cs typeface="Times New Roman"/>
                <a:sym typeface="Times New Roman"/>
              </a:rPr>
              <a:t>Abdelghani</a:t>
            </a:r>
            <a:r>
              <a:rPr lang="en-US" dirty="0">
                <a:latin typeface="Times New Roman"/>
                <a:ea typeface="Times New Roman"/>
                <a:cs typeface="Times New Roman"/>
                <a:sym typeface="Times New Roman"/>
              </a:rPr>
              <a:t> </a:t>
            </a:r>
            <a:r>
              <a:rPr lang="en-US" dirty="0" err="1">
                <a:latin typeface="Times New Roman"/>
                <a:ea typeface="Times New Roman"/>
                <a:cs typeface="Times New Roman"/>
                <a:sym typeface="Times New Roman"/>
              </a:rPr>
              <a:t>Tbakhi</a:t>
            </a:r>
            <a:endParaRPr lang="en-US" dirty="0">
              <a:latin typeface="Times New Roman"/>
              <a:ea typeface="Times New Roman"/>
              <a:cs typeface="Times New Roman"/>
              <a:sym typeface="Times New Roman"/>
            </a:endParaRPr>
          </a:p>
          <a:p>
            <a:pPr marL="0" lvl="0" indent="0">
              <a:spcBef>
                <a:spcPts val="0"/>
              </a:spcBef>
            </a:pPr>
            <a:r>
              <a:rPr lang="en-US" altLang="zh-TW" dirty="0">
                <a:latin typeface="Times New Roman" pitchFamily="18" charset="0"/>
                <a:cs typeface="Times New Roman" pitchFamily="18" charset="0"/>
              </a:rPr>
              <a:t>Front. </a:t>
            </a:r>
            <a:r>
              <a:rPr lang="en-US" altLang="zh-TW" dirty="0" err="1">
                <a:latin typeface="Times New Roman" pitchFamily="18" charset="0"/>
                <a:cs typeface="Times New Roman" pitchFamily="18" charset="0"/>
              </a:rPr>
              <a:t>Bioinform</a:t>
            </a:r>
            <a:r>
              <a:rPr lang="en-US" altLang="zh-TW" dirty="0">
                <a:latin typeface="Times New Roman" pitchFamily="18" charset="0"/>
                <a:cs typeface="Times New Roman" pitchFamily="18" charset="0"/>
              </a:rPr>
              <a:t>. 4:1489704.</a:t>
            </a:r>
          </a:p>
          <a:p>
            <a:pPr marL="0" lvl="0" indent="0">
              <a:spcBef>
                <a:spcPts val="0"/>
              </a:spcBef>
            </a:pPr>
            <a:r>
              <a:rPr lang="en-US" altLang="zh-TW" dirty="0">
                <a:latin typeface="Times New Roman" pitchFamily="18" charset="0"/>
                <a:cs typeface="Times New Roman" pitchFamily="18" charset="0"/>
              </a:rPr>
              <a:t>PUBLISHED 23 January 2025</a:t>
            </a:r>
            <a:endParaRPr lang="en-US" dirty="0">
              <a:latin typeface="Times New Roman" pitchFamily="18" charset="0"/>
              <a:ea typeface="Times New Roman"/>
              <a:cs typeface="Times New Roman" pitchFamily="18" charset="0"/>
              <a:sym typeface="Times New Roman"/>
            </a:endParaRPr>
          </a:p>
        </p:txBody>
      </p:sp>
      <p:sp>
        <p:nvSpPr>
          <p:cNvPr id="91" name="Google Shape;91;p1"/>
          <p:cNvSpPr txBox="1"/>
          <p:nvPr/>
        </p:nvSpPr>
        <p:spPr>
          <a:xfrm>
            <a:off x="7904957" y="5834548"/>
            <a:ext cx="3920100" cy="923299"/>
          </a:xfrm>
          <a:prstGeom prst="rect">
            <a:avLst/>
          </a:prstGeom>
          <a:noFill/>
          <a:ln>
            <a:noFill/>
          </a:ln>
        </p:spPr>
        <p:txBody>
          <a:bodyPr spcFirstLastPara="1" wrap="square" lIns="91425" tIns="91425" rIns="91425" bIns="91425" anchor="t" anchorCtr="0">
            <a:spAutoFit/>
          </a:bodyPr>
          <a:lstStyle/>
          <a:p>
            <a:pPr marL="0" marR="0" lvl="0" indent="0" algn="r" rtl="0">
              <a:spcBef>
                <a:spcPts val="0"/>
              </a:spcBef>
              <a:spcAft>
                <a:spcPts val="0"/>
              </a:spcAft>
              <a:buClr>
                <a:schemeClr val="dk1"/>
              </a:buClr>
              <a:buSzPts val="2000"/>
              <a:buFont typeface="Times New Roman"/>
              <a:buNone/>
            </a:pPr>
            <a:r>
              <a:rPr lang="en-US" sz="2400" b="0" i="0" u="none" strike="noStrike" cap="none" dirty="0">
                <a:solidFill>
                  <a:schemeClr val="dk1"/>
                </a:solidFill>
                <a:latin typeface="Times New Roman"/>
                <a:ea typeface="Times New Roman"/>
                <a:cs typeface="Times New Roman"/>
                <a:sym typeface="Times New Roman"/>
              </a:rPr>
              <a:t>Presenter: Pei-</a:t>
            </a:r>
            <a:r>
              <a:rPr lang="en-US" sz="2400" b="0" i="0" u="none" strike="noStrike" cap="none" dirty="0" err="1">
                <a:solidFill>
                  <a:schemeClr val="dk1"/>
                </a:solidFill>
                <a:latin typeface="Times New Roman"/>
                <a:ea typeface="Times New Roman"/>
                <a:cs typeface="Times New Roman"/>
                <a:sym typeface="Times New Roman"/>
              </a:rPr>
              <a:t>Chian</a:t>
            </a:r>
            <a:r>
              <a:rPr lang="en-US" sz="2400" b="0" i="0" u="none" strike="noStrike" cap="none" dirty="0">
                <a:solidFill>
                  <a:schemeClr val="dk1"/>
                </a:solidFill>
                <a:latin typeface="Times New Roman"/>
                <a:ea typeface="Times New Roman"/>
                <a:cs typeface="Times New Roman"/>
                <a:sym typeface="Times New Roman"/>
              </a:rPr>
              <a:t> Lee</a:t>
            </a:r>
            <a:endParaRPr sz="2400" b="0" i="0" u="none" strike="noStrike" cap="none" dirty="0">
              <a:solidFill>
                <a:schemeClr val="dk1"/>
              </a:solidFill>
              <a:latin typeface="Times New Roman"/>
              <a:ea typeface="Times New Roman"/>
              <a:cs typeface="Times New Roman"/>
              <a:sym typeface="Times New Roman"/>
            </a:endParaRPr>
          </a:p>
          <a:p>
            <a:pPr marL="0" marR="0" lvl="0" indent="0" algn="r" rtl="0">
              <a:spcBef>
                <a:spcPts val="0"/>
              </a:spcBef>
              <a:spcAft>
                <a:spcPts val="0"/>
              </a:spcAft>
              <a:buClr>
                <a:schemeClr val="dk1"/>
              </a:buClr>
              <a:buSzPts val="2000"/>
              <a:buFont typeface="Times New Roman"/>
              <a:buNone/>
            </a:pPr>
            <a:r>
              <a:rPr lang="en-US" sz="2400" b="0" i="0" u="none" strike="noStrike" cap="none" dirty="0">
                <a:solidFill>
                  <a:schemeClr val="dk1"/>
                </a:solidFill>
                <a:latin typeface="Times New Roman"/>
                <a:ea typeface="Times New Roman"/>
                <a:cs typeface="Times New Roman"/>
                <a:sym typeface="Times New Roman"/>
              </a:rPr>
              <a:t>Date: </a:t>
            </a:r>
            <a:r>
              <a:rPr lang="en-US" sz="2400" dirty="0">
                <a:solidFill>
                  <a:schemeClr val="dk1"/>
                </a:solidFill>
                <a:latin typeface="Times New Roman"/>
                <a:ea typeface="Times New Roman"/>
                <a:cs typeface="Times New Roman"/>
                <a:sym typeface="Times New Roman"/>
              </a:rPr>
              <a:t>Apr.</a:t>
            </a:r>
            <a:r>
              <a:rPr lang="en-US" sz="2400" b="0" i="0" u="none" strike="noStrike" cap="none" dirty="0">
                <a:solidFill>
                  <a:schemeClr val="dk1"/>
                </a:solidFill>
                <a:latin typeface="Times New Roman"/>
                <a:ea typeface="Times New Roman"/>
                <a:cs typeface="Times New Roman"/>
                <a:sym typeface="Times New Roman"/>
              </a:rPr>
              <a:t> </a:t>
            </a:r>
            <a:r>
              <a:rPr lang="en-US" altLang="zh-TW" sz="2400" dirty="0">
                <a:solidFill>
                  <a:schemeClr val="dk1"/>
                </a:solidFill>
                <a:latin typeface="Times New Roman"/>
                <a:ea typeface="Times New Roman"/>
                <a:cs typeface="Times New Roman"/>
                <a:sym typeface="Times New Roman"/>
              </a:rPr>
              <a:t>29</a:t>
            </a:r>
            <a:r>
              <a:rPr lang="en-US" sz="2400" b="0" i="0" u="none" strike="noStrike" cap="none" dirty="0">
                <a:solidFill>
                  <a:schemeClr val="dk1"/>
                </a:solidFill>
                <a:latin typeface="Times New Roman"/>
                <a:ea typeface="Times New Roman"/>
                <a:cs typeface="Times New Roman"/>
                <a:sym typeface="Times New Roman"/>
              </a:rPr>
              <a:t>, 202</a:t>
            </a:r>
            <a:r>
              <a:rPr lang="en-US" altLang="zh-TW" sz="2400" b="0" i="0" u="none" strike="noStrike" cap="none" dirty="0">
                <a:solidFill>
                  <a:schemeClr val="dk1"/>
                </a:solidFill>
                <a:latin typeface="Times New Roman"/>
                <a:ea typeface="Times New Roman"/>
                <a:cs typeface="Times New Roman"/>
                <a:sym typeface="Times New Roman"/>
              </a:rPr>
              <a:t>5</a:t>
            </a:r>
            <a:endParaRPr sz="2400" b="0" i="0" u="none" strike="noStrike" cap="none" dirty="0">
              <a:solidFill>
                <a:schemeClr val="dk1"/>
              </a:solidFill>
              <a:latin typeface="Times New Roman"/>
              <a:ea typeface="Times New Roman"/>
              <a:cs typeface="Times New Roman"/>
              <a:sym typeface="Times New Roman"/>
            </a:endParaRPr>
          </a:p>
        </p:txBody>
      </p:sp>
      <p:sp>
        <p:nvSpPr>
          <p:cNvPr id="2" name="投影片編號版面配置區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dirty="0"/>
          </a:p>
        </p:txBody>
      </p:sp>
      <mc:AlternateContent xmlns:mc="http://schemas.openxmlformats.org/markup-compatibility/2006" xmlns:p14="http://schemas.microsoft.com/office/powerpoint/2010/main">
        <mc:Choice Requires="p14">
          <p:contentPart p14:bwMode="auto" r:id="rId3">
            <p14:nvContentPartPr>
              <p14:cNvPr id="3" name="筆跡 2"/>
              <p14:cNvContentPartPr/>
              <p14:nvPr/>
            </p14:nvContentPartPr>
            <p14:xfrm>
              <a:off x="8299440" y="1638360"/>
              <a:ext cx="360" cy="360"/>
            </p14:xfrm>
          </p:contentPart>
        </mc:Choice>
        <mc:Fallback xmlns="">
          <p:pic>
            <p:nvPicPr>
              <p:cNvPr id="3" name="筆跡 2"/>
              <p:cNvPicPr/>
              <p:nvPr/>
            </p:nvPicPr>
            <p:blipFill>
              <a:blip r:embed="rId4"/>
              <a:stretch>
                <a:fillRect/>
              </a:stretch>
            </p:blipFill>
            <p:spPr>
              <a:xfrm>
                <a:off x="8290080" y="1629000"/>
                <a:ext cx="19080" cy="19080"/>
              </a:xfrm>
              <a:prstGeom prst="rect">
                <a:avLst/>
              </a:prstGeom>
            </p:spPr>
          </p:pic>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b="1" dirty="0">
                <a:latin typeface="Times New Roman"/>
                <a:ea typeface="Times New Roman"/>
                <a:cs typeface="Times New Roman"/>
                <a:sym typeface="Times New Roman"/>
              </a:rPr>
              <a:t>Abstract (1/2)</a:t>
            </a:r>
            <a:endParaRPr b="1" dirty="0">
              <a:latin typeface="Times New Roman"/>
              <a:ea typeface="Times New Roman"/>
              <a:cs typeface="Times New Roman"/>
              <a:sym typeface="Times New Roman"/>
            </a:endParaRPr>
          </a:p>
        </p:txBody>
      </p:sp>
      <p:sp>
        <p:nvSpPr>
          <p:cNvPr id="139" name="Google Shape;139;p7"/>
          <p:cNvSpPr txBox="1">
            <a:spLocks noGrp="1"/>
          </p:cNvSpPr>
          <p:nvPr>
            <p:ph type="body" idx="1"/>
          </p:nvPr>
        </p:nvSpPr>
        <p:spPr>
          <a:xfrm>
            <a:off x="819150" y="1058801"/>
            <a:ext cx="10775553" cy="5152101"/>
          </a:xfrm>
          <a:prstGeom prst="rect">
            <a:avLst/>
          </a:prstGeom>
          <a:noFill/>
          <a:ln>
            <a:noFill/>
          </a:ln>
        </p:spPr>
        <p:txBody>
          <a:bodyPr spcFirstLastPara="1" wrap="square" lIns="91425" tIns="45700" rIns="91425" bIns="45700" anchor="t" anchorCtr="0">
            <a:noAutofit/>
          </a:bodyPr>
          <a:lstStyle/>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Data compression is a challenging and increasingly important problem. As the</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amount of data generated daily continues to increase, efficient transmission and</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storage have never been more critical. In this study, a novel encoding algorithm</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is proposed, motivated by the compression of DNA data and associated</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characteristics. The proposed algorithm follows a divide-and-conquer approach</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by scanning the whole genome, classifying subsequences based on similarities</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in their content, and binning similar subsequences together. The data is then</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compressed into each bin independently. This approach is different than the</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currently known approaches: entropy, dictionary, predictive, or transform-based</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methods. Proof-of-concept performance was evaluated using a benchmark</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dataset with seventeen genomes ranging in size from kilobytes to gigabytes.</a:t>
            </a: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dirty="0"/>
          </a:p>
        </p:txBody>
      </p:sp>
    </p:spTree>
    <p:extLst>
      <p:ext uri="{BB962C8B-B14F-4D97-AF65-F5344CB8AC3E}">
        <p14:creationId xmlns:p14="http://schemas.microsoft.com/office/powerpoint/2010/main" val="388050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F34B7738-24C9-9F19-D113-EB3FCEF30AB0}"/>
            </a:ext>
          </a:extLst>
        </p:cNvPr>
        <p:cNvGrpSpPr/>
        <p:nvPr/>
      </p:nvGrpSpPr>
      <p:grpSpPr>
        <a:xfrm>
          <a:off x="0" y="0"/>
          <a:ext cx="0" cy="0"/>
          <a:chOff x="0" y="0"/>
          <a:chExt cx="0" cy="0"/>
        </a:xfrm>
      </p:grpSpPr>
      <p:sp>
        <p:nvSpPr>
          <p:cNvPr id="138" name="Google Shape;138;p7">
            <a:extLst>
              <a:ext uri="{FF2B5EF4-FFF2-40B4-BE49-F238E27FC236}">
                <a16:creationId xmlns:a16="http://schemas.microsoft.com/office/drawing/2014/main" id="{FDBBFA43-D1EF-C2C2-9CDB-86A7D3833F12}"/>
              </a:ext>
            </a:extLst>
          </p:cNvPr>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b="1" dirty="0">
                <a:latin typeface="Times New Roman"/>
                <a:ea typeface="Times New Roman"/>
                <a:cs typeface="Times New Roman"/>
                <a:sym typeface="Times New Roman"/>
              </a:rPr>
              <a:t>Abstract (2/2)</a:t>
            </a:r>
            <a:endParaRPr b="1" dirty="0">
              <a:latin typeface="Times New Roman"/>
              <a:ea typeface="Times New Roman"/>
              <a:cs typeface="Times New Roman"/>
              <a:sym typeface="Times New Roman"/>
            </a:endParaRPr>
          </a:p>
        </p:txBody>
      </p:sp>
      <p:sp>
        <p:nvSpPr>
          <p:cNvPr id="139" name="Google Shape;139;p7">
            <a:extLst>
              <a:ext uri="{FF2B5EF4-FFF2-40B4-BE49-F238E27FC236}">
                <a16:creationId xmlns:a16="http://schemas.microsoft.com/office/drawing/2014/main" id="{7572377E-9A91-C7E0-9576-33814E107EEF}"/>
              </a:ext>
            </a:extLst>
          </p:cNvPr>
          <p:cNvSpPr txBox="1">
            <a:spLocks noGrp="1"/>
          </p:cNvSpPr>
          <p:nvPr>
            <p:ph type="body" idx="1"/>
          </p:nvPr>
        </p:nvSpPr>
        <p:spPr>
          <a:xfrm>
            <a:off x="819150" y="1058801"/>
            <a:ext cx="10775553" cy="5152101"/>
          </a:xfrm>
          <a:prstGeom prst="rect">
            <a:avLst/>
          </a:prstGeom>
          <a:noFill/>
          <a:ln>
            <a:noFill/>
          </a:ln>
        </p:spPr>
        <p:txBody>
          <a:bodyPr spcFirstLastPara="1" wrap="square" lIns="91425" tIns="45700" rIns="91425" bIns="45700" anchor="t" anchorCtr="0">
            <a:noAutofit/>
          </a:bodyPr>
          <a:lstStyle/>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The results showed a considerable improvement in the compression of each</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genome, preserving several megabytes compared to state-of-the-art tools.</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Moreover, the algorithm can be applied to the compression of other data</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types include mainly text, numbers, images, audio, and video which are being</a:t>
            </a:r>
          </a:p>
          <a:p>
            <a:pPr marL="0" indent="0">
              <a:buSzPts val="2800"/>
              <a:buNone/>
            </a:pPr>
            <a:r>
              <a:rPr lang="en-US" altLang="zh-TW" sz="2400" dirty="0">
                <a:latin typeface="Times New Roman" panose="02020603050405020304" pitchFamily="18" charset="0"/>
                <a:ea typeface="Times New Roman"/>
                <a:cs typeface="Times New Roman" panose="02020603050405020304" pitchFamily="18" charset="0"/>
                <a:sym typeface="Times New Roman"/>
              </a:rPr>
              <a:t>generated daily and unprecedentedly in massive volumes.</a:t>
            </a:r>
          </a:p>
          <a:p>
            <a:pPr marL="0" indent="0">
              <a:buSzPts val="2800"/>
              <a:buNone/>
            </a:pPr>
            <a:endParaRPr lang="en-US" altLang="zh-TW" sz="2400" dirty="0">
              <a:latin typeface="Times New Roman" panose="02020603050405020304" pitchFamily="18" charset="0"/>
              <a:ea typeface="Times New Roman"/>
              <a:cs typeface="Times New Roman" panose="02020603050405020304" pitchFamily="18" charset="0"/>
              <a:sym typeface="Times New Roman"/>
            </a:endParaRPr>
          </a:p>
        </p:txBody>
      </p:sp>
      <p:sp>
        <p:nvSpPr>
          <p:cNvPr id="5" name="投影片編號版面配置區 4">
            <a:extLst>
              <a:ext uri="{FF2B5EF4-FFF2-40B4-BE49-F238E27FC236}">
                <a16:creationId xmlns:a16="http://schemas.microsoft.com/office/drawing/2014/main" id="{48AEA6A4-C2E1-C000-8038-36E8496EC8F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2319998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OST-DNA </a:t>
            </a:r>
            <a:endParaRPr lang="zh-TW" altLang="en-US" b="1" dirty="0">
              <a:latin typeface="Times New Roman"/>
              <a:ea typeface="Times New Roman"/>
              <a:cs typeface="Times New Roman"/>
              <a:sym typeface="Times New Roman"/>
            </a:endParaRPr>
          </a:p>
        </p:txBody>
      </p:sp>
      <p:sp>
        <p:nvSpPr>
          <p:cNvPr id="139" name="Google Shape;139;p7"/>
          <p:cNvSpPr txBox="1">
            <a:spLocks noGrp="1"/>
          </p:cNvSpPr>
          <p:nvPr>
            <p:ph type="body" idx="1"/>
          </p:nvPr>
        </p:nvSpPr>
        <p:spPr>
          <a:xfrm>
            <a:off x="838200" y="1468376"/>
            <a:ext cx="10775553" cy="5152101"/>
          </a:xfrm>
          <a:prstGeom prst="rect">
            <a:avLst/>
          </a:prstGeom>
          <a:noFill/>
          <a:ln>
            <a:noFill/>
          </a:ln>
        </p:spPr>
        <p:txBody>
          <a:bodyPr spcFirstLastPara="1" wrap="square" lIns="91425" tIns="45700" rIns="91425" bIns="45700" anchor="t" anchorCtr="0">
            <a:normAutofit/>
          </a:bodyPr>
          <a:lstStyle/>
          <a:p>
            <a:pPr marL="0" indent="0">
              <a:buSzPts val="2800"/>
              <a:buNone/>
            </a:pPr>
            <a:r>
              <a:rPr lang="en-US" sz="3200" dirty="0">
                <a:latin typeface="Times New Roman" panose="02020603050405020304" pitchFamily="18" charset="0"/>
                <a:ea typeface="Times New Roman"/>
                <a:cs typeface="Times New Roman" panose="02020603050405020304" pitchFamily="18" charset="0"/>
                <a:sym typeface="Times New Roman"/>
              </a:rPr>
              <a:t>TCCGA…………………………………………</a:t>
            </a:r>
          </a:p>
          <a:p>
            <a:pPr marL="0" indent="0">
              <a:buSzPts val="2800"/>
              <a:buNone/>
            </a:pPr>
            <a:r>
              <a:rPr lang="en-US" sz="3200" dirty="0">
                <a:latin typeface="Times New Roman" panose="02020603050405020304" pitchFamily="18" charset="0"/>
                <a:ea typeface="Times New Roman"/>
                <a:cs typeface="Times New Roman" panose="02020603050405020304" pitchFamily="18" charset="0"/>
                <a:sym typeface="Times New Roman"/>
              </a:rPr>
              <a:t>……………………………………………………</a:t>
            </a:r>
          </a:p>
          <a:p>
            <a:pPr marL="0" indent="0">
              <a:buSzPts val="2800"/>
              <a:buNone/>
            </a:pPr>
            <a:r>
              <a:rPr lang="en-US" sz="3200" dirty="0">
                <a:latin typeface="Times New Roman" panose="02020603050405020304" pitchFamily="18" charset="0"/>
                <a:ea typeface="Times New Roman"/>
                <a:cs typeface="Times New Roman" panose="02020603050405020304" pitchFamily="18" charset="0"/>
                <a:sym typeface="Times New Roman"/>
              </a:rPr>
              <a:t>…………………………………………………..</a:t>
            </a:r>
          </a:p>
          <a:p>
            <a:pPr marL="0" indent="0">
              <a:buSzPts val="2800"/>
              <a:buNone/>
            </a:pPr>
            <a:r>
              <a:rPr lang="en-US" sz="3200" dirty="0">
                <a:latin typeface="Times New Roman" panose="02020603050405020304" pitchFamily="18" charset="0"/>
                <a:ea typeface="Times New Roman"/>
                <a:cs typeface="Times New Roman" panose="02020603050405020304" pitchFamily="18" charset="0"/>
                <a:sym typeface="Times New Roman"/>
              </a:rPr>
              <a:t>…………………………………………CCAGT</a:t>
            </a:r>
          </a:p>
        </p:txBody>
      </p:sp>
      <p:sp>
        <p:nvSpPr>
          <p:cNvPr id="5" name="投影片編號版面配置區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952727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DC88F210-DFF1-8BD7-CDB0-3DB5652796BA}"/>
            </a:ext>
          </a:extLst>
        </p:cNvPr>
        <p:cNvGrpSpPr/>
        <p:nvPr/>
      </p:nvGrpSpPr>
      <p:grpSpPr>
        <a:xfrm>
          <a:off x="0" y="0"/>
          <a:ext cx="0" cy="0"/>
          <a:chOff x="0" y="0"/>
          <a:chExt cx="0" cy="0"/>
        </a:xfrm>
      </p:grpSpPr>
      <p:sp>
        <p:nvSpPr>
          <p:cNvPr id="138" name="Google Shape;138;p7">
            <a:extLst>
              <a:ext uri="{FF2B5EF4-FFF2-40B4-BE49-F238E27FC236}">
                <a16:creationId xmlns:a16="http://schemas.microsoft.com/office/drawing/2014/main" id="{7F76F32B-7FF9-806A-9629-3428C86239C9}"/>
              </a:ext>
            </a:extLst>
          </p:cNvPr>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OST-DNA compression</a:t>
            </a:r>
            <a:endParaRPr lang="zh-TW" altLang="en-US" b="1" dirty="0">
              <a:latin typeface="Times New Roman"/>
              <a:ea typeface="Times New Roman"/>
              <a:cs typeface="Times New Roman"/>
              <a:sym typeface="Times New Roman"/>
            </a:endParaRPr>
          </a:p>
        </p:txBody>
      </p:sp>
      <p:sp>
        <p:nvSpPr>
          <p:cNvPr id="139" name="Google Shape;139;p7">
            <a:extLst>
              <a:ext uri="{FF2B5EF4-FFF2-40B4-BE49-F238E27FC236}">
                <a16:creationId xmlns:a16="http://schemas.microsoft.com/office/drawing/2014/main" id="{47B9BBBC-378D-98C5-5175-100AD27998C8}"/>
              </a:ext>
            </a:extLst>
          </p:cNvPr>
          <p:cNvSpPr txBox="1">
            <a:spLocks noGrp="1"/>
          </p:cNvSpPr>
          <p:nvPr>
            <p:ph type="body" idx="1"/>
          </p:nvPr>
        </p:nvSpPr>
        <p:spPr>
          <a:xfrm>
            <a:off x="838200" y="1204249"/>
            <a:ext cx="10775553" cy="5152101"/>
          </a:xfrm>
          <a:prstGeom prst="rect">
            <a:avLst/>
          </a:prstGeom>
          <a:noFill/>
          <a:ln>
            <a:noFill/>
          </a:ln>
        </p:spPr>
        <p:txBody>
          <a:bodyPr spcFirstLastPara="1" wrap="square" lIns="91425" tIns="45700" rIns="91425" bIns="45700" anchor="t" anchorCtr="0">
            <a:noAutofit/>
          </a:bodyPr>
          <a:lstStyle/>
          <a:p>
            <a:pPr marL="342900" lvl="0">
              <a:lnSpc>
                <a:spcPct val="100000"/>
              </a:lnSpc>
              <a:spcBef>
                <a:spcPts val="0"/>
              </a:spcBef>
              <a:buClr>
                <a:srgbClr val="000000"/>
              </a:buClr>
              <a:buSzTx/>
              <a:buFont typeface="Arial" pitchFamily="34" charset="0"/>
              <a:buChar char="•"/>
            </a:pPr>
            <a:r>
              <a:rPr lang="en-US" altLang="zh-TW" sz="2400" dirty="0">
                <a:solidFill>
                  <a:srgbClr val="002060"/>
                </a:solidFill>
                <a:latin typeface="Times New Roman" pitchFamily="18" charset="0"/>
                <a:cs typeface="Times New Roman" pitchFamily="18" charset="0"/>
                <a:sym typeface="Arial"/>
              </a:rPr>
              <a:t>T = "GATCGTCGTACCGATCGTATGTCGA “</a:t>
            </a:r>
          </a:p>
          <a:p>
            <a:pPr marL="342900" lvl="0">
              <a:lnSpc>
                <a:spcPct val="100000"/>
              </a:lnSpc>
              <a:spcBef>
                <a:spcPts val="0"/>
              </a:spcBef>
              <a:buClr>
                <a:srgbClr val="000000"/>
              </a:buClr>
              <a:buSzTx/>
              <a:buFont typeface="Arial" pitchFamily="34" charset="0"/>
              <a:buChar char="•"/>
            </a:pP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w = 5</a:t>
            </a:r>
          </a:p>
          <a:p>
            <a:pPr marL="342900" lvl="0">
              <a:lnSpc>
                <a:spcPct val="100000"/>
              </a:lnSpc>
              <a:spcBef>
                <a:spcPts val="0"/>
              </a:spcBef>
              <a:buClr>
                <a:srgbClr val="000000"/>
              </a:buClr>
              <a:buSzTx/>
              <a:buFont typeface="Arial" pitchFamily="34" charset="0"/>
              <a:buChar char="•"/>
            </a:pP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label length = 4</a:t>
            </a:r>
          </a:p>
          <a:p>
            <a:pPr marL="342900" lvl="0">
              <a:lnSpc>
                <a:spcPct val="100000"/>
              </a:lnSpc>
              <a:spcBef>
                <a:spcPts val="0"/>
              </a:spcBef>
              <a:buClr>
                <a:srgbClr val="000000"/>
              </a:buClr>
              <a:buSzTx/>
              <a:buFont typeface="Arial" pitchFamily="34" charset="0"/>
              <a:buChar char="•"/>
            </a:pP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L =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bin_B</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bin_C,bin_B</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-&gt;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huffman</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algorithm</a:t>
            </a: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endPar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{GATCG, GTCGA}-&gt; other compression algorithm</a:t>
            </a:r>
          </a:p>
          <a:p>
            <a:pPr marL="342900" lvl="0">
              <a:lnSpc>
                <a:spcPct val="100000"/>
              </a:lnSpc>
              <a:spcBef>
                <a:spcPts val="0"/>
              </a:spcBef>
              <a:buClr>
                <a:srgbClr val="000000"/>
              </a:buClr>
              <a:buSzTx/>
              <a:buFont typeface="Arial" pitchFamily="34" charset="0"/>
              <a:buChar char="•"/>
            </a:pP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bin_B</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{TCGAT, CGTAT}-&gt; other compression algorithm</a:t>
            </a:r>
          </a:p>
          <a:p>
            <a:pPr marL="342900">
              <a:lnSpc>
                <a:spcPct val="100000"/>
              </a:lnSpc>
              <a:spcBef>
                <a:spcPts val="0"/>
              </a:spcBef>
              <a:buClr>
                <a:srgbClr val="000000"/>
              </a:buClr>
              <a:buSzTx/>
              <a:buFont typeface="Arial" pitchFamily="34" charset="0"/>
              <a:buChar char="•"/>
            </a:pP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bin_C</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{C</a:t>
            </a:r>
            <a:r>
              <a:rPr lang="en-US" altLang="zh-TW" sz="2400" dirty="0">
                <a:latin typeface="Times New Roman" pitchFamily="18" charset="0"/>
                <a:cs typeface="Times New Roman" pitchFamily="18" charset="0"/>
              </a:rPr>
              <a:t>CGAT</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}-&gt; other compression algorithm</a:t>
            </a:r>
          </a:p>
        </p:txBody>
      </p:sp>
      <p:sp>
        <p:nvSpPr>
          <p:cNvPr id="5" name="投影片編號版面配置區 4">
            <a:extLst>
              <a:ext uri="{FF2B5EF4-FFF2-40B4-BE49-F238E27FC236}">
                <a16:creationId xmlns:a16="http://schemas.microsoft.com/office/drawing/2014/main" id="{C5991A8F-6F87-67FD-6559-E253BD27A4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graphicFrame>
        <p:nvGraphicFramePr>
          <p:cNvPr id="8" name="表格 7"/>
          <p:cNvGraphicFramePr>
            <a:graphicFrameLocks noGrp="1"/>
          </p:cNvGraphicFramePr>
          <p:nvPr>
            <p:extLst>
              <p:ext uri="{D42A27DB-BD31-4B8C-83A1-F6EECF244321}">
                <p14:modId xmlns:p14="http://schemas.microsoft.com/office/powerpoint/2010/main" val="1246101939"/>
              </p:ext>
            </p:extLst>
          </p:nvPr>
        </p:nvGraphicFramePr>
        <p:xfrm>
          <a:off x="919636" y="2850124"/>
          <a:ext cx="8127999" cy="22250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r>
                        <a:rPr lang="en-US" altLang="zh-TW" dirty="0" err="1"/>
                        <a:t>subseq</a:t>
                      </a:r>
                      <a:endParaRPr lang="zh-TW" altLang="en-US" dirty="0"/>
                    </a:p>
                  </a:txBody>
                  <a:tcPr anchor="ctr"/>
                </a:tc>
                <a:tc>
                  <a:txBody>
                    <a:bodyPr/>
                    <a:lstStyle/>
                    <a:p>
                      <a:r>
                        <a:rPr lang="en-US"/>
                        <a:t>Label</a:t>
                      </a:r>
                    </a:p>
                  </a:txBody>
                  <a:tcPr anchor="ctr"/>
                </a:tc>
                <a:tc>
                  <a:txBody>
                    <a:bodyPr/>
                    <a:lstStyle/>
                    <a:p>
                      <a:r>
                        <a:rPr lang="en-US" dirty="0"/>
                        <a:t>bin</a:t>
                      </a:r>
                    </a:p>
                  </a:txBody>
                  <a:tcPr anchor="ctr"/>
                </a:tc>
                <a:extLst>
                  <a:ext uri="{0D108BD9-81ED-4DB2-BD59-A6C34878D82A}">
                    <a16:rowId xmlns:a16="http://schemas.microsoft.com/office/drawing/2014/main" val="10000"/>
                  </a:ext>
                </a:extLst>
              </a:tr>
              <a:tr h="370840">
                <a:tc>
                  <a:txBody>
                    <a:bodyPr/>
                    <a:lstStyle/>
                    <a:p>
                      <a:r>
                        <a:rPr lang="en-US" dirty="0"/>
                        <a:t>GATCG</a:t>
                      </a:r>
                    </a:p>
                  </a:txBody>
                  <a:tcPr anchor="ctr"/>
                </a:tc>
                <a:tc>
                  <a:txBody>
                    <a:bodyPr/>
                    <a:lstStyle/>
                    <a:p>
                      <a:r>
                        <a:rPr lang="en-US" dirty="0"/>
                        <a:t>GATC_1233</a:t>
                      </a:r>
                    </a:p>
                  </a:txBody>
                  <a:tcPr anchor="ctr"/>
                </a:tc>
                <a:tc>
                  <a:txBody>
                    <a:bodyPr/>
                    <a:lstStyle/>
                    <a:p>
                      <a:r>
                        <a:rPr lang="en-US"/>
                        <a:t>bin_A</a:t>
                      </a:r>
                    </a:p>
                  </a:txBody>
                  <a:tcPr anchor="ctr"/>
                </a:tc>
                <a:extLst>
                  <a:ext uri="{0D108BD9-81ED-4DB2-BD59-A6C34878D82A}">
                    <a16:rowId xmlns:a16="http://schemas.microsoft.com/office/drawing/2014/main" val="10001"/>
                  </a:ext>
                </a:extLst>
              </a:tr>
              <a:tr h="370840">
                <a:tc>
                  <a:txBody>
                    <a:bodyPr/>
                    <a:lstStyle/>
                    <a:p>
                      <a:r>
                        <a:rPr lang="en-US" dirty="0"/>
                        <a:t>TCGAT</a:t>
                      </a:r>
                    </a:p>
                  </a:txBody>
                  <a:tcPr anchor="ctr"/>
                </a:tc>
                <a:tc>
                  <a:txBody>
                    <a:bodyPr/>
                    <a:lstStyle/>
                    <a:p>
                      <a:r>
                        <a:rPr lang="en-US" dirty="0"/>
                        <a:t>TGCA_1233</a:t>
                      </a:r>
                    </a:p>
                  </a:txBody>
                  <a:tcPr anchor="ctr"/>
                </a:tc>
                <a:tc>
                  <a:txBody>
                    <a:bodyPr/>
                    <a:lstStyle/>
                    <a:p>
                      <a:r>
                        <a:rPr lang="en-US" dirty="0" err="1"/>
                        <a:t>bin_B</a:t>
                      </a:r>
                      <a:endParaRPr lang="en-US" dirty="0"/>
                    </a:p>
                  </a:txBody>
                  <a:tcPr anchor="ctr"/>
                </a:tc>
                <a:extLst>
                  <a:ext uri="{0D108BD9-81ED-4DB2-BD59-A6C34878D82A}">
                    <a16:rowId xmlns:a16="http://schemas.microsoft.com/office/drawing/2014/main" val="10002"/>
                  </a:ext>
                </a:extLst>
              </a:tr>
              <a:tr h="370840">
                <a:tc>
                  <a:txBody>
                    <a:bodyPr/>
                    <a:lstStyle/>
                    <a:p>
                      <a:r>
                        <a:rPr lang="en-US" dirty="0"/>
                        <a:t>CCGAT</a:t>
                      </a:r>
                    </a:p>
                  </a:txBody>
                  <a:tcPr anchor="ctr"/>
                </a:tc>
                <a:tc>
                  <a:txBody>
                    <a:bodyPr/>
                    <a:lstStyle/>
                    <a:p>
                      <a:r>
                        <a:rPr lang="en-US" dirty="0"/>
                        <a:t>CGAT_1233</a:t>
                      </a:r>
                    </a:p>
                  </a:txBody>
                  <a:tcPr anchor="ctr"/>
                </a:tc>
                <a:tc>
                  <a:txBody>
                    <a:bodyPr/>
                    <a:lstStyle/>
                    <a:p>
                      <a:r>
                        <a:rPr lang="en-US" dirty="0" err="1"/>
                        <a:t>bin_C</a:t>
                      </a:r>
                      <a:endParaRPr lang="en-US" dirty="0"/>
                    </a:p>
                  </a:txBody>
                  <a:tcPr anchor="ctr"/>
                </a:tc>
                <a:extLst>
                  <a:ext uri="{0D108BD9-81ED-4DB2-BD59-A6C34878D82A}">
                    <a16:rowId xmlns:a16="http://schemas.microsoft.com/office/drawing/2014/main" val="10003"/>
                  </a:ext>
                </a:extLst>
              </a:tr>
              <a:tr h="370840">
                <a:tc>
                  <a:txBody>
                    <a:bodyPr/>
                    <a:lstStyle/>
                    <a:p>
                      <a:r>
                        <a:rPr lang="en-US" dirty="0"/>
                        <a:t>CGTAT</a:t>
                      </a:r>
                    </a:p>
                  </a:txBody>
                  <a:tcPr anchor="ctr"/>
                </a:tc>
                <a:tc>
                  <a:txBody>
                    <a:bodyPr/>
                    <a:lstStyle/>
                    <a:p>
                      <a:r>
                        <a:rPr lang="en-US" dirty="0"/>
                        <a:t>TGCA_1233</a:t>
                      </a:r>
                    </a:p>
                  </a:txBody>
                  <a:tcPr anchor="ctr"/>
                </a:tc>
                <a:tc>
                  <a:txBody>
                    <a:bodyPr/>
                    <a:lstStyle/>
                    <a:p>
                      <a:r>
                        <a:rPr lang="en-US" dirty="0" err="1"/>
                        <a:t>bin_B</a:t>
                      </a:r>
                      <a:endParaRPr lang="en-US" dirty="0"/>
                    </a:p>
                  </a:txBody>
                  <a:tcPr anchor="ctr"/>
                </a:tc>
                <a:extLst>
                  <a:ext uri="{0D108BD9-81ED-4DB2-BD59-A6C34878D82A}">
                    <a16:rowId xmlns:a16="http://schemas.microsoft.com/office/drawing/2014/main" val="10004"/>
                  </a:ext>
                </a:extLst>
              </a:tr>
              <a:tr h="370840">
                <a:tc>
                  <a:txBody>
                    <a:bodyPr/>
                    <a:lstStyle/>
                    <a:p>
                      <a:r>
                        <a:rPr lang="en-US" dirty="0"/>
                        <a:t>GTCGA</a:t>
                      </a:r>
                    </a:p>
                  </a:txBody>
                  <a:tcPr anchor="ctr"/>
                </a:tc>
                <a:tc>
                  <a:txBody>
                    <a:bodyPr/>
                    <a:lstStyle/>
                    <a:p>
                      <a:r>
                        <a:rPr lang="en-US" dirty="0"/>
                        <a:t>GATC_1233</a:t>
                      </a:r>
                    </a:p>
                  </a:txBody>
                  <a:tcPr anchor="ctr"/>
                </a:tc>
                <a:tc>
                  <a:txBody>
                    <a:bodyPr/>
                    <a:lstStyle/>
                    <a:p>
                      <a:r>
                        <a:rPr lang="en-US" dirty="0" err="1"/>
                        <a:t>bin_A</a:t>
                      </a:r>
                      <a:endParaRPr lang="en-US" dirty="0"/>
                    </a:p>
                  </a:txBody>
                  <a:tcPr anchor="ctr"/>
                </a:tc>
                <a:extLst>
                  <a:ext uri="{0D108BD9-81ED-4DB2-BD59-A6C34878D82A}">
                    <a16:rowId xmlns:a16="http://schemas.microsoft.com/office/drawing/2014/main" val="10005"/>
                  </a:ext>
                </a:extLst>
              </a:tr>
            </a:tbl>
          </a:graphicData>
        </a:graphic>
      </p:graphicFrame>
      <p:sp>
        <p:nvSpPr>
          <p:cNvPr id="2" name="文字方塊 1"/>
          <p:cNvSpPr txBox="1"/>
          <p:nvPr/>
        </p:nvSpPr>
        <p:spPr>
          <a:xfrm>
            <a:off x="9624767" y="2149311"/>
            <a:ext cx="1857080" cy="954107"/>
          </a:xfrm>
          <a:prstGeom prst="rect">
            <a:avLst/>
          </a:prstGeom>
          <a:noFill/>
        </p:spPr>
        <p:txBody>
          <a:bodyPr wrap="square" rtlCol="0">
            <a:spAutoFit/>
          </a:bodyPr>
          <a:lstStyle/>
          <a:p>
            <a:r>
              <a:rPr lang="en-US" altLang="zh-TW" dirty="0"/>
              <a:t>G:0</a:t>
            </a:r>
          </a:p>
          <a:p>
            <a:r>
              <a:rPr lang="en-US" altLang="zh-TW" dirty="0"/>
              <a:t>A:10</a:t>
            </a:r>
          </a:p>
          <a:p>
            <a:r>
              <a:rPr lang="en-US" altLang="zh-TW" dirty="0"/>
              <a:t>T:110</a:t>
            </a:r>
          </a:p>
          <a:p>
            <a:r>
              <a:rPr lang="en-US" altLang="zh-TW" dirty="0"/>
              <a:t>C:111</a:t>
            </a:r>
            <a:endParaRPr lang="zh-TW" altLang="en-US" dirty="0"/>
          </a:p>
        </p:txBody>
      </p:sp>
    </p:spTree>
    <p:extLst>
      <p:ext uri="{BB962C8B-B14F-4D97-AF65-F5344CB8AC3E}">
        <p14:creationId xmlns:p14="http://schemas.microsoft.com/office/powerpoint/2010/main" val="713345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DC88F210-DFF1-8BD7-CDB0-3DB5652796BA}"/>
            </a:ext>
          </a:extLst>
        </p:cNvPr>
        <p:cNvGrpSpPr/>
        <p:nvPr/>
      </p:nvGrpSpPr>
      <p:grpSpPr>
        <a:xfrm>
          <a:off x="0" y="0"/>
          <a:ext cx="0" cy="0"/>
          <a:chOff x="0" y="0"/>
          <a:chExt cx="0" cy="0"/>
        </a:xfrm>
      </p:grpSpPr>
      <p:sp>
        <p:nvSpPr>
          <p:cNvPr id="138" name="Google Shape;138;p7">
            <a:extLst>
              <a:ext uri="{FF2B5EF4-FFF2-40B4-BE49-F238E27FC236}">
                <a16:creationId xmlns:a16="http://schemas.microsoft.com/office/drawing/2014/main" id="{7F76F32B-7FF9-806A-9629-3428C86239C9}"/>
              </a:ext>
            </a:extLst>
          </p:cNvPr>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OST-DNA decompression</a:t>
            </a:r>
            <a:endParaRPr lang="zh-TW" altLang="en-US" b="1" dirty="0">
              <a:latin typeface="Times New Roman"/>
              <a:ea typeface="Times New Roman"/>
              <a:cs typeface="Times New Roman"/>
              <a:sym typeface="Times New Roman"/>
            </a:endParaRPr>
          </a:p>
        </p:txBody>
      </p:sp>
      <p:sp>
        <p:nvSpPr>
          <p:cNvPr id="139" name="Google Shape;139;p7">
            <a:extLst>
              <a:ext uri="{FF2B5EF4-FFF2-40B4-BE49-F238E27FC236}">
                <a16:creationId xmlns:a16="http://schemas.microsoft.com/office/drawing/2014/main" id="{47B9BBBC-378D-98C5-5175-100AD27998C8}"/>
              </a:ext>
            </a:extLst>
          </p:cNvPr>
          <p:cNvSpPr txBox="1">
            <a:spLocks noGrp="1"/>
          </p:cNvSpPr>
          <p:nvPr>
            <p:ph type="body" idx="1"/>
          </p:nvPr>
        </p:nvSpPr>
        <p:spPr>
          <a:xfrm>
            <a:off x="838200" y="1204249"/>
            <a:ext cx="10775553" cy="5152101"/>
          </a:xfrm>
          <a:prstGeom prst="rect">
            <a:avLst/>
          </a:prstGeom>
          <a:noFill/>
          <a:ln>
            <a:noFill/>
          </a:ln>
        </p:spPr>
        <p:txBody>
          <a:bodyPr spcFirstLastPara="1" wrap="square" lIns="91425" tIns="45700" rIns="91425" bIns="45700" anchor="t" anchorCtr="0">
            <a:noAutofit/>
          </a:bodyPr>
          <a:lstStyle/>
          <a:p>
            <a:pPr marL="342900" lvl="0">
              <a:lnSpc>
                <a:spcPct val="100000"/>
              </a:lnSpc>
              <a:spcBef>
                <a:spcPts val="0"/>
              </a:spcBef>
              <a:buClr>
                <a:srgbClr val="000000"/>
              </a:buClr>
              <a:buSzTx/>
              <a:buFont typeface="Arial" pitchFamily="34" charset="0"/>
              <a:buChar char="•"/>
            </a:pP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L =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bin_B</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bin_C,bin_B</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a:t>
            </a:r>
          </a:p>
          <a:p>
            <a:pPr marL="342900">
              <a:lnSpc>
                <a:spcPct val="100000"/>
              </a:lnSpc>
              <a:spcBef>
                <a:spcPts val="0"/>
              </a:spcBef>
              <a:buClr>
                <a:srgbClr val="000000"/>
              </a:buClr>
              <a:buSzTx/>
            </a:pP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GATCG, GTCGA</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a:t>
            </a:r>
          </a:p>
          <a:p>
            <a:pPr marL="342900" lvl="0">
              <a:lnSpc>
                <a:spcPct val="100000"/>
              </a:lnSpc>
              <a:spcBef>
                <a:spcPts val="0"/>
              </a:spcBef>
              <a:buClr>
                <a:srgbClr val="000000"/>
              </a:buClr>
              <a:buSzTx/>
              <a:buFont typeface="Arial" pitchFamily="34" charset="0"/>
              <a:buChar char="•"/>
            </a:pP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bin_B</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TCGAT, CGTAT</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a:t>
            </a:r>
          </a:p>
          <a:p>
            <a:pPr marL="342900">
              <a:lnSpc>
                <a:spcPct val="100000"/>
              </a:lnSpc>
              <a:spcBef>
                <a:spcPts val="0"/>
              </a:spcBef>
              <a:buClr>
                <a:srgbClr val="000000"/>
              </a:buClr>
              <a:buSzTx/>
              <a:buFont typeface="Arial" pitchFamily="34" charset="0"/>
              <a:buChar char="•"/>
            </a:pPr>
            <a:r>
              <a:rPr lang="en-US"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bin_C</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a:latin typeface="Times New Roman" pitchFamily="18" charset="0"/>
                <a:cs typeface="Times New Roman" pitchFamily="18" charset="0"/>
              </a:rPr>
              <a:t>CCGAT</a:t>
            </a:r>
            <a:r>
              <a:rPr lang="en-US" sz="2400" dirty="0">
                <a:solidFill>
                  <a:srgbClr val="002060"/>
                </a:solidFill>
                <a:latin typeface="Times New Roman" panose="02020603050405020304" pitchFamily="18" charset="0"/>
                <a:ea typeface="Times New Roman"/>
                <a:cs typeface="Times New Roman" panose="02020603050405020304" pitchFamily="18" charset="0"/>
                <a:sym typeface="Times New Roman"/>
              </a:rPr>
              <a:t>}</a:t>
            </a:r>
          </a:p>
          <a:p>
            <a:pPr marL="342900" lvl="0">
              <a:lnSpc>
                <a:spcPct val="100000"/>
              </a:lnSpc>
              <a:spcBef>
                <a:spcPts val="0"/>
              </a:spcBef>
              <a:buClr>
                <a:srgbClr val="000000"/>
              </a:buClr>
              <a:buSzTx/>
              <a:buFont typeface="Arial" pitchFamily="34" charset="0"/>
              <a:buChar char="•"/>
            </a:pPr>
            <a:r>
              <a:rPr lang="en-US" altLang="zh-TW" sz="2400" dirty="0">
                <a:solidFill>
                  <a:srgbClr val="002060"/>
                </a:solidFill>
                <a:latin typeface="Times New Roman" pitchFamily="18" charset="0"/>
                <a:cs typeface="Times New Roman" pitchFamily="18" charset="0"/>
                <a:sym typeface="Arial"/>
              </a:rPr>
              <a:t>T = " GATCGTCGTACCGATCGTATGTCGA “</a:t>
            </a:r>
          </a:p>
        </p:txBody>
      </p:sp>
      <p:sp>
        <p:nvSpPr>
          <p:cNvPr id="5" name="投影片編號版面配置區 4">
            <a:extLst>
              <a:ext uri="{FF2B5EF4-FFF2-40B4-BE49-F238E27FC236}">
                <a16:creationId xmlns:a16="http://schemas.microsoft.com/office/drawing/2014/main" id="{C5991A8F-6F87-67FD-6559-E253BD27A4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3924393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DC88F210-DFF1-8BD7-CDB0-3DB5652796BA}"/>
            </a:ext>
          </a:extLst>
        </p:cNvPr>
        <p:cNvGrpSpPr/>
        <p:nvPr/>
      </p:nvGrpSpPr>
      <p:grpSpPr>
        <a:xfrm>
          <a:off x="0" y="0"/>
          <a:ext cx="0" cy="0"/>
          <a:chOff x="0" y="0"/>
          <a:chExt cx="0" cy="0"/>
        </a:xfrm>
      </p:grpSpPr>
      <p:sp>
        <p:nvSpPr>
          <p:cNvPr id="138" name="Google Shape;138;p7">
            <a:extLst>
              <a:ext uri="{FF2B5EF4-FFF2-40B4-BE49-F238E27FC236}">
                <a16:creationId xmlns:a16="http://schemas.microsoft.com/office/drawing/2014/main" id="{7F76F32B-7FF9-806A-9629-3428C86239C9}"/>
              </a:ext>
            </a:extLst>
          </p:cNvPr>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pitchFamily="18" charset="0"/>
                <a:cs typeface="Times New Roman" pitchFamily="18" charset="0"/>
              </a:rPr>
              <a:t>Key Points of the OST-DNA Algorithm</a:t>
            </a:r>
            <a:endParaRPr lang="zh-TW" altLang="en-US" b="1" dirty="0">
              <a:latin typeface="Times New Roman" pitchFamily="18" charset="0"/>
              <a:ea typeface="Times New Roman"/>
              <a:cs typeface="Times New Roman" pitchFamily="18" charset="0"/>
              <a:sym typeface="Times New Roman"/>
            </a:endParaRPr>
          </a:p>
        </p:txBody>
      </p:sp>
      <p:sp>
        <p:nvSpPr>
          <p:cNvPr id="139" name="Google Shape;139;p7">
            <a:extLst>
              <a:ext uri="{FF2B5EF4-FFF2-40B4-BE49-F238E27FC236}">
                <a16:creationId xmlns:a16="http://schemas.microsoft.com/office/drawing/2014/main" id="{47B9BBBC-378D-98C5-5175-100AD27998C8}"/>
              </a:ext>
            </a:extLst>
          </p:cNvPr>
          <p:cNvSpPr txBox="1">
            <a:spLocks noGrp="1"/>
          </p:cNvSpPr>
          <p:nvPr>
            <p:ph type="body" idx="1"/>
          </p:nvPr>
        </p:nvSpPr>
        <p:spPr>
          <a:xfrm>
            <a:off x="838200" y="1204249"/>
            <a:ext cx="10775553" cy="5152101"/>
          </a:xfrm>
          <a:prstGeom prst="rect">
            <a:avLst/>
          </a:prstGeom>
          <a:noFill/>
          <a:ln>
            <a:noFill/>
          </a:ln>
        </p:spPr>
        <p:txBody>
          <a:bodyPr spcFirstLastPara="1" wrap="square" lIns="91425" tIns="45700" rIns="91425" bIns="45700" anchor="t" anchorCtr="0">
            <a:noAutofit/>
          </a:bodyPr>
          <a:lstStyle/>
          <a:p>
            <a:pPr indent="-457200">
              <a:buSzPts val="2800"/>
              <a:buAutoNum type="arabicPeriod"/>
            </a:pPr>
            <a:r>
              <a:rPr lang="en-US" sz="2400" dirty="0">
                <a:latin typeface="Times New Roman" panose="02020603050405020304" pitchFamily="18" charset="0"/>
                <a:ea typeface="Times New Roman"/>
                <a:cs typeface="Times New Roman" panose="02020603050405020304" pitchFamily="18" charset="0"/>
                <a:sym typeface="Times New Roman"/>
              </a:rPr>
              <a:t>This design facilitates organizing and sorting the input </a:t>
            </a:r>
            <a:r>
              <a:rPr lang="en-US" sz="2400" dirty="0" err="1">
                <a:latin typeface="Times New Roman" panose="02020603050405020304" pitchFamily="18" charset="0"/>
                <a:ea typeface="Times New Roman"/>
                <a:cs typeface="Times New Roman" panose="02020603050405020304" pitchFamily="18" charset="0"/>
                <a:sym typeface="Times New Roman"/>
              </a:rPr>
              <a:t>datausing</a:t>
            </a:r>
            <a:r>
              <a:rPr lang="en-US" sz="2400" dirty="0">
                <a:latin typeface="Times New Roman" panose="02020603050405020304" pitchFamily="18" charset="0"/>
                <a:ea typeface="Times New Roman"/>
                <a:cs typeface="Times New Roman" panose="02020603050405020304" pitchFamily="18" charset="0"/>
                <a:sym typeface="Times New Roman"/>
              </a:rPr>
              <a:t> a divide-and-conquer method by creating bins for similar data and encodes/compresses data in </a:t>
            </a:r>
            <a:r>
              <a:rPr lang="en-US" sz="2400" dirty="0">
                <a:solidFill>
                  <a:srgbClr val="FF0000"/>
                </a:solidFill>
                <a:latin typeface="Times New Roman" panose="02020603050405020304" pitchFamily="18" charset="0"/>
                <a:ea typeface="Times New Roman"/>
                <a:cs typeface="Times New Roman" panose="02020603050405020304" pitchFamily="18" charset="0"/>
                <a:sym typeface="Times New Roman"/>
              </a:rPr>
              <a:t>the same bin that are better if compressed together, to achieve better compression results with a minor increase in time costs</a:t>
            </a:r>
            <a:r>
              <a:rPr lang="en-US" sz="2400" dirty="0">
                <a:latin typeface="Times New Roman" panose="02020603050405020304" pitchFamily="18" charset="0"/>
                <a:ea typeface="Times New Roman"/>
                <a:cs typeface="Times New Roman" panose="02020603050405020304" pitchFamily="18" charset="0"/>
                <a:sym typeface="Times New Roman"/>
              </a:rPr>
              <a:t>.</a:t>
            </a:r>
          </a:p>
          <a:p>
            <a:pPr indent="-457200">
              <a:buSzPts val="2800"/>
              <a:buAutoNum type="arabicPeriod"/>
            </a:pPr>
            <a:r>
              <a:rPr lang="en-US" sz="2400" dirty="0">
                <a:latin typeface="Times New Roman" panose="02020603050405020304" pitchFamily="18" charset="0"/>
                <a:ea typeface="Times New Roman"/>
                <a:cs typeface="Times New Roman" panose="02020603050405020304" pitchFamily="18" charset="0"/>
                <a:sym typeface="Times New Roman"/>
              </a:rPr>
              <a:t>Bin labels are computed using a Huffman tree encoding. The reason for selecting Huffman algorithm since the label of larger bin must be more frequent in L, hence encode this label with shorter codes (while the label of smaller bins with longer codes).</a:t>
            </a:r>
          </a:p>
          <a:p>
            <a:pPr marL="0" indent="0">
              <a:buSzPts val="2800"/>
              <a:buNone/>
            </a:pPr>
            <a:endParaRPr lang="en-US" sz="2400" dirty="0">
              <a:latin typeface="Times New Roman" panose="02020603050405020304" pitchFamily="18" charset="0"/>
              <a:ea typeface="Times New Roman"/>
              <a:cs typeface="Times New Roman" panose="02020603050405020304" pitchFamily="18" charset="0"/>
              <a:sym typeface="Times New Roman"/>
            </a:endParaRPr>
          </a:p>
          <a:p>
            <a:pPr marL="342900" lvl="0">
              <a:lnSpc>
                <a:spcPct val="100000"/>
              </a:lnSpc>
              <a:spcBef>
                <a:spcPts val="0"/>
              </a:spcBef>
              <a:buClr>
                <a:srgbClr val="000000"/>
              </a:buClr>
              <a:buSzTx/>
              <a:buFont typeface="Arial" pitchFamily="34" charset="0"/>
              <a:buChar char="•"/>
            </a:pP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L = {</a:t>
            </a: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bin_B</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bin_C,bin_B</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-&gt; </a:t>
            </a: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huffman</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algorithm</a:t>
            </a:r>
          </a:p>
          <a:p>
            <a:pPr marL="342900">
              <a:lnSpc>
                <a:spcPct val="100000"/>
              </a:lnSpc>
              <a:spcBef>
                <a:spcPts val="0"/>
              </a:spcBef>
              <a:buClr>
                <a:srgbClr val="000000"/>
              </a:buClr>
              <a:buSzTx/>
            </a:pP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bin_A</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{GATCG, ATCGA}</a:t>
            </a:r>
          </a:p>
          <a:p>
            <a:pPr marL="342900" lvl="0">
              <a:lnSpc>
                <a:spcPct val="100000"/>
              </a:lnSpc>
              <a:spcBef>
                <a:spcPts val="0"/>
              </a:spcBef>
              <a:buClr>
                <a:srgbClr val="000000"/>
              </a:buClr>
              <a:buSzTx/>
              <a:buFont typeface="Arial" pitchFamily="34" charset="0"/>
              <a:buChar char="•"/>
            </a:pP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bin_B</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{TCGAT, CGTAG}</a:t>
            </a:r>
          </a:p>
          <a:p>
            <a:pPr marL="342900">
              <a:lnSpc>
                <a:spcPct val="100000"/>
              </a:lnSpc>
              <a:spcBef>
                <a:spcPts val="0"/>
              </a:spcBef>
              <a:buClr>
                <a:srgbClr val="000000"/>
              </a:buClr>
              <a:buSzTx/>
              <a:buFont typeface="Arial" pitchFamily="34" charset="0"/>
              <a:buChar char="•"/>
            </a:pPr>
            <a:r>
              <a:rPr lang="en-US" altLang="zh-TW" sz="2400" dirty="0" err="1">
                <a:solidFill>
                  <a:srgbClr val="002060"/>
                </a:solidFill>
                <a:latin typeface="Times New Roman" panose="02020603050405020304" pitchFamily="18" charset="0"/>
                <a:ea typeface="Times New Roman"/>
                <a:cs typeface="Times New Roman" panose="02020603050405020304" pitchFamily="18" charset="0"/>
                <a:sym typeface="Times New Roman"/>
              </a:rPr>
              <a:t>bin_C</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 {</a:t>
            </a:r>
            <a:r>
              <a:rPr lang="en-US" altLang="zh-TW" sz="2400" dirty="0">
                <a:latin typeface="Times New Roman" pitchFamily="18" charset="0"/>
                <a:cs typeface="Times New Roman" pitchFamily="18" charset="0"/>
              </a:rPr>
              <a:t>CCGAT</a:t>
            </a:r>
            <a:r>
              <a:rPr lang="en-US" altLang="zh-TW" sz="2400" dirty="0">
                <a:solidFill>
                  <a:srgbClr val="002060"/>
                </a:solidFill>
                <a:latin typeface="Times New Roman" panose="02020603050405020304" pitchFamily="18" charset="0"/>
                <a:ea typeface="Times New Roman"/>
                <a:cs typeface="Times New Roman" panose="02020603050405020304" pitchFamily="18" charset="0"/>
                <a:sym typeface="Times New Roman"/>
              </a:rPr>
              <a:t>}</a:t>
            </a:r>
          </a:p>
          <a:p>
            <a:pPr indent="-457200">
              <a:buSzPts val="2800"/>
              <a:buAutoNum type="arabicPeriod"/>
            </a:pPr>
            <a:endParaRPr lang="en-US" sz="2400" dirty="0">
              <a:latin typeface="Times New Roman" panose="02020603050405020304" pitchFamily="18" charset="0"/>
              <a:ea typeface="Times New Roman"/>
              <a:cs typeface="Times New Roman" panose="02020603050405020304" pitchFamily="18" charset="0"/>
              <a:sym typeface="Times New Roman"/>
            </a:endParaRPr>
          </a:p>
          <a:p>
            <a:pPr marL="342900">
              <a:buSzPts val="2800"/>
            </a:pPr>
            <a:endParaRPr lang="en-US" sz="2400" dirty="0">
              <a:latin typeface="Times New Roman" panose="02020603050405020304" pitchFamily="18" charset="0"/>
              <a:ea typeface="Times New Roman"/>
              <a:cs typeface="Times New Roman" panose="02020603050405020304" pitchFamily="18" charset="0"/>
              <a:sym typeface="Times New Roman"/>
            </a:endParaRPr>
          </a:p>
          <a:p>
            <a:pPr marL="342900">
              <a:buSzPts val="2800"/>
            </a:pPr>
            <a:endParaRPr lang="en-US" sz="2400" dirty="0">
              <a:latin typeface="Times New Roman" panose="02020603050405020304" pitchFamily="18" charset="0"/>
              <a:ea typeface="Times New Roman"/>
              <a:cs typeface="Times New Roman" panose="02020603050405020304" pitchFamily="18" charset="0"/>
              <a:sym typeface="Times New Roman"/>
            </a:endParaRPr>
          </a:p>
        </p:txBody>
      </p:sp>
      <p:sp>
        <p:nvSpPr>
          <p:cNvPr id="5" name="投影片編號版面配置區 4">
            <a:extLst>
              <a:ext uri="{FF2B5EF4-FFF2-40B4-BE49-F238E27FC236}">
                <a16:creationId xmlns:a16="http://schemas.microsoft.com/office/drawing/2014/main" id="{C5991A8F-6F87-67FD-6559-E253BD27A4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2060769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DC88F210-DFF1-8BD7-CDB0-3DB5652796BA}"/>
            </a:ext>
          </a:extLst>
        </p:cNvPr>
        <p:cNvGrpSpPr/>
        <p:nvPr/>
      </p:nvGrpSpPr>
      <p:grpSpPr>
        <a:xfrm>
          <a:off x="0" y="0"/>
          <a:ext cx="0" cy="0"/>
          <a:chOff x="0" y="0"/>
          <a:chExt cx="0" cy="0"/>
        </a:xfrm>
      </p:grpSpPr>
      <p:sp>
        <p:nvSpPr>
          <p:cNvPr id="138" name="Google Shape;138;p7">
            <a:extLst>
              <a:ext uri="{FF2B5EF4-FFF2-40B4-BE49-F238E27FC236}">
                <a16:creationId xmlns:a16="http://schemas.microsoft.com/office/drawing/2014/main" id="{7F76F32B-7FF9-806A-9629-3428C86239C9}"/>
              </a:ext>
            </a:extLst>
          </p:cNvPr>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Result</a:t>
            </a:r>
            <a:endParaRPr lang="zh-TW" altLang="en-US" b="1" dirty="0">
              <a:latin typeface="Times New Roman"/>
              <a:ea typeface="Times New Roman"/>
              <a:cs typeface="Times New Roman"/>
              <a:sym typeface="Times New Roman"/>
            </a:endParaRPr>
          </a:p>
        </p:txBody>
      </p:sp>
      <p:sp>
        <p:nvSpPr>
          <p:cNvPr id="139" name="Google Shape;139;p7">
            <a:extLst>
              <a:ext uri="{FF2B5EF4-FFF2-40B4-BE49-F238E27FC236}">
                <a16:creationId xmlns:a16="http://schemas.microsoft.com/office/drawing/2014/main" id="{47B9BBBC-378D-98C5-5175-100AD27998C8}"/>
              </a:ext>
            </a:extLst>
          </p:cNvPr>
          <p:cNvSpPr txBox="1">
            <a:spLocks noGrp="1"/>
          </p:cNvSpPr>
          <p:nvPr>
            <p:ph type="body" idx="1"/>
          </p:nvPr>
        </p:nvSpPr>
        <p:spPr>
          <a:xfrm>
            <a:off x="838200" y="1204249"/>
            <a:ext cx="10775553" cy="5152101"/>
          </a:xfrm>
          <a:prstGeom prst="rect">
            <a:avLst/>
          </a:prstGeom>
          <a:noFill/>
          <a:ln>
            <a:noFill/>
          </a:ln>
        </p:spPr>
        <p:txBody>
          <a:bodyPr spcFirstLastPara="1" wrap="square" lIns="91425" tIns="45700" rIns="91425" bIns="45700" anchor="t" anchorCtr="0">
            <a:noAutofit/>
          </a:bodyPr>
          <a:lstStyle/>
          <a:p>
            <a:pPr marL="0" indent="0">
              <a:buSzPts val="2800"/>
              <a:buNone/>
            </a:pPr>
            <a:endParaRPr lang="en-US" sz="2400" dirty="0">
              <a:latin typeface="Times New Roman" panose="02020603050405020304" pitchFamily="18" charset="0"/>
              <a:ea typeface="Times New Roman"/>
              <a:cs typeface="Times New Roman" panose="02020603050405020304" pitchFamily="18" charset="0"/>
              <a:sym typeface="Times New Roman"/>
            </a:endParaRPr>
          </a:p>
        </p:txBody>
      </p:sp>
      <p:sp>
        <p:nvSpPr>
          <p:cNvPr id="5" name="投影片編號版面配置區 4">
            <a:extLst>
              <a:ext uri="{FF2B5EF4-FFF2-40B4-BE49-F238E27FC236}">
                <a16:creationId xmlns:a16="http://schemas.microsoft.com/office/drawing/2014/main" id="{C5991A8F-6F87-67FD-6559-E253BD27A4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pic>
        <p:nvPicPr>
          <p:cNvPr id="3" name="圖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9147" y="1420821"/>
            <a:ext cx="8135486" cy="4563112"/>
          </a:xfrm>
          <a:prstGeom prst="rect">
            <a:avLst/>
          </a:prstGeom>
        </p:spPr>
      </p:pic>
    </p:spTree>
    <p:extLst>
      <p:ext uri="{BB962C8B-B14F-4D97-AF65-F5344CB8AC3E}">
        <p14:creationId xmlns:p14="http://schemas.microsoft.com/office/powerpoint/2010/main" val="3691303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a:extLst>
            <a:ext uri="{FF2B5EF4-FFF2-40B4-BE49-F238E27FC236}">
              <a16:creationId xmlns:a16="http://schemas.microsoft.com/office/drawing/2014/main" id="{DC88F210-DFF1-8BD7-CDB0-3DB5652796BA}"/>
            </a:ext>
          </a:extLst>
        </p:cNvPr>
        <p:cNvGrpSpPr/>
        <p:nvPr/>
      </p:nvGrpSpPr>
      <p:grpSpPr>
        <a:xfrm>
          <a:off x="0" y="0"/>
          <a:ext cx="0" cy="0"/>
          <a:chOff x="0" y="0"/>
          <a:chExt cx="0" cy="0"/>
        </a:xfrm>
      </p:grpSpPr>
      <p:sp>
        <p:nvSpPr>
          <p:cNvPr id="138" name="Google Shape;138;p7">
            <a:extLst>
              <a:ext uri="{FF2B5EF4-FFF2-40B4-BE49-F238E27FC236}">
                <a16:creationId xmlns:a16="http://schemas.microsoft.com/office/drawing/2014/main" id="{7F76F32B-7FF9-806A-9629-3428C86239C9}"/>
              </a:ext>
            </a:extLst>
          </p:cNvPr>
          <p:cNvSpPr txBox="1">
            <a:spLocks noGrp="1"/>
          </p:cNvSpPr>
          <p:nvPr>
            <p:ph type="title"/>
          </p:nvPr>
        </p:nvSpPr>
        <p:spPr>
          <a:xfrm>
            <a:off x="0" y="0"/>
            <a:ext cx="10515600" cy="1325563"/>
          </a:xfrm>
          <a:prstGeom prst="rect">
            <a:avLst/>
          </a:prstGeom>
          <a:noFill/>
          <a:ln>
            <a:noFill/>
          </a:ln>
        </p:spPr>
        <p:txBody>
          <a:bodyPr spcFirstLastPara="1" wrap="square" lIns="91425" tIns="45700" rIns="91425" bIns="45700" anchor="ctr" anchorCtr="0">
            <a:normAutofit/>
          </a:bodyPr>
          <a:lstStyle/>
          <a:p>
            <a:pPr lvl="0">
              <a:buSzPts val="4400"/>
            </a:pPr>
            <a:r>
              <a:rPr lang="en-US" altLang="zh-TW" b="1" dirty="0">
                <a:latin typeface="Times New Roman"/>
                <a:ea typeface="Times New Roman"/>
                <a:cs typeface="Times New Roman"/>
                <a:sym typeface="Times New Roman"/>
              </a:rPr>
              <a:t>Complexities</a:t>
            </a:r>
            <a:endParaRPr lang="zh-TW" altLang="en-US" b="1" dirty="0">
              <a:latin typeface="Times New Roman"/>
              <a:ea typeface="Times New Roman"/>
              <a:cs typeface="Times New Roman"/>
              <a:sym typeface="Times New Roman"/>
            </a:endParaRPr>
          </a:p>
        </p:txBody>
      </p:sp>
      <p:sp>
        <p:nvSpPr>
          <p:cNvPr id="139" name="Google Shape;139;p7">
            <a:extLst>
              <a:ext uri="{FF2B5EF4-FFF2-40B4-BE49-F238E27FC236}">
                <a16:creationId xmlns:a16="http://schemas.microsoft.com/office/drawing/2014/main" id="{47B9BBBC-378D-98C5-5175-100AD27998C8}"/>
              </a:ext>
            </a:extLst>
          </p:cNvPr>
          <p:cNvSpPr txBox="1">
            <a:spLocks noGrp="1"/>
          </p:cNvSpPr>
          <p:nvPr>
            <p:ph type="body" idx="1"/>
          </p:nvPr>
        </p:nvSpPr>
        <p:spPr>
          <a:xfrm>
            <a:off x="838200" y="1204249"/>
            <a:ext cx="10775553" cy="5152101"/>
          </a:xfrm>
          <a:prstGeom prst="rect">
            <a:avLst/>
          </a:prstGeom>
          <a:noFill/>
          <a:ln>
            <a:noFill/>
          </a:ln>
        </p:spPr>
        <p:txBody>
          <a:bodyPr spcFirstLastPara="1" wrap="square" lIns="91425" tIns="45700" rIns="91425" bIns="45700" anchor="t" anchorCtr="0">
            <a:noAutofit/>
          </a:bodyPr>
          <a:lstStyle/>
          <a:p>
            <a:pPr marL="342900">
              <a:buSzPts val="2800"/>
            </a:pPr>
            <a:r>
              <a:rPr lang="en-US" sz="2400" dirty="0">
                <a:latin typeface="Times New Roman" panose="02020603050405020304" pitchFamily="18" charset="0"/>
                <a:ea typeface="Times New Roman"/>
                <a:cs typeface="Times New Roman" panose="02020603050405020304" pitchFamily="18" charset="0"/>
                <a:sym typeface="Times New Roman"/>
              </a:rPr>
              <a:t>compression :  </a:t>
            </a:r>
            <a:r>
              <a:rPr lang="en-US" sz="2400" i="1" dirty="0">
                <a:latin typeface="Times New Roman" panose="02020603050405020304" pitchFamily="18" charset="0"/>
                <a:ea typeface="Times New Roman"/>
                <a:cs typeface="Times New Roman" panose="02020603050405020304" pitchFamily="18" charset="0"/>
                <a:sym typeface="Times New Roman"/>
              </a:rPr>
              <a:t>O(t)</a:t>
            </a:r>
          </a:p>
          <a:p>
            <a:pPr marL="342900">
              <a:buSzPts val="2800"/>
            </a:pPr>
            <a:r>
              <a:rPr lang="en-US" sz="2400" dirty="0">
                <a:latin typeface="Times New Roman" panose="02020603050405020304" pitchFamily="18" charset="0"/>
                <a:ea typeface="Times New Roman"/>
                <a:cs typeface="Times New Roman" panose="02020603050405020304" pitchFamily="18" charset="0"/>
                <a:sym typeface="Times New Roman"/>
              </a:rPr>
              <a:t>decompression : </a:t>
            </a:r>
            <a:r>
              <a:rPr lang="en-US" sz="2400" i="1" dirty="0">
                <a:latin typeface="Times New Roman" panose="02020603050405020304" pitchFamily="18" charset="0"/>
                <a:ea typeface="Times New Roman"/>
                <a:cs typeface="Times New Roman" panose="02020603050405020304" pitchFamily="18" charset="0"/>
                <a:sym typeface="Times New Roman"/>
              </a:rPr>
              <a:t>O(t)</a:t>
            </a:r>
          </a:p>
        </p:txBody>
      </p:sp>
      <p:sp>
        <p:nvSpPr>
          <p:cNvPr id="5" name="投影片編號版面配置區 4">
            <a:extLst>
              <a:ext uri="{FF2B5EF4-FFF2-40B4-BE49-F238E27FC236}">
                <a16:creationId xmlns:a16="http://schemas.microsoft.com/office/drawing/2014/main" id="{C5991A8F-6F87-67FD-6559-E253BD27A4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1875154537"/>
      </p:ext>
    </p:extLst>
  </p:cSld>
  <p:clrMapOvr>
    <a:masterClrMapping/>
  </p:clrMapOvr>
</p:sld>
</file>

<file path=ppt/theme/theme1.xml><?xml version="1.0" encoding="utf-8"?>
<a:theme xmlns:a="http://schemas.openxmlformats.org/drawingml/2006/main" name="Office 佈景主題">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28228</TotalTime>
  <Words>1185</Words>
  <Application>Microsoft Office PowerPoint</Application>
  <PresentationFormat>寬螢幕</PresentationFormat>
  <Paragraphs>138</Paragraphs>
  <Slides>9</Slides>
  <Notes>9</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9</vt:i4>
      </vt:variant>
    </vt:vector>
  </HeadingPairs>
  <TitlesOfParts>
    <vt:vector size="13" baseType="lpstr">
      <vt:lpstr>Arial</vt:lpstr>
      <vt:lpstr>Calibri</vt:lpstr>
      <vt:lpstr>Times New Roman</vt:lpstr>
      <vt:lpstr>Office 佈景主題</vt:lpstr>
      <vt:lpstr>A novel lossless encoding algorithm for data compression–genomics data as an exemplar</vt:lpstr>
      <vt:lpstr>Abstract (1/2)</vt:lpstr>
      <vt:lpstr>Abstract (2/2)</vt:lpstr>
      <vt:lpstr>OST-DNA </vt:lpstr>
      <vt:lpstr>OST-DNA compression</vt:lpstr>
      <vt:lpstr>OST-DNA decompression</vt:lpstr>
      <vt:lpstr>Key Points of the OST-DNA Algorithm</vt:lpstr>
      <vt:lpstr>Result</vt:lpstr>
      <vt:lpstr>Complexities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Longest increasing subsequences  in sliding windows</dc:title>
  <dc:creator>user</dc:creator>
  <cp:lastModifiedBy>M133040005</cp:lastModifiedBy>
  <cp:revision>1080</cp:revision>
  <dcterms:created xsi:type="dcterms:W3CDTF">2024-03-29T12:17:05Z</dcterms:created>
  <dcterms:modified xsi:type="dcterms:W3CDTF">2025-04-29T10:30:28Z</dcterms:modified>
</cp:coreProperties>
</file>