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97111" y="1374229"/>
            <a:ext cx="7488832" cy="5094709"/>
          </a:xfrm>
        </p:spPr>
        <p:txBody>
          <a:bodyPr>
            <a:normAutofit fontScale="92500" lnSpcReduction="10000"/>
          </a:bodyPr>
          <a:lstStyle/>
          <a:p>
            <a:pPr marL="342900" lvl="0" indent="-342900" algn="l" fontAlgn="base"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kern="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★</a:t>
            </a:r>
            <a:r>
              <a:rPr kumimoji="1" lang="zh-TW" altLang="en-US" sz="2400" kern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★</a:t>
            </a:r>
            <a:r>
              <a:rPr kumimoji="1" lang="zh-TW" altLang="en-US" sz="2400" kern="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☆☆☆</a:t>
            </a:r>
            <a:endParaRPr kumimoji="1" lang="zh-TW" altLang="en-US" sz="2400" kern="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0" indent="-342900" algn="l" fontAlgn="base"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題組：</a:t>
            </a:r>
            <a:r>
              <a:rPr kumimoji="1" lang="en-US" altLang="zh-TW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Problem Set Archive with Online Judge</a:t>
            </a:r>
          </a:p>
          <a:p>
            <a:pPr marL="342900" lvl="0" indent="-342900" algn="l" fontAlgn="base"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題號：</a:t>
            </a:r>
            <a:r>
              <a:rPr kumimoji="1" lang="en-US" altLang="zh-TW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10004 - </a:t>
            </a:r>
            <a:r>
              <a:rPr kumimoji="1" lang="en-US" altLang="zh-TW" sz="2400" kern="0" dirty="0" err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Bicoloring</a:t>
            </a:r>
            <a:endParaRPr kumimoji="1" lang="en-US" altLang="zh-TW" sz="2400" kern="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0" indent="-342900" algn="l" fontAlgn="base"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解題</a:t>
            </a:r>
            <a:r>
              <a:rPr kumimoji="1" lang="zh-TW" altLang="en-US" sz="2400" b="1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者</a:t>
            </a: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羅崇軒</a:t>
            </a:r>
          </a:p>
          <a:p>
            <a:pPr marL="342900" lvl="0" indent="-342900" algn="l" fontAlgn="base"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解題日期：</a:t>
            </a: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13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kumimoji="1" lang="en-US" altLang="zh-TW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</a:t>
            </a:r>
            <a:endParaRPr kumimoji="1" lang="zh-TW" altLang="en-US" sz="2400" kern="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0" indent="-342900" algn="l" fontAlgn="base"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題意：</a:t>
            </a: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給定一個正整數 </a:t>
            </a:r>
            <a:r>
              <a:rPr kumimoji="1" lang="en-US" altLang="zh-TW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 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(1&lt;n&lt;200)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是代表有幾個不同的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node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node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依序從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n-1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標號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。然後給定一 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l 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代表的是有幾條邊，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node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本身不會連到自己，邊是無方向的。再給定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 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從哪個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node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到哪個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node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有邊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 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，於是就會形成一個圖，我們要把每個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node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塗上顏色，然後相鄰的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node 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顏色要不同，如果這張圖有相鄰的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node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相同顏色，則印出</a:t>
            </a:r>
            <a:r>
              <a:rPr kumimoji="1" lang="en-US" altLang="zh-TW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NOT 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BICOLORABLE</a:t>
            </a: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；如果這張圖可以每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個相鄰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node</a:t>
            </a: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都不同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顏色則印出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BICOLORABLE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。</a:t>
            </a:r>
            <a:endParaRPr kumimoji="1" lang="en-US" altLang="zh-TW" sz="2400" kern="0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  <a:sym typeface="Wingdings" pitchFamily="2" charset="2"/>
            </a:endParaRPr>
          </a:p>
          <a:p>
            <a:pPr lvl="0" algn="l" fontAlgn="base">
              <a:spcAft>
                <a:spcPct val="0"/>
              </a:spcAft>
              <a:buClr>
                <a:srgbClr val="3333CC"/>
              </a:buClr>
              <a:buSzPct val="60000"/>
            </a:pPr>
            <a:r>
              <a:rPr kumimoji="1" lang="zh-TW" altLang="en-US" sz="2400" kern="0" dirty="0">
                <a:solidFill>
                  <a:srgbClr val="000000"/>
                </a:solidFill>
                <a:latin typeface="Times New Roman" charset="0"/>
                <a:ea typeface="標楷體"/>
                <a:sym typeface="Wingdings" pitchFamily="2" charset="2"/>
              </a:rPr>
              <a:t/>
            </a:r>
            <a:br>
              <a:rPr kumimoji="1" lang="zh-TW" altLang="en-US" sz="2400" kern="0" dirty="0">
                <a:solidFill>
                  <a:srgbClr val="000000"/>
                </a:solidFill>
                <a:latin typeface="Times New Roman" charset="0"/>
                <a:ea typeface="標楷體"/>
                <a:sym typeface="Wingdings" pitchFamily="2" charset="2"/>
              </a:rPr>
            </a:br>
            <a:r>
              <a:rPr kumimoji="1" lang="zh-TW" altLang="en-US" sz="2400" kern="0" dirty="0">
                <a:solidFill>
                  <a:srgbClr val="000000"/>
                </a:solidFill>
                <a:latin typeface="Times New Roman" charset="0"/>
                <a:ea typeface="標楷體"/>
                <a:sym typeface="Wingdings" pitchFamily="2" charset="2"/>
              </a:rPr>
              <a:t>    </a:t>
            </a:r>
            <a:endParaRPr lang="zh-TW" altLang="en-US" dirty="0"/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897111" y="1358627"/>
            <a:ext cx="7488832" cy="5094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938063" y="476672"/>
            <a:ext cx="7488832" cy="7379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rgbClr val="000066"/>
                </a:solidFill>
                <a:latin typeface="Lucida Grande"/>
              </a:rPr>
              <a:t>10004 - </a:t>
            </a:r>
            <a:r>
              <a:rPr lang="en-US" altLang="zh-TW" sz="4400" b="1" dirty="0" err="1">
                <a:solidFill>
                  <a:srgbClr val="000066"/>
                </a:solidFill>
                <a:latin typeface="Lucida Grande"/>
              </a:rPr>
              <a:t>Bicoloring</a:t>
            </a:r>
            <a:endParaRPr lang="en-US" altLang="zh-TW" sz="4400" b="1" dirty="0">
              <a:solidFill>
                <a:srgbClr val="000066"/>
              </a:solidFill>
              <a:latin typeface="Lucida Grande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680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charset="0"/>
                <a:ea typeface="標楷體"/>
              </a:rPr>
              <a:t>題意範例：</a:t>
            </a:r>
            <a:r>
              <a:rPr kumimoji="1" lang="zh-TW" altLang="en-US" sz="2400" kern="0" dirty="0">
                <a:solidFill>
                  <a:srgbClr val="3BA943"/>
                </a:solidFill>
                <a:latin typeface="Times New Roman" charset="0"/>
                <a:ea typeface="標楷體"/>
              </a:rPr>
              <a:t> </a:t>
            </a:r>
            <a:r>
              <a:rPr kumimoji="1" lang="zh-TW" altLang="en-US" sz="2400" kern="0" dirty="0" smtClean="0">
                <a:solidFill>
                  <a:srgbClr val="3BA943"/>
                </a:solidFill>
                <a:latin typeface="Times New Roman" charset="0"/>
                <a:ea typeface="標楷體"/>
              </a:rPr>
              <a:t> </a:t>
            </a:r>
            <a:r>
              <a:rPr kumimoji="1" lang="en-US" altLang="zh-TW" sz="2200" kern="0" dirty="0" smtClean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en-US" altLang="zh-TW" sz="2200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kumimoji="1" lang="en-US" altLang="zh-TW" sz="2200" kern="0" dirty="0" smtClean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endParaRPr kumimoji="1" lang="en-US" altLang="zh-TW" sz="2200" kern="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	3</a:t>
            </a:r>
            <a:endParaRPr kumimoji="1" lang="en-US" altLang="zh-TW" sz="2200" kern="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714500" lvl="4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0 1</a:t>
            </a:r>
          </a:p>
          <a:p>
            <a:pPr marL="1714500" lvl="4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1 </a:t>
            </a:r>
            <a:r>
              <a:rPr kumimoji="1" lang="en-US" altLang="zh-TW" sz="22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</a:p>
          <a:p>
            <a:pPr marL="1714500" lvl="4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2 0</a:t>
            </a:r>
          </a:p>
          <a:p>
            <a:pPr marL="1714500" lvl="4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zh-TW" altLang="en-US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我先把</a:t>
            </a: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2200" kern="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填</a:t>
            </a:r>
            <a:r>
              <a:rPr kumimoji="1" lang="zh-TW" altLang="en-US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藍色，再把</a:t>
            </a: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1" lang="zh-TW" altLang="en-US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填紅色，結果發現</a:t>
            </a: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zh-TW" altLang="en-US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填紅色和填藍色都錯，所以就是</a:t>
            </a: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NOT</a:t>
            </a:r>
            <a:r>
              <a:rPr kumimoji="1" lang="zh-TW" altLang="en-US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1" lang="en-US" altLang="zh-TW" sz="2200" kern="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BICOLORING</a:t>
            </a:r>
            <a:endParaRPr kumimoji="1" lang="en-US" altLang="zh-TW" sz="2200" kern="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橢圓 1"/>
          <p:cNvSpPr/>
          <p:nvPr/>
        </p:nvSpPr>
        <p:spPr>
          <a:xfrm>
            <a:off x="3347864" y="1772816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4211960" y="672158"/>
            <a:ext cx="720080" cy="72008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5220072" y="1772816"/>
            <a:ext cx="720080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cxnSp>
        <p:nvCxnSpPr>
          <p:cNvPr id="7" name="直線單箭頭接點 6"/>
          <p:cNvCxnSpPr/>
          <p:nvPr/>
        </p:nvCxnSpPr>
        <p:spPr>
          <a:xfrm flipH="1">
            <a:off x="3851920" y="1412776"/>
            <a:ext cx="360040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4932040" y="1412776"/>
            <a:ext cx="288032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>
            <a:off x="4031940" y="2276872"/>
            <a:ext cx="10441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6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解法：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用</a:t>
            </a: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遞回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法</a:t>
            </a: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直接計算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即可，時間複雜度為 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O(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 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|V|^2</a:t>
            </a:r>
            <a:r>
              <a:rPr kumimoji="1" lang="zh-TW" altLang="en-US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 </a:t>
            </a:r>
            <a:r>
              <a:rPr kumimoji="1" lang="en-US" altLang="zh-TW" sz="24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)</a:t>
            </a:r>
            <a:endParaRPr kumimoji="1" lang="zh-TW" altLang="en-US" sz="2400" b="1" kern="0" dirty="0">
              <a:solidFill>
                <a:srgbClr val="3BA943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解法範例</a:t>
            </a: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endParaRPr kumimoji="1" lang="en-US" altLang="zh-TW" sz="2400" kern="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  <a:sym typeface="Wingdings" pitchFamily="2" charset="2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en-US" altLang="zh-TW" sz="2400" b="1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	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en-US" altLang="zh-TW" sz="2400" b="1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                   </a:t>
            </a:r>
            <a:endParaRPr kumimoji="1" lang="en-US" altLang="zh-TW" sz="2400" b="1" kern="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  <a:sym typeface="Wingdings" pitchFamily="2" charset="2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kumimoji="1" lang="zh-TW" altLang="en-US" sz="2400" b="1" kern="0" dirty="0">
              <a:solidFill>
                <a:srgbClr val="3BA943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討論：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kumimoji="1" lang="zh-TW" altLang="en-US" sz="24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kumimoji="1" lang="en-US" altLang="zh-TW" sz="22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22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1) </a:t>
            </a:r>
            <a:r>
              <a:rPr kumimoji="1" lang="zh-TW" altLang="en-US" sz="2200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演算法</a:t>
            </a:r>
            <a:r>
              <a:rPr kumimoji="1" lang="en-US" altLang="zh-TW" sz="22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DFS</a:t>
            </a:r>
            <a:r>
              <a:rPr kumimoji="1" lang="zh-TW" altLang="en-US" sz="2200" kern="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深度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優先搜尋</a:t>
            </a:r>
            <a:r>
              <a:rPr lang="en-US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(Depth First Search)</a:t>
            </a:r>
            <a:endParaRPr lang="zh-TW" altLang="en-US" sz="2200" dirty="0">
              <a:solidFill>
                <a:prstClr val="blac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2" name="橢圓 1"/>
          <p:cNvSpPr/>
          <p:nvPr/>
        </p:nvSpPr>
        <p:spPr>
          <a:xfrm>
            <a:off x="1115616" y="1412776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" name="橢圓 3"/>
          <p:cNvSpPr/>
          <p:nvPr/>
        </p:nvSpPr>
        <p:spPr>
          <a:xfrm>
            <a:off x="1979712" y="1412776"/>
            <a:ext cx="576064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2915816" y="1412776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3779912" y="1412776"/>
            <a:ext cx="576064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4788024" y="1412776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5" name="直線單箭頭接點 44"/>
          <p:cNvCxnSpPr/>
          <p:nvPr/>
        </p:nvCxnSpPr>
        <p:spPr>
          <a:xfrm>
            <a:off x="1691680" y="1664804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>
            <a:endCxn id="5" idx="2"/>
          </p:cNvCxnSpPr>
          <p:nvPr/>
        </p:nvCxnSpPr>
        <p:spPr>
          <a:xfrm>
            <a:off x="2555776" y="1664804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/>
          <p:cNvCxnSpPr/>
          <p:nvPr/>
        </p:nvCxnSpPr>
        <p:spPr>
          <a:xfrm>
            <a:off x="3491880" y="1664804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單箭頭接點 50"/>
          <p:cNvCxnSpPr/>
          <p:nvPr/>
        </p:nvCxnSpPr>
        <p:spPr>
          <a:xfrm>
            <a:off x="4355976" y="1664804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手繪多邊形 59"/>
          <p:cNvSpPr/>
          <p:nvPr/>
        </p:nvSpPr>
        <p:spPr>
          <a:xfrm>
            <a:off x="1442196" y="1880250"/>
            <a:ext cx="3402109" cy="441347"/>
          </a:xfrm>
          <a:custGeom>
            <a:avLst/>
            <a:gdLst>
              <a:gd name="connsiteX0" fmla="*/ 842 w 3402109"/>
              <a:gd name="connsiteY0" fmla="*/ 234300 h 441347"/>
              <a:gd name="connsiteX1" fmla="*/ 57992 w 3402109"/>
              <a:gd name="connsiteY1" fmla="*/ 62850 h 441347"/>
              <a:gd name="connsiteX2" fmla="*/ 115142 w 3402109"/>
              <a:gd name="connsiteY2" fmla="*/ 77138 h 441347"/>
              <a:gd name="connsiteX3" fmla="*/ 158004 w 3402109"/>
              <a:gd name="connsiteY3" fmla="*/ 105713 h 441347"/>
              <a:gd name="connsiteX4" fmla="*/ 115142 w 3402109"/>
              <a:gd name="connsiteY4" fmla="*/ 91425 h 441347"/>
              <a:gd name="connsiteX5" fmla="*/ 72279 w 3402109"/>
              <a:gd name="connsiteY5" fmla="*/ 62850 h 441347"/>
              <a:gd name="connsiteX6" fmla="*/ 43704 w 3402109"/>
              <a:gd name="connsiteY6" fmla="*/ 19988 h 441347"/>
              <a:gd name="connsiteX7" fmla="*/ 29417 w 3402109"/>
              <a:gd name="connsiteY7" fmla="*/ 62850 h 441347"/>
              <a:gd name="connsiteX8" fmla="*/ 100854 w 3402109"/>
              <a:gd name="connsiteY8" fmla="*/ 134288 h 441347"/>
              <a:gd name="connsiteX9" fmla="*/ 115142 w 3402109"/>
              <a:gd name="connsiteY9" fmla="*/ 177150 h 441347"/>
              <a:gd name="connsiteX10" fmla="*/ 286592 w 3402109"/>
              <a:gd name="connsiteY10" fmla="*/ 262875 h 441347"/>
              <a:gd name="connsiteX11" fmla="*/ 372317 w 3402109"/>
              <a:gd name="connsiteY11" fmla="*/ 305738 h 441347"/>
              <a:gd name="connsiteX12" fmla="*/ 500904 w 3402109"/>
              <a:gd name="connsiteY12" fmla="*/ 348600 h 441347"/>
              <a:gd name="connsiteX13" fmla="*/ 543767 w 3402109"/>
              <a:gd name="connsiteY13" fmla="*/ 362888 h 441347"/>
              <a:gd name="connsiteX14" fmla="*/ 715217 w 3402109"/>
              <a:gd name="connsiteY14" fmla="*/ 377175 h 441347"/>
              <a:gd name="connsiteX15" fmla="*/ 986679 w 3402109"/>
              <a:gd name="connsiteY15" fmla="*/ 391463 h 441347"/>
              <a:gd name="connsiteX16" fmla="*/ 1058117 w 3402109"/>
              <a:gd name="connsiteY16" fmla="*/ 405750 h 441347"/>
              <a:gd name="connsiteX17" fmla="*/ 1229567 w 3402109"/>
              <a:gd name="connsiteY17" fmla="*/ 434325 h 441347"/>
              <a:gd name="connsiteX18" fmla="*/ 2243979 w 3402109"/>
              <a:gd name="connsiteY18" fmla="*/ 405750 h 441347"/>
              <a:gd name="connsiteX19" fmla="*/ 2315417 w 3402109"/>
              <a:gd name="connsiteY19" fmla="*/ 391463 h 441347"/>
              <a:gd name="connsiteX20" fmla="*/ 2372567 w 3402109"/>
              <a:gd name="connsiteY20" fmla="*/ 377175 h 441347"/>
              <a:gd name="connsiteX21" fmla="*/ 2472579 w 3402109"/>
              <a:gd name="connsiteY21" fmla="*/ 362888 h 441347"/>
              <a:gd name="connsiteX22" fmla="*/ 2572592 w 3402109"/>
              <a:gd name="connsiteY22" fmla="*/ 334313 h 441347"/>
              <a:gd name="connsiteX23" fmla="*/ 2644029 w 3402109"/>
              <a:gd name="connsiteY23" fmla="*/ 320025 h 441347"/>
              <a:gd name="connsiteX24" fmla="*/ 2758329 w 3402109"/>
              <a:gd name="connsiteY24" fmla="*/ 291450 h 441347"/>
              <a:gd name="connsiteX25" fmla="*/ 2801192 w 3402109"/>
              <a:gd name="connsiteY25" fmla="*/ 262875 h 441347"/>
              <a:gd name="connsiteX26" fmla="*/ 2858342 w 3402109"/>
              <a:gd name="connsiteY26" fmla="*/ 248588 h 441347"/>
              <a:gd name="connsiteX27" fmla="*/ 2944067 w 3402109"/>
              <a:gd name="connsiteY27" fmla="*/ 220013 h 441347"/>
              <a:gd name="connsiteX28" fmla="*/ 2986929 w 3402109"/>
              <a:gd name="connsiteY28" fmla="*/ 205725 h 441347"/>
              <a:gd name="connsiteX29" fmla="*/ 3029792 w 3402109"/>
              <a:gd name="connsiteY29" fmla="*/ 177150 h 441347"/>
              <a:gd name="connsiteX30" fmla="*/ 3172667 w 3402109"/>
              <a:gd name="connsiteY30" fmla="*/ 148575 h 441347"/>
              <a:gd name="connsiteX31" fmla="*/ 3215529 w 3402109"/>
              <a:gd name="connsiteY31" fmla="*/ 134288 h 441347"/>
              <a:gd name="connsiteX32" fmla="*/ 3344117 w 3402109"/>
              <a:gd name="connsiteY32" fmla="*/ 62850 h 441347"/>
              <a:gd name="connsiteX33" fmla="*/ 3386979 w 3402109"/>
              <a:gd name="connsiteY33" fmla="*/ 19988 h 441347"/>
              <a:gd name="connsiteX34" fmla="*/ 3344117 w 3402109"/>
              <a:gd name="connsiteY34" fmla="*/ 5700 h 441347"/>
              <a:gd name="connsiteX35" fmla="*/ 3372692 w 3402109"/>
              <a:gd name="connsiteY35" fmla="*/ 48563 h 441347"/>
              <a:gd name="connsiteX36" fmla="*/ 3401267 w 3402109"/>
              <a:gd name="connsiteY36" fmla="*/ 177150 h 441347"/>
              <a:gd name="connsiteX37" fmla="*/ 3401267 w 3402109"/>
              <a:gd name="connsiteY37" fmla="*/ 234300 h 4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402109" h="441347">
                <a:moveTo>
                  <a:pt x="842" y="234300"/>
                </a:moveTo>
                <a:cubicBezTo>
                  <a:pt x="22678" y="-71415"/>
                  <a:pt x="-42114" y="19947"/>
                  <a:pt x="57992" y="62850"/>
                </a:cubicBezTo>
                <a:cubicBezTo>
                  <a:pt x="76041" y="70585"/>
                  <a:pt x="96092" y="72375"/>
                  <a:pt x="115142" y="77138"/>
                </a:cubicBezTo>
                <a:cubicBezTo>
                  <a:pt x="129429" y="86663"/>
                  <a:pt x="158004" y="88542"/>
                  <a:pt x="158004" y="105713"/>
                </a:cubicBezTo>
                <a:cubicBezTo>
                  <a:pt x="158004" y="120773"/>
                  <a:pt x="128612" y="98160"/>
                  <a:pt x="115142" y="91425"/>
                </a:cubicBezTo>
                <a:cubicBezTo>
                  <a:pt x="99783" y="83746"/>
                  <a:pt x="86567" y="72375"/>
                  <a:pt x="72279" y="62850"/>
                </a:cubicBezTo>
                <a:cubicBezTo>
                  <a:pt x="62754" y="48563"/>
                  <a:pt x="60875" y="19988"/>
                  <a:pt x="43704" y="19988"/>
                </a:cubicBezTo>
                <a:cubicBezTo>
                  <a:pt x="28644" y="19988"/>
                  <a:pt x="26941" y="47995"/>
                  <a:pt x="29417" y="62850"/>
                </a:cubicBezTo>
                <a:cubicBezTo>
                  <a:pt x="35370" y="98569"/>
                  <a:pt x="75850" y="117619"/>
                  <a:pt x="100854" y="134288"/>
                </a:cubicBezTo>
                <a:cubicBezTo>
                  <a:pt x="105617" y="148575"/>
                  <a:pt x="104493" y="166501"/>
                  <a:pt x="115142" y="177150"/>
                </a:cubicBezTo>
                <a:cubicBezTo>
                  <a:pt x="170537" y="232544"/>
                  <a:pt x="216869" y="239633"/>
                  <a:pt x="286592" y="262875"/>
                </a:cubicBezTo>
                <a:cubicBezTo>
                  <a:pt x="442908" y="314981"/>
                  <a:pt x="206138" y="231881"/>
                  <a:pt x="372317" y="305738"/>
                </a:cubicBezTo>
                <a:cubicBezTo>
                  <a:pt x="372327" y="305742"/>
                  <a:pt x="479467" y="341454"/>
                  <a:pt x="500904" y="348600"/>
                </a:cubicBezTo>
                <a:cubicBezTo>
                  <a:pt x="515192" y="353363"/>
                  <a:pt x="528758" y="361637"/>
                  <a:pt x="543767" y="362888"/>
                </a:cubicBezTo>
                <a:lnTo>
                  <a:pt x="715217" y="377175"/>
                </a:lnTo>
                <a:cubicBezTo>
                  <a:pt x="805642" y="383009"/>
                  <a:pt x="896192" y="386700"/>
                  <a:pt x="986679" y="391463"/>
                </a:cubicBezTo>
                <a:cubicBezTo>
                  <a:pt x="1010492" y="396225"/>
                  <a:pt x="1034202" y="401530"/>
                  <a:pt x="1058117" y="405750"/>
                </a:cubicBezTo>
                <a:lnTo>
                  <a:pt x="1229567" y="434325"/>
                </a:lnTo>
                <a:cubicBezTo>
                  <a:pt x="1806860" y="425444"/>
                  <a:pt x="1888458" y="470390"/>
                  <a:pt x="2243979" y="405750"/>
                </a:cubicBezTo>
                <a:cubicBezTo>
                  <a:pt x="2267872" y="401406"/>
                  <a:pt x="2291711" y="396731"/>
                  <a:pt x="2315417" y="391463"/>
                </a:cubicBezTo>
                <a:cubicBezTo>
                  <a:pt x="2334586" y="387203"/>
                  <a:pt x="2353247" y="380688"/>
                  <a:pt x="2372567" y="377175"/>
                </a:cubicBezTo>
                <a:cubicBezTo>
                  <a:pt x="2405700" y="371151"/>
                  <a:pt x="2439446" y="368912"/>
                  <a:pt x="2472579" y="362888"/>
                </a:cubicBezTo>
                <a:cubicBezTo>
                  <a:pt x="2570544" y="345076"/>
                  <a:pt x="2491002" y="354710"/>
                  <a:pt x="2572592" y="334313"/>
                </a:cubicBezTo>
                <a:cubicBezTo>
                  <a:pt x="2596151" y="328423"/>
                  <a:pt x="2620367" y="325486"/>
                  <a:pt x="2644029" y="320025"/>
                </a:cubicBezTo>
                <a:cubicBezTo>
                  <a:pt x="2682296" y="311194"/>
                  <a:pt x="2758329" y="291450"/>
                  <a:pt x="2758329" y="291450"/>
                </a:cubicBezTo>
                <a:cubicBezTo>
                  <a:pt x="2772617" y="281925"/>
                  <a:pt x="2785409" y="269639"/>
                  <a:pt x="2801192" y="262875"/>
                </a:cubicBezTo>
                <a:cubicBezTo>
                  <a:pt x="2819241" y="255140"/>
                  <a:pt x="2839534" y="254230"/>
                  <a:pt x="2858342" y="248588"/>
                </a:cubicBezTo>
                <a:cubicBezTo>
                  <a:pt x="2887192" y="239933"/>
                  <a:pt x="2915492" y="229538"/>
                  <a:pt x="2944067" y="220013"/>
                </a:cubicBezTo>
                <a:cubicBezTo>
                  <a:pt x="2958354" y="215250"/>
                  <a:pt x="2974398" y="214079"/>
                  <a:pt x="2986929" y="205725"/>
                </a:cubicBezTo>
                <a:cubicBezTo>
                  <a:pt x="3001217" y="196200"/>
                  <a:pt x="3013380" y="182200"/>
                  <a:pt x="3029792" y="177150"/>
                </a:cubicBezTo>
                <a:cubicBezTo>
                  <a:pt x="3076212" y="162867"/>
                  <a:pt x="3126591" y="163933"/>
                  <a:pt x="3172667" y="148575"/>
                </a:cubicBezTo>
                <a:lnTo>
                  <a:pt x="3215529" y="134288"/>
                </a:lnTo>
                <a:cubicBezTo>
                  <a:pt x="3313785" y="68784"/>
                  <a:pt x="3268674" y="87998"/>
                  <a:pt x="3344117" y="62850"/>
                </a:cubicBezTo>
                <a:cubicBezTo>
                  <a:pt x="3358404" y="48563"/>
                  <a:pt x="3386979" y="40193"/>
                  <a:pt x="3386979" y="19988"/>
                </a:cubicBezTo>
                <a:cubicBezTo>
                  <a:pt x="3386979" y="4928"/>
                  <a:pt x="3350852" y="-7770"/>
                  <a:pt x="3344117" y="5700"/>
                </a:cubicBezTo>
                <a:cubicBezTo>
                  <a:pt x="3336438" y="21059"/>
                  <a:pt x="3363167" y="34275"/>
                  <a:pt x="3372692" y="48563"/>
                </a:cubicBezTo>
                <a:cubicBezTo>
                  <a:pt x="3391160" y="103967"/>
                  <a:pt x="3394083" y="105309"/>
                  <a:pt x="3401267" y="177150"/>
                </a:cubicBezTo>
                <a:cubicBezTo>
                  <a:pt x="3403163" y="196105"/>
                  <a:pt x="3401267" y="215250"/>
                  <a:pt x="3401267" y="2343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手繪多邊形 60"/>
          <p:cNvSpPr/>
          <p:nvPr/>
        </p:nvSpPr>
        <p:spPr>
          <a:xfrm>
            <a:off x="4557713" y="1900233"/>
            <a:ext cx="214312" cy="14292"/>
          </a:xfrm>
          <a:custGeom>
            <a:avLst/>
            <a:gdLst>
              <a:gd name="connsiteX0" fmla="*/ 214312 w 214312"/>
              <a:gd name="connsiteY0" fmla="*/ 14292 h 14292"/>
              <a:gd name="connsiteX1" fmla="*/ 0 w 214312"/>
              <a:gd name="connsiteY1" fmla="*/ 5 h 14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312" h="14292">
                <a:moveTo>
                  <a:pt x="214312" y="14292"/>
                </a:moveTo>
                <a:cubicBezTo>
                  <a:pt x="19078" y="-726"/>
                  <a:pt x="90670" y="5"/>
                  <a:pt x="0" y="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02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191</Words>
  <Application>Microsoft Office PowerPoint</Application>
  <PresentationFormat>如螢幕大小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super</dc:creator>
  <cp:lastModifiedBy>super</cp:lastModifiedBy>
  <cp:revision>13</cp:revision>
  <dcterms:created xsi:type="dcterms:W3CDTF">2013-02-28T10:21:28Z</dcterms:created>
  <dcterms:modified xsi:type="dcterms:W3CDTF">2013-03-07T05:15:32Z</dcterms:modified>
</cp:coreProperties>
</file>