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0" r:id="rId4"/>
    <p:sldId id="311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0" autoAdjust="0"/>
    <p:restoredTop sz="92138" autoAdjust="0"/>
  </p:normalViewPr>
  <p:slideViewPr>
    <p:cSldViewPr>
      <p:cViewPr>
        <p:scale>
          <a:sx n="74" d="100"/>
          <a:sy n="74" d="100"/>
        </p:scale>
        <p:origin x="-1886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851DE3-B005-46F5-9AA6-E7579705277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6397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8A54741C-AFE5-4010-88CA-CC64DB809BA7}" type="slidenum">
              <a:rPr lang="zh-TW" altLang="en-US" sz="1200" smtClean="0"/>
              <a:pPr eaLnBrk="1" hangingPunct="1"/>
              <a:t>1</a:t>
            </a:fld>
            <a:endParaRPr lang="en-US" altLang="zh-TW" sz="1200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65FA5207-7F98-4DFE-9CBF-AAB3A078C510}" type="slidenum">
              <a:rPr lang="zh-TW" altLang="en-US" sz="1200" smtClean="0"/>
              <a:pPr eaLnBrk="1" hangingPunct="1"/>
              <a:t>2</a:t>
            </a:fld>
            <a:endParaRPr lang="en-US" altLang="zh-TW" sz="1200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AFBD0-51C8-4BB4-A3C5-6752430B8CDB}" type="datetime1">
              <a:rPr lang="zh-TW" altLang="en-US"/>
              <a:pPr>
                <a:defRPr/>
              </a:pPr>
              <a:t>2013/6/6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71D7E-F99D-4244-A647-DD2C7F5CEC1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308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875E3-870F-433F-B076-51E81C343A54}" type="datetime1">
              <a:rPr lang="zh-TW" altLang="en-US"/>
              <a:pPr>
                <a:defRPr/>
              </a:pPr>
              <a:t>2013/6/6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09BE6-D904-4CC1-A509-44C6950193B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5381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0AF72-3AA5-45DF-9DAE-FDAB91FF53B8}" type="datetime1">
              <a:rPr lang="zh-TW" altLang="en-US"/>
              <a:pPr>
                <a:defRPr/>
              </a:pPr>
              <a:t>2013/6/6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5D0D0-504B-4950-A8BC-1F529616889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7299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F2DE0-5C89-403A-A138-5687F7D51FCD}" type="datetime1">
              <a:rPr lang="zh-TW" altLang="en-US"/>
              <a:pPr>
                <a:defRPr/>
              </a:pPr>
              <a:t>2013/6/6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B4DF3-83DC-40B6-92A8-E3C76A9DEEE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2715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3424F-B45A-4F69-991C-BF7952163189}" type="datetime1">
              <a:rPr lang="zh-TW" altLang="en-US"/>
              <a:pPr>
                <a:defRPr/>
              </a:pPr>
              <a:t>2013/6/6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B45D0-8B73-49F1-A369-76D5B872840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1599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70035-21F1-4F9C-8F50-7E7B7E91DE93}" type="datetime1">
              <a:rPr lang="zh-TW" altLang="en-US"/>
              <a:pPr>
                <a:defRPr/>
              </a:pPr>
              <a:t>2013/6/6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0F61B-D79C-4B19-BF87-1B570FAD669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49516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00580-B996-4ED8-87FE-5E84DEBB3AD9}" type="datetime1">
              <a:rPr lang="zh-TW" altLang="en-US"/>
              <a:pPr>
                <a:defRPr/>
              </a:pPr>
              <a:t>2013/6/6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6FE69-8790-4DF7-9A53-B752FAA8CEF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1014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F46A6-02EA-4B01-B2F1-D5A2BD9A9A7C}" type="datetime1">
              <a:rPr lang="zh-TW" altLang="en-US"/>
              <a:pPr>
                <a:defRPr/>
              </a:pPr>
              <a:t>2013/6/6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49FAD-EFCE-41C5-98C3-93D6558B7FE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6747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40937-1332-4838-BB80-3C0F0E3EECE3}" type="datetime1">
              <a:rPr lang="zh-TW" altLang="en-US"/>
              <a:pPr>
                <a:defRPr/>
              </a:pPr>
              <a:t>2013/6/6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391B6-E4F8-4A9B-951A-3C10ACA746C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02536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C7050-1E28-424E-9AB2-76F19C2B433F}" type="datetime1">
              <a:rPr lang="zh-TW" altLang="en-US"/>
              <a:pPr>
                <a:defRPr/>
              </a:pPr>
              <a:t>2013/6/6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29E5A-0132-438A-982C-CC54C26E171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0033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1809F-8EC6-404D-89BA-98098706E629}" type="datetime1">
              <a:rPr lang="zh-TW" altLang="en-US"/>
              <a:pPr>
                <a:defRPr/>
              </a:pPr>
              <a:t>2013/6/6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78DF-2E75-4CF6-B0DE-DD88CB5E035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0674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7C7DADA-4F32-4BBC-BD56-52F46F8FAD6C}" type="datetime1">
              <a:rPr lang="zh-TW" altLang="en-US"/>
              <a:pPr>
                <a:defRPr/>
              </a:pPr>
              <a:t>2013/6/6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7DFAEB5-FB75-496B-9C50-2FBFDF00AC0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46FECAA6-60C1-4C96-A375-73617256306A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 dirty="0" smtClean="0">
              <a:solidFill>
                <a:schemeClr val="accent1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11401: Triangle Counting</a:t>
            </a:r>
            <a:endParaRPr lang="en-US" altLang="zh-TW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 smtClean="0">
                <a:solidFill>
                  <a:schemeClr val="hlink"/>
                </a:solidFill>
                <a:latin typeface="Times New Roman" charset="0"/>
              </a:rPr>
              <a:t>★★★★☆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題組：</a:t>
            </a:r>
            <a:r>
              <a:rPr lang="en-US" altLang="zh-TW" sz="2400" dirty="0" smtClean="0">
                <a:latin typeface="Times New Roman" charset="0"/>
                <a:ea typeface="新細明體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題號：</a:t>
            </a:r>
            <a:r>
              <a:rPr lang="en-US" altLang="zh-TW" sz="2400" dirty="0" smtClean="0">
                <a:latin typeface="Times New Roman" charset="0"/>
                <a:cs typeface="Times New Roman" charset="0"/>
              </a:rPr>
              <a:t>11401: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Triangle Counting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解題者：</a:t>
            </a:r>
            <a:r>
              <a:rPr lang="zh-TW" altLang="en-US" sz="2400" dirty="0" smtClean="0">
                <a:latin typeface="Times New Roman" charset="0"/>
              </a:rPr>
              <a:t>黃健鈞</a:t>
            </a:r>
            <a:endParaRPr lang="zh-TW" altLang="en-US" sz="2400" dirty="0" smtClean="0">
              <a:latin typeface="Times New Roman" charset="0"/>
              <a:ea typeface="新細明體" pitchFamily="18" charset="-12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解題日期：</a:t>
            </a:r>
            <a:r>
              <a:rPr lang="zh-TW" altLang="en-US" sz="2400" dirty="0" smtClean="0">
                <a:latin typeface="Times New Roman" charset="0"/>
              </a:rPr>
              <a:t>20</a:t>
            </a:r>
            <a:r>
              <a:rPr lang="en-US" altLang="zh-TW" sz="2400" dirty="0" smtClean="0">
                <a:latin typeface="Times New Roman" charset="0"/>
              </a:rPr>
              <a:t>13</a:t>
            </a:r>
            <a:r>
              <a:rPr lang="zh-TW" altLang="en-US" sz="2400" dirty="0" smtClean="0">
                <a:latin typeface="Times New Roman" charset="0"/>
              </a:rPr>
              <a:t>年</a:t>
            </a:r>
            <a:r>
              <a:rPr lang="en-US" altLang="zh-TW" sz="2400" dirty="0">
                <a:latin typeface="Times New Roman" charset="0"/>
              </a:rPr>
              <a:t>6</a:t>
            </a:r>
            <a:r>
              <a:rPr lang="zh-TW" altLang="en-US" sz="2400" dirty="0" smtClean="0">
                <a:latin typeface="Times New Roman" charset="0"/>
              </a:rPr>
              <a:t>月</a:t>
            </a:r>
            <a:r>
              <a:rPr lang="en-US" altLang="zh-TW" sz="2400" dirty="0">
                <a:latin typeface="Times New Roman" charset="0"/>
              </a:rPr>
              <a:t>6</a:t>
            </a:r>
            <a:r>
              <a:rPr lang="zh-TW" altLang="en-US" sz="2400" dirty="0" smtClean="0">
                <a:latin typeface="Times New Roman" charset="0"/>
              </a:rPr>
              <a:t>日</a:t>
            </a:r>
            <a:endParaRPr lang="zh-TW" altLang="en-US" sz="2400" dirty="0" smtClean="0">
              <a:latin typeface="Times New Roman" charset="0"/>
              <a:ea typeface="新細明體" pitchFamily="18" charset="-12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題意：</a:t>
            </a:r>
            <a:r>
              <a:rPr lang="zh-TW" altLang="en-US" sz="2400" dirty="0" smtClean="0">
                <a:latin typeface="Times New Roman" charset="0"/>
                <a:cs typeface="Times New Roman" charset="0"/>
              </a:rPr>
              <a:t>輸入一個整數</a:t>
            </a:r>
            <a:r>
              <a:rPr lang="en-US" altLang="zh-TW" sz="2400" dirty="0" smtClean="0">
                <a:latin typeface="Times New Roman" charset="0"/>
                <a:cs typeface="Times New Roman" charset="0"/>
              </a:rPr>
              <a:t>n(</a:t>
            </a:r>
            <a:r>
              <a:rPr lang="zh-TW" altLang="en-US" sz="2400" dirty="0" smtClean="0">
                <a:latin typeface="Times New Roman" charset="0"/>
                <a:cs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  <a:cs typeface="Times New Roman" charset="0"/>
              </a:rPr>
              <a:t>3</a:t>
            </a:r>
            <a:r>
              <a:rPr lang="zh-TW" altLang="en-US" sz="2400" dirty="0" smtClean="0">
                <a:latin typeface="Times New Roman" charset="0"/>
                <a:cs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  <a:cs typeface="Times New Roman" charset="0"/>
              </a:rPr>
              <a:t>&lt;=</a:t>
            </a:r>
            <a:r>
              <a:rPr lang="zh-TW" altLang="en-US" sz="2400" dirty="0" smtClean="0">
                <a:latin typeface="Times New Roman" charset="0"/>
                <a:cs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  <a:cs typeface="Times New Roman" charset="0"/>
              </a:rPr>
              <a:t>n</a:t>
            </a:r>
            <a:r>
              <a:rPr lang="zh-TW" altLang="en-US" sz="2400" dirty="0" smtClean="0">
                <a:latin typeface="Times New Roman" charset="0"/>
                <a:cs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  <a:cs typeface="Times New Roman" charset="0"/>
              </a:rPr>
              <a:t>&lt;= 10</a:t>
            </a:r>
            <a:r>
              <a:rPr lang="en-US" altLang="zh-TW" sz="2400" baseline="30000" dirty="0" smtClean="0">
                <a:latin typeface="Times New Roman" charset="0"/>
                <a:cs typeface="Times New Roman" charset="0"/>
              </a:rPr>
              <a:t>6</a:t>
            </a:r>
            <a:r>
              <a:rPr lang="zh-TW" altLang="en-US" sz="2400" dirty="0" smtClean="0">
                <a:latin typeface="Times New Roman" charset="0"/>
                <a:cs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  <a:cs typeface="Times New Roman" charset="0"/>
              </a:rPr>
              <a:t>)</a:t>
            </a:r>
            <a:r>
              <a:rPr lang="zh-TW" altLang="en-US" sz="2400" dirty="0" smtClean="0">
                <a:latin typeface="Times New Roman" charset="0"/>
                <a:cs typeface="Times New Roman" charset="0"/>
              </a:rPr>
              <a:t>代表有長度為</a:t>
            </a:r>
            <a:r>
              <a:rPr lang="en-US" altLang="zh-TW" sz="2400" dirty="0" smtClean="0">
                <a:latin typeface="Times New Roman" charset="0"/>
                <a:cs typeface="Times New Roman" charset="0"/>
              </a:rPr>
              <a:t>1, 2, 3, …, n</a:t>
            </a:r>
            <a:r>
              <a:rPr lang="zh-TW" altLang="en-US" sz="2400" dirty="0">
                <a:latin typeface="Times New Roman" charset="0"/>
                <a:cs typeface="Times New Roman" charset="0"/>
              </a:rPr>
              <a:t>的桿子</a:t>
            </a:r>
            <a:r>
              <a:rPr lang="zh-TW" altLang="en-US" sz="2400" dirty="0" smtClean="0">
                <a:latin typeface="Times New Roman" charset="0"/>
                <a:cs typeface="Times New Roman" charset="0"/>
              </a:rPr>
              <a:t>，從中選出三個不同的桿子以組成三角形，輸出有幾種組何方式，輸入</a:t>
            </a:r>
            <a:r>
              <a:rPr lang="en-US" altLang="zh-TW" sz="2400" dirty="0" smtClean="0">
                <a:latin typeface="Times New Roman" charset="0"/>
                <a:cs typeface="Times New Roman" charset="0"/>
              </a:rPr>
              <a:t>n &lt; 3</a:t>
            </a:r>
            <a:r>
              <a:rPr lang="zh-TW" altLang="en-US" sz="2400" dirty="0" smtClean="0">
                <a:latin typeface="Times New Roman" charset="0"/>
                <a:cs typeface="Times New Roman" charset="0"/>
              </a:rPr>
              <a:t>表示結束。</a:t>
            </a:r>
            <a:endParaRPr lang="en-US" altLang="zh-TW" sz="2400" dirty="0" smtClean="0"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620688"/>
            <a:ext cx="8064896" cy="576753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題意範例：</a:t>
            </a:r>
            <a:r>
              <a:rPr lang="zh-TW" altLang="en-US" sz="2400" dirty="0" smtClean="0">
                <a:solidFill>
                  <a:srgbClr val="3BA943"/>
                </a:solidFill>
                <a:latin typeface="Times New Roman" charset="0"/>
              </a:rPr>
              <a:t> </a:t>
            </a:r>
            <a:endParaRPr lang="en-US" altLang="zh-TW" sz="2400" dirty="0" smtClean="0">
              <a:solidFill>
                <a:srgbClr val="3BA943"/>
              </a:solidFill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>
                <a:latin typeface="Times New Roman" charset="0"/>
              </a:rPr>
              <a:t>	</a:t>
            </a:r>
            <a:r>
              <a:rPr lang="en-US" altLang="zh-TW" sz="2400" dirty="0" smtClean="0">
                <a:latin typeface="Times New Roman" charset="0"/>
              </a:rPr>
              <a:t>input:</a:t>
            </a:r>
            <a:r>
              <a:rPr lang="zh-TW" altLang="en-US" sz="2400" dirty="0" smtClean="0">
                <a:latin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</a:rPr>
              <a:t>5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最大邊為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4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時：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(2, 3, 4)</a:t>
            </a:r>
            <a:endParaRPr lang="en-US" altLang="zh-TW" sz="2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最大邊為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5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時：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(2, 4, 5) (3, 4, 5)</a:t>
            </a:r>
            <a:endParaRPr lang="en-US" altLang="zh-TW" sz="2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n-US" altLang="zh-TW" sz="2400" dirty="0" smtClean="0">
                <a:latin typeface="Times New Roman" charset="0"/>
              </a:rPr>
              <a:t>output:</a:t>
            </a:r>
            <a:r>
              <a:rPr lang="zh-TW" altLang="en-US" sz="2400" dirty="0">
                <a:latin typeface="Times New Roman" charset="0"/>
              </a:rPr>
              <a:t> </a:t>
            </a:r>
            <a:r>
              <a:rPr lang="en-US" altLang="zh-TW" sz="2400" dirty="0">
                <a:latin typeface="Times New Roman" charset="0"/>
              </a:rPr>
              <a:t>3</a:t>
            </a:r>
            <a:endParaRPr lang="en-US" altLang="zh-TW" sz="2400" dirty="0" smtClean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解法：</a:t>
            </a:r>
            <a:endParaRPr lang="en-US" altLang="zh-TW" sz="2400" dirty="0" smtClean="0">
              <a:latin typeface="Times New Roman" charset="0"/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>
                <a:latin typeface="Times New Roman" charset="0"/>
                <a:sym typeface="Wingdings" pitchFamily="2" charset="2"/>
              </a:rPr>
              <a:t>	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(1)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假設三邊分別為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x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、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y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、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z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，且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z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為最大邊時，由兩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	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邊之和必大於第三邊得</a:t>
            </a:r>
            <a:r>
              <a:rPr lang="en-US" altLang="zh-TW" sz="2400" dirty="0" err="1" smtClean="0">
                <a:latin typeface="Times New Roman" charset="0"/>
                <a:sym typeface="Wingdings" pitchFamily="2" charset="2"/>
              </a:rPr>
              <a:t>x+y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 &gt; z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，所以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z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–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x &lt; y &lt; z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。</a:t>
            </a:r>
            <a:endParaRPr lang="en-US" altLang="zh-TW" sz="2400" dirty="0" smtClean="0">
              <a:latin typeface="Times New Roman" charset="0"/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	(2)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當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x = 1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時無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解，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x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=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2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時有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1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組解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…x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=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z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– 1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有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z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–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2	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組解，所以總共有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(z – 2 + 1) * (z – 2) / 2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組解。</a:t>
            </a:r>
            <a:endParaRPr lang="en-US" altLang="zh-TW" sz="2400" dirty="0" smtClean="0">
              <a:latin typeface="Times New Roman" charset="0"/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charset="0"/>
                <a:sym typeface="Wingdings" pitchFamily="2" charset="2"/>
              </a:rPr>
              <a:t>	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(3)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最後在扣掉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x = y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和重複的解，所以共有</a:t>
            </a:r>
            <a:endParaRPr lang="en-US" altLang="zh-TW" sz="2400" dirty="0" smtClean="0">
              <a:latin typeface="Times New Roman" charset="0"/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charset="0"/>
                <a:sym typeface="Wingdings" pitchFamily="2" charset="2"/>
              </a:rPr>
              <a:t>	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((z –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1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) *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(z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– 2) /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2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–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(z – 1) / 2) / 2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組解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。</a:t>
            </a:r>
            <a:endParaRPr lang="en-US" altLang="zh-TW" sz="2400" dirty="0" smtClean="0">
              <a:latin typeface="Times New Roman" charset="0"/>
              <a:sym typeface="Wingdings" pitchFamily="2" charset="2"/>
            </a:endParaRPr>
          </a:p>
        </p:txBody>
      </p:sp>
      <p:sp>
        <p:nvSpPr>
          <p:cNvPr id="3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/>
          <a:p>
            <a:pPr>
              <a:defRPr/>
            </a:pPr>
            <a:fld id="{41EB4DF3-83DC-40B6-92A8-E3C76A9DEEE0}" type="slidenum">
              <a:rPr lang="zh-TW" altLang="en-US" smtClean="0"/>
              <a:pPr>
                <a:defRPr/>
              </a:pPr>
              <a:t>2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476672"/>
            <a:ext cx="7772400" cy="5767536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b="1" dirty="0" smtClean="0">
                <a:solidFill>
                  <a:srgbClr val="3BA943"/>
                </a:solidFill>
                <a:latin typeface="Times New Roman" charset="0"/>
                <a:sym typeface="Wingdings" pitchFamily="2" charset="2"/>
              </a:rPr>
              <a:t>	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(4)z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為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3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時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0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組解，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z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為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4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時有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1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組解，所以當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n = 4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時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	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會有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0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+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1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=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1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組解，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z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為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5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時會有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2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組解，所以當</a:t>
            </a:r>
            <a:endParaRPr lang="en-US" altLang="zh-TW" sz="2400" dirty="0" smtClean="0">
              <a:latin typeface="Times New Roman" charset="0"/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charset="0"/>
                <a:sym typeface="Wingdings" pitchFamily="2" charset="2"/>
              </a:rPr>
              <a:t>	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n = 5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時會有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1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+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2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=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3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組解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……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。</a:t>
            </a:r>
            <a:endParaRPr lang="en-US" altLang="zh-TW" sz="2400" dirty="0" smtClean="0">
              <a:latin typeface="Times New Roman" charset="0"/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	(5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)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把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n = </a:t>
            </a:r>
            <a:r>
              <a:rPr lang="en-US" altLang="zh-TW" sz="2400" dirty="0" smtClean="0">
                <a:latin typeface="Times New Roman" charset="0"/>
                <a:cs typeface="Times New Roman" charset="0"/>
                <a:sym typeface="Wingdings" pitchFamily="2" charset="2"/>
              </a:rPr>
              <a:t>3</a:t>
            </a:r>
            <a:r>
              <a:rPr lang="en-US" altLang="zh-TW" sz="2400" dirty="0" smtClean="0">
                <a:latin typeface="Times New Roman" charset="0"/>
                <a:cs typeface="Times New Roman" charset="0"/>
              </a:rPr>
              <a:t>, 4, …, </a:t>
            </a:r>
            <a:r>
              <a:rPr lang="en-US" altLang="zh-TW" sz="2400" dirty="0">
                <a:latin typeface="Times New Roman" charset="0"/>
                <a:cs typeface="Times New Roman" charset="0"/>
              </a:rPr>
              <a:t>10</a:t>
            </a:r>
            <a:r>
              <a:rPr lang="en-US" altLang="zh-TW" sz="2400" baseline="30000" dirty="0">
                <a:latin typeface="Times New Roman" charset="0"/>
                <a:cs typeface="Times New Roman" charset="0"/>
              </a:rPr>
              <a:t>6</a:t>
            </a:r>
            <a:r>
              <a:rPr lang="zh-TW" altLang="en-US" sz="2400" dirty="0" smtClean="0">
                <a:latin typeface="Times New Roman" charset="0"/>
                <a:cs typeface="Times New Roman" charset="0"/>
              </a:rPr>
              <a:t>所有的</a:t>
            </a:r>
            <a:r>
              <a:rPr lang="zh-TW" altLang="en-US" sz="2400" dirty="0">
                <a:latin typeface="Times New Roman" charset="0"/>
                <a:cs typeface="Times New Roman" charset="0"/>
              </a:rPr>
              <a:t>解用陣列存</a:t>
            </a:r>
            <a:r>
              <a:rPr lang="zh-TW" altLang="en-US" sz="2400" dirty="0" smtClean="0">
                <a:latin typeface="Times New Roman" charset="0"/>
                <a:cs typeface="Times New Roman" charset="0"/>
              </a:rPr>
              <a:t>起來</a:t>
            </a:r>
            <a:r>
              <a:rPr lang="zh-TW" altLang="en-US" sz="2400" dirty="0" smtClean="0">
                <a:latin typeface="Times New Roman" charset="0"/>
                <a:cs typeface="Times New Roman" charset="0"/>
              </a:rPr>
              <a:t>，</a:t>
            </a:r>
            <a:r>
              <a:rPr lang="zh-TW" altLang="en-US" sz="2400" dirty="0" smtClean="0">
                <a:latin typeface="Times New Roman" charset="0"/>
                <a:cs typeface="Times New Roman" charset="0"/>
              </a:rPr>
              <a:t>之後</a:t>
            </a:r>
            <a:r>
              <a:rPr lang="en-US" altLang="zh-TW" sz="2400" dirty="0" smtClean="0">
                <a:latin typeface="Times New Roman" charset="0"/>
                <a:cs typeface="Times New Roman" charset="0"/>
              </a:rPr>
              <a:t>	</a:t>
            </a:r>
            <a:r>
              <a:rPr lang="zh-TW" altLang="en-US" sz="2400" dirty="0" smtClean="0">
                <a:latin typeface="Times New Roman" charset="0"/>
                <a:cs typeface="Times New Roman" charset="0"/>
              </a:rPr>
              <a:t>再查表</a:t>
            </a:r>
            <a:r>
              <a:rPr lang="zh-TW" altLang="en-US" sz="2400" dirty="0" smtClean="0">
                <a:latin typeface="Times New Roman" charset="0"/>
                <a:cs typeface="Times New Roman" charset="0"/>
              </a:rPr>
              <a:t>就行了。</a:t>
            </a:r>
            <a:endParaRPr lang="en-US" altLang="zh-TW" b="1" dirty="0" smtClean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解法範例：</a:t>
            </a:r>
            <a:endParaRPr lang="en-US" altLang="zh-TW" sz="2400" b="1" dirty="0" smtClean="0">
              <a:solidFill>
                <a:srgbClr val="3BA943"/>
              </a:solidFill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b="1" dirty="0">
                <a:solidFill>
                  <a:srgbClr val="3BA943"/>
                </a:solidFill>
                <a:latin typeface="Times New Roman" charset="0"/>
              </a:rPr>
              <a:t>	</a:t>
            </a:r>
            <a:r>
              <a:rPr lang="en-US" altLang="zh-TW" sz="2400" dirty="0" smtClean="0">
                <a:latin typeface="Times New Roman" charset="0"/>
              </a:rPr>
              <a:t>input</a:t>
            </a:r>
            <a:r>
              <a:rPr lang="en-US" altLang="zh-TW" sz="2400" dirty="0">
                <a:latin typeface="Times New Roman" charset="0"/>
              </a:rPr>
              <a:t>:</a:t>
            </a:r>
            <a:r>
              <a:rPr lang="zh-TW" altLang="en-US" sz="2400" dirty="0">
                <a:latin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charset="0"/>
              </a:rPr>
              <a:t>	</a:t>
            </a:r>
            <a:r>
              <a:rPr lang="en-US" altLang="zh-TW" sz="2400" dirty="0" smtClean="0">
                <a:latin typeface="Times New Roman" charset="0"/>
              </a:rPr>
              <a:t>z = 4</a:t>
            </a:r>
            <a:r>
              <a:rPr lang="zh-TW" altLang="en-US" sz="2400" dirty="0" smtClean="0">
                <a:latin typeface="Times New Roman" charset="0"/>
              </a:rPr>
              <a:t>時： </a:t>
            </a:r>
            <a:r>
              <a:rPr lang="en-US" altLang="zh-TW" sz="2400" dirty="0" smtClean="0">
                <a:latin typeface="Times New Roman" charset="0"/>
              </a:rPr>
              <a:t>x</a:t>
            </a:r>
            <a:r>
              <a:rPr lang="zh-TW" altLang="en-US" sz="2400" dirty="0" smtClean="0">
                <a:latin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</a:rPr>
              <a:t>=</a:t>
            </a:r>
            <a:r>
              <a:rPr lang="zh-TW" altLang="en-US" sz="2400" dirty="0" smtClean="0">
                <a:latin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</a:rPr>
              <a:t>2</a:t>
            </a:r>
            <a:r>
              <a:rPr lang="zh-TW" altLang="en-US" sz="2400" dirty="0" smtClean="0">
                <a:latin typeface="Times New Roman" charset="0"/>
              </a:rPr>
              <a:t>時 </a:t>
            </a:r>
            <a:r>
              <a:rPr lang="en-US" altLang="zh-TW" sz="2400" dirty="0" smtClean="0">
                <a:latin typeface="Times New Roman" charset="0"/>
              </a:rPr>
              <a:t>(2, 3, 4)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b="1" dirty="0">
                <a:solidFill>
                  <a:srgbClr val="3BA943"/>
                </a:solidFill>
                <a:latin typeface="Times New Roman" charset="0"/>
              </a:rPr>
              <a:t>	 </a:t>
            </a:r>
            <a:r>
              <a:rPr lang="en-US" altLang="zh-TW" sz="2400" b="1" dirty="0" smtClean="0">
                <a:solidFill>
                  <a:srgbClr val="3BA943"/>
                </a:solidFill>
                <a:latin typeface="Times New Roman" charset="0"/>
              </a:rPr>
              <a:t>                </a:t>
            </a:r>
            <a:r>
              <a:rPr lang="en-US" altLang="zh-TW" sz="2400" dirty="0">
                <a:latin typeface="Times New Roman" charset="0"/>
              </a:rPr>
              <a:t>x</a:t>
            </a:r>
            <a:r>
              <a:rPr lang="zh-TW" altLang="en-US" sz="2400" dirty="0">
                <a:latin typeface="Times New Roman" charset="0"/>
              </a:rPr>
              <a:t> </a:t>
            </a:r>
            <a:r>
              <a:rPr lang="en-US" altLang="zh-TW" sz="2400" dirty="0">
                <a:latin typeface="Times New Roman" charset="0"/>
              </a:rPr>
              <a:t>=</a:t>
            </a:r>
            <a:r>
              <a:rPr lang="zh-TW" altLang="en-US" sz="2400" dirty="0">
                <a:latin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</a:rPr>
              <a:t>3</a:t>
            </a:r>
            <a:r>
              <a:rPr lang="zh-TW" altLang="en-US" sz="2400" dirty="0" smtClean="0">
                <a:latin typeface="Times New Roman" charset="0"/>
              </a:rPr>
              <a:t>時 </a:t>
            </a:r>
            <a:r>
              <a:rPr lang="en-US" altLang="zh-TW" sz="2400" strike="sngStrike" dirty="0" smtClean="0">
                <a:latin typeface="Times New Roman" charset="0"/>
              </a:rPr>
              <a:t>(3, </a:t>
            </a:r>
            <a:r>
              <a:rPr lang="en-US" altLang="zh-TW" sz="2400" strike="sngStrike" dirty="0">
                <a:latin typeface="Times New Roman" charset="0"/>
              </a:rPr>
              <a:t>3, 4</a:t>
            </a:r>
            <a:r>
              <a:rPr lang="en-US" altLang="zh-TW" sz="2400" strike="sngStrike" dirty="0" smtClean="0">
                <a:latin typeface="Times New Roman" charset="0"/>
              </a:rPr>
              <a:t>)</a:t>
            </a:r>
            <a:r>
              <a:rPr lang="en-US" altLang="zh-TW" sz="2400" dirty="0" smtClean="0">
                <a:latin typeface="Times New Roman" charset="0"/>
              </a:rPr>
              <a:t> </a:t>
            </a:r>
            <a:r>
              <a:rPr lang="en-US" altLang="zh-TW" sz="2400" strike="sngStrike" dirty="0" smtClean="0">
                <a:latin typeface="Times New Roman" charset="0"/>
              </a:rPr>
              <a:t>(3, 2, 4)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b="1" dirty="0">
                <a:solidFill>
                  <a:srgbClr val="3BA943"/>
                </a:solidFill>
                <a:latin typeface="Times New Roman" charset="0"/>
              </a:rPr>
              <a:t>	</a:t>
            </a:r>
            <a:r>
              <a:rPr lang="en-US" altLang="zh-TW" sz="2400" dirty="0">
                <a:latin typeface="Times New Roman" charset="0"/>
              </a:rPr>
              <a:t>z = </a:t>
            </a:r>
            <a:r>
              <a:rPr lang="en-US" altLang="zh-TW" sz="2400" dirty="0" smtClean="0">
                <a:latin typeface="Times New Roman" charset="0"/>
              </a:rPr>
              <a:t>5</a:t>
            </a:r>
            <a:r>
              <a:rPr lang="zh-TW" altLang="en-US" sz="2400" dirty="0" smtClean="0">
                <a:latin typeface="Times New Roman" charset="0"/>
              </a:rPr>
              <a:t>時</a:t>
            </a:r>
            <a:r>
              <a:rPr lang="zh-TW" altLang="en-US" sz="2400" dirty="0">
                <a:latin typeface="Times New Roman" charset="0"/>
              </a:rPr>
              <a:t>： </a:t>
            </a:r>
            <a:r>
              <a:rPr lang="en-US" altLang="zh-TW" sz="2400" dirty="0">
                <a:latin typeface="Times New Roman" charset="0"/>
              </a:rPr>
              <a:t>x</a:t>
            </a:r>
            <a:r>
              <a:rPr lang="zh-TW" altLang="en-US" sz="2400" dirty="0">
                <a:latin typeface="Times New Roman" charset="0"/>
              </a:rPr>
              <a:t> </a:t>
            </a:r>
            <a:r>
              <a:rPr lang="en-US" altLang="zh-TW" sz="2400" dirty="0">
                <a:latin typeface="Times New Roman" charset="0"/>
              </a:rPr>
              <a:t>=</a:t>
            </a:r>
            <a:r>
              <a:rPr lang="zh-TW" altLang="en-US" sz="2400" dirty="0">
                <a:latin typeface="Times New Roman" charset="0"/>
              </a:rPr>
              <a:t> </a:t>
            </a:r>
            <a:r>
              <a:rPr lang="en-US" altLang="zh-TW" sz="2400" dirty="0">
                <a:latin typeface="Times New Roman" charset="0"/>
              </a:rPr>
              <a:t>2</a:t>
            </a:r>
            <a:r>
              <a:rPr lang="zh-TW" altLang="en-US" sz="2400" dirty="0">
                <a:latin typeface="Times New Roman" charset="0"/>
              </a:rPr>
              <a:t>時 </a:t>
            </a:r>
            <a:r>
              <a:rPr lang="en-US" altLang="zh-TW" sz="2400" dirty="0" smtClean="0">
                <a:latin typeface="Times New Roman" charset="0"/>
              </a:rPr>
              <a:t>(2, 4, 5)</a:t>
            </a:r>
            <a:endParaRPr lang="en-US" altLang="zh-TW" sz="2400" dirty="0"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b="1" dirty="0">
                <a:solidFill>
                  <a:srgbClr val="3BA943"/>
                </a:solidFill>
                <a:latin typeface="Times New Roman" charset="0"/>
              </a:rPr>
              <a:t>	                 </a:t>
            </a:r>
            <a:r>
              <a:rPr lang="en-US" altLang="zh-TW" sz="2400" dirty="0">
                <a:latin typeface="Times New Roman" charset="0"/>
              </a:rPr>
              <a:t>x</a:t>
            </a:r>
            <a:r>
              <a:rPr lang="zh-TW" altLang="en-US" sz="2400" dirty="0">
                <a:latin typeface="Times New Roman" charset="0"/>
              </a:rPr>
              <a:t> </a:t>
            </a:r>
            <a:r>
              <a:rPr lang="en-US" altLang="zh-TW" sz="2400" dirty="0">
                <a:latin typeface="Times New Roman" charset="0"/>
              </a:rPr>
              <a:t>=</a:t>
            </a:r>
            <a:r>
              <a:rPr lang="zh-TW" altLang="en-US" sz="2400" dirty="0">
                <a:latin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</a:rPr>
              <a:t>3</a:t>
            </a:r>
            <a:r>
              <a:rPr lang="zh-TW" altLang="en-US" sz="2400" dirty="0" smtClean="0">
                <a:latin typeface="Times New Roman" charset="0"/>
              </a:rPr>
              <a:t>時 </a:t>
            </a:r>
            <a:r>
              <a:rPr lang="en-US" altLang="zh-TW" sz="2400" strike="sngStrike" dirty="0">
                <a:latin typeface="Times New Roman" charset="0"/>
              </a:rPr>
              <a:t>(3, 3, 5</a:t>
            </a:r>
            <a:r>
              <a:rPr lang="en-US" altLang="zh-TW" sz="2400" strike="sngStrike" dirty="0" smtClean="0">
                <a:latin typeface="Times New Roman" charset="0"/>
              </a:rPr>
              <a:t>)</a:t>
            </a:r>
            <a:r>
              <a:rPr lang="en-US" altLang="zh-TW" sz="2400" dirty="0" smtClean="0">
                <a:latin typeface="Times New Roman" charset="0"/>
              </a:rPr>
              <a:t> (3, 4, 5)</a:t>
            </a:r>
            <a:endParaRPr lang="en-US" altLang="zh-TW" sz="2400" b="1" dirty="0" smtClean="0">
              <a:solidFill>
                <a:srgbClr val="3BA943"/>
              </a:solidFill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b="1" dirty="0" smtClean="0">
                <a:solidFill>
                  <a:srgbClr val="3BA943"/>
                </a:solidFill>
                <a:latin typeface="Times New Roman" charset="0"/>
              </a:rPr>
              <a:t>		     </a:t>
            </a:r>
            <a:r>
              <a:rPr lang="en-US" altLang="zh-TW" sz="2400" dirty="0" smtClean="0">
                <a:latin typeface="Times New Roman" charset="0"/>
              </a:rPr>
              <a:t>x</a:t>
            </a:r>
            <a:r>
              <a:rPr lang="zh-TW" altLang="en-US" sz="2400" dirty="0" smtClean="0">
                <a:latin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</a:rPr>
              <a:t>=</a:t>
            </a:r>
            <a:r>
              <a:rPr lang="zh-TW" altLang="en-US" sz="2400" dirty="0" smtClean="0">
                <a:latin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</a:rPr>
              <a:t>4</a:t>
            </a:r>
            <a:r>
              <a:rPr lang="zh-TW" altLang="en-US" sz="2400" dirty="0" smtClean="0">
                <a:latin typeface="Times New Roman" charset="0"/>
              </a:rPr>
              <a:t>時 </a:t>
            </a:r>
            <a:r>
              <a:rPr lang="en-US" altLang="zh-TW" sz="2400" strike="sngStrike" dirty="0" smtClean="0">
                <a:latin typeface="Times New Roman" charset="0"/>
              </a:rPr>
              <a:t>(4, 2, 5)</a:t>
            </a:r>
            <a:r>
              <a:rPr lang="zh-TW" altLang="en-US" sz="2400" dirty="0" smtClean="0">
                <a:latin typeface="Times New Roman" charset="0"/>
              </a:rPr>
              <a:t> </a:t>
            </a:r>
            <a:r>
              <a:rPr lang="en-US" altLang="zh-TW" sz="2400" strike="sngStrike" dirty="0" smtClean="0">
                <a:latin typeface="Times New Roman" charset="0"/>
              </a:rPr>
              <a:t>(4, 3, 5)</a:t>
            </a:r>
            <a:r>
              <a:rPr lang="zh-TW" altLang="en-US" sz="2400" dirty="0">
                <a:latin typeface="Times New Roman" charset="0"/>
              </a:rPr>
              <a:t> </a:t>
            </a:r>
            <a:r>
              <a:rPr lang="en-US" altLang="zh-TW" sz="2400" strike="sngStrike" dirty="0" smtClean="0">
                <a:latin typeface="Times New Roman" charset="0"/>
              </a:rPr>
              <a:t>(4, 4, 5)</a:t>
            </a:r>
            <a:endParaRPr lang="en-US" altLang="zh-TW" sz="2400" b="1" strike="sngStrike" dirty="0" smtClean="0">
              <a:solidFill>
                <a:srgbClr val="3BA943"/>
              </a:solidFill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 smtClean="0">
                <a:latin typeface="Times New Roman" charset="0"/>
              </a:rPr>
              <a:t>	output</a:t>
            </a:r>
            <a:r>
              <a:rPr lang="en-US" altLang="zh-TW" sz="2400" dirty="0">
                <a:latin typeface="Times New Roman" charset="0"/>
              </a:rPr>
              <a:t>:</a:t>
            </a:r>
            <a:r>
              <a:rPr lang="zh-TW" altLang="en-US" sz="2400" dirty="0">
                <a:latin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</a:rPr>
              <a:t>3</a:t>
            </a:r>
            <a:endParaRPr lang="en-US" altLang="zh-TW" sz="2000" dirty="0" smtClean="0">
              <a:latin typeface="Times New Roman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EB4DF3-83DC-40B6-92A8-E3C76A9DEEE0}" type="slidenum">
              <a:rPr lang="zh-TW" altLang="en-US" smtClean="0"/>
              <a:pPr>
                <a:defRPr/>
              </a:pPr>
              <a:t>3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1953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EB4DF3-83DC-40B6-92A8-E3C76A9DEEE0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6" name="標題 1"/>
          <p:cNvSpPr>
            <a:spLocks noGrp="1"/>
          </p:cNvSpPr>
          <p:nvPr>
            <p:ph idx="1"/>
          </p:nvPr>
        </p:nvSpPr>
        <p:spPr>
          <a:xfrm>
            <a:off x="762000" y="549275"/>
            <a:ext cx="7772400" cy="5622925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3BA943"/>
                </a:solidFill>
                <a:latin typeface="Times New Roman" charset="0"/>
              </a:rPr>
              <a:t>討論：</a:t>
            </a:r>
            <a:endParaRPr lang="en-US" altLang="zh-TW" sz="2400" b="1" dirty="0">
              <a:solidFill>
                <a:srgbClr val="3BA943"/>
              </a:solidFill>
              <a:latin typeface="Times New Roman" charset="0"/>
            </a:endParaRPr>
          </a:p>
          <a:p>
            <a:pPr marL="0" indent="0"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charset="0"/>
                <a:cs typeface="Times New Roman" charset="0"/>
              </a:rPr>
              <a:t>	</a:t>
            </a:r>
            <a:r>
              <a:rPr lang="en-US" altLang="zh-TW" sz="2400" dirty="0">
                <a:latin typeface="Times New Roman" charset="0"/>
                <a:cs typeface="Times New Roman" charset="0"/>
              </a:rPr>
              <a:t>(1)</a:t>
            </a:r>
            <a:r>
              <a:rPr lang="zh-TW" altLang="en-US" sz="2400" dirty="0">
                <a:latin typeface="Times New Roman" charset="0"/>
                <a:cs typeface="Times New Roman" charset="0"/>
              </a:rPr>
              <a:t>陣列的形態要用</a:t>
            </a:r>
            <a:r>
              <a:rPr lang="en-US" altLang="zh-TW" sz="2400" dirty="0">
                <a:latin typeface="Times New Roman" charset="0"/>
                <a:cs typeface="Times New Roman" charset="0"/>
              </a:rPr>
              <a:t>long </a:t>
            </a:r>
            <a:r>
              <a:rPr lang="en-US" altLang="zh-TW" sz="2400" dirty="0" err="1">
                <a:latin typeface="Times New Roman" charset="0"/>
                <a:cs typeface="Times New Roman" charset="0"/>
              </a:rPr>
              <a:t>long</a:t>
            </a:r>
            <a:r>
              <a:rPr lang="en-US" altLang="zh-TW" sz="2400" dirty="0">
                <a:latin typeface="Times New Roman" charset="0"/>
                <a:cs typeface="Times New Roman" charset="0"/>
              </a:rPr>
              <a:t> </a:t>
            </a:r>
            <a:r>
              <a:rPr lang="en-US" altLang="zh-TW" sz="2400" dirty="0" err="1" smtClean="0">
                <a:latin typeface="Times New Roman" charset="0"/>
                <a:cs typeface="Times New Roman" charset="0"/>
              </a:rPr>
              <a:t>int</a:t>
            </a:r>
            <a:r>
              <a:rPr lang="zh-TW" altLang="en-US" sz="2400" dirty="0" smtClean="0">
                <a:latin typeface="Times New Roman" charset="0"/>
                <a:cs typeface="Times New Roman" charset="0"/>
              </a:rPr>
              <a:t>。</a:t>
            </a:r>
            <a:endParaRPr lang="en-US" altLang="zh-TW" sz="2400" dirty="0" smtClean="0">
              <a:latin typeface="Times New Roman" charset="0"/>
              <a:cs typeface="Times New Roman" charset="0"/>
            </a:endParaRPr>
          </a:p>
          <a:p>
            <a:pPr marL="0" indent="0">
              <a:buNone/>
              <a:defRPr/>
            </a:pPr>
            <a:r>
              <a:rPr lang="en-US" altLang="zh-TW" sz="2400" b="1" dirty="0" smtClean="0">
                <a:solidFill>
                  <a:srgbClr val="3BA943"/>
                </a:solidFill>
                <a:latin typeface="Times New Roman" charset="0"/>
                <a:cs typeface="Times New Roman" charset="0"/>
              </a:rPr>
              <a:t>	</a:t>
            </a:r>
            <a:r>
              <a:rPr lang="en-US" altLang="zh-TW" sz="2400" dirty="0" smtClean="0">
                <a:latin typeface="Times New Roman" charset="0"/>
                <a:cs typeface="Times New Roman" charset="0"/>
              </a:rPr>
              <a:t>(</a:t>
            </a:r>
            <a:r>
              <a:rPr lang="en-US" altLang="zh-TW" sz="2400" dirty="0">
                <a:latin typeface="Times New Roman" charset="0"/>
                <a:cs typeface="Times New Roman" charset="0"/>
              </a:rPr>
              <a:t>2</a:t>
            </a:r>
            <a:r>
              <a:rPr lang="en-US" altLang="zh-TW" sz="2400" dirty="0" smtClean="0">
                <a:latin typeface="Times New Roman" charset="0"/>
                <a:cs typeface="Times New Roman" charset="0"/>
              </a:rPr>
              <a:t>)</a:t>
            </a:r>
            <a:r>
              <a:rPr lang="zh-TW" altLang="en-US" sz="2400" dirty="0">
                <a:latin typeface="Times New Roman" charset="0"/>
                <a:cs typeface="Times New Roman" charset="0"/>
              </a:rPr>
              <a:t>要先把</a:t>
            </a:r>
            <a:r>
              <a:rPr lang="en-US" altLang="zh-TW" sz="2400" dirty="0">
                <a:latin typeface="Times New Roman" charset="0"/>
                <a:cs typeface="Times New Roman" charset="0"/>
              </a:rPr>
              <a:t>n = 3 </a:t>
            </a:r>
            <a:r>
              <a:rPr lang="zh-TW" altLang="en-US" sz="2400" dirty="0">
                <a:latin typeface="Times New Roman" charset="0"/>
                <a:cs typeface="Times New Roman" charset="0"/>
              </a:rPr>
              <a:t>時的值存為</a:t>
            </a:r>
            <a:r>
              <a:rPr lang="en-US" altLang="zh-TW" sz="2400" dirty="0">
                <a:latin typeface="Times New Roman" charset="0"/>
                <a:cs typeface="Times New Roman" charset="0"/>
              </a:rPr>
              <a:t>0</a:t>
            </a:r>
            <a:r>
              <a:rPr lang="zh-TW" altLang="en-US" sz="2400" dirty="0">
                <a:latin typeface="Times New Roman" charset="0"/>
                <a:cs typeface="Times New Roman" charset="0"/>
              </a:rPr>
              <a:t>。</a:t>
            </a:r>
            <a:endParaRPr lang="en-US" altLang="zh-TW" sz="2400" b="1" dirty="0">
              <a:solidFill>
                <a:srgbClr val="3BA943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3055</TotalTime>
  <Words>99</Words>
  <Application>Microsoft Office PowerPoint</Application>
  <PresentationFormat>如螢幕大小 (4:3)</PresentationFormat>
  <Paragraphs>37</Paragraphs>
  <Slides>4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Blends</vt:lpstr>
      <vt:lpstr>11401: Triangle Counting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user</cp:lastModifiedBy>
  <cp:revision>162</cp:revision>
  <dcterms:created xsi:type="dcterms:W3CDTF">1601-01-01T00:00:00Z</dcterms:created>
  <dcterms:modified xsi:type="dcterms:W3CDTF">2013-06-05T20:57:07Z</dcterms:modified>
</cp:coreProperties>
</file>