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07" r:id="rId2"/>
    <p:sldId id="310" r:id="rId3"/>
    <p:sldId id="309" r:id="rId4"/>
    <p:sldId id="316" r:id="rId5"/>
    <p:sldId id="313" r:id="rId6"/>
    <p:sldId id="311" r:id="rId7"/>
    <p:sldId id="312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1" d="100"/>
          <a:sy n="71" d="100"/>
        </p:scale>
        <p:origin x="-9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E790D1-50CA-4A9E-8627-E582FD73E2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5359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8A5ECF7-18D1-4434-A077-585742C5FDB4}" type="slidenum">
              <a:rPr lang="zh-TW" altLang="en-US" sz="1200" smtClean="0"/>
              <a:pPr eaLnBrk="1" hangingPunct="1"/>
              <a:t>1</a:t>
            </a:fld>
            <a:endParaRPr lang="en-US" altLang="zh-TW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E790D1-50CA-4A9E-8627-E582FD73E235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936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4D884A4-63B6-44EC-B8A7-5FFB734E64F3}" type="slidenum">
              <a:rPr lang="zh-TW" altLang="en-US" sz="1200" smtClean="0"/>
              <a:pPr eaLnBrk="1" hangingPunct="1"/>
              <a:t>3</a:t>
            </a:fld>
            <a:endParaRPr lang="en-US" altLang="zh-TW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6D9C-340A-44E0-9127-795DD60058B0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2F37D-9432-44CE-A880-A7C245AB771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674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3942C-2509-4266-A982-7D28F595C31D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71A9-9ADD-4813-B962-76526CCD28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593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E970-CF57-425F-AD55-A44577AAC179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34E6-1648-402F-910B-FD5E51F816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59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1E63-2C1C-4344-A053-D666A8A308F9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0EB5-FB4B-4806-84AD-5CEF14575E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569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4DC4-A964-426B-8310-BB9E5D57D17B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0A5DE-D30B-4997-AB50-E7D842F1B5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7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1D23-785D-40D4-BB00-6DF65CAC46C7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553BB-0DA1-4FA5-BA4F-E16575AAA8D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639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6C3B-A2DC-438A-B771-8E1E0DD0E420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BCCE7-2E04-43D6-9984-244A46E7B3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291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A296-DE93-4230-A323-6FCBCA4E5C76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B8501-804C-41E0-9108-604C378D81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433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6E46-B8F6-4A1B-94FC-0A1E7B5C5A83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E68B-E199-4D71-9287-660C9D5F31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134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FC112-9AAA-4104-B932-975B1AB64A31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69F8-42C7-4C5B-BEC5-0313A2B17F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25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BA7EF-F94F-4006-8536-32198F443258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0BFD-4A31-4556-AD76-72147D39056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579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DBB7A2-CD55-454A-BE38-19D38154E093}" type="datetime1">
              <a:rPr lang="zh-TW" altLang="en-US"/>
              <a:pPr>
                <a:defRPr/>
              </a:pPr>
              <a:t>2013/5/31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9BDAAAC-E7C5-400B-8A83-2F899D011CD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05AB243-C14B-42E9-AC00-3535176E5671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charset="0"/>
              </a:rPr>
              <a:t>11512:GATTACA</a:t>
            </a:r>
            <a:endParaRPr lang="en-US" altLang="zh-TW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charset="0"/>
              </a:rPr>
              <a:t>★★★☆☆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dirty="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zh-TW" altLang="en-US" sz="2400" dirty="0" smtClean="0">
                <a:latin typeface="Times New Roman" charset="0"/>
              </a:rPr>
              <a:t>1</a:t>
            </a:r>
            <a:r>
              <a:rPr lang="en-US" altLang="zh-TW" sz="2400" dirty="0" smtClean="0">
                <a:latin typeface="Times New Roman" charset="0"/>
              </a:rPr>
              <a:t>1512:GATTACA</a:t>
            </a:r>
            <a:endParaRPr lang="en-US" altLang="zh-TW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dirty="0">
                <a:latin typeface="Times New Roman" charset="0"/>
              </a:rPr>
              <a:t>翁丞</a:t>
            </a:r>
            <a:r>
              <a:rPr lang="zh-TW" altLang="en-US" sz="2400" dirty="0" smtClean="0">
                <a:latin typeface="Times New Roman" charset="0"/>
              </a:rPr>
              <a:t>世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dirty="0" smtClean="0">
                <a:latin typeface="Times New Roman" charset="0"/>
              </a:rPr>
              <a:t>20</a:t>
            </a:r>
            <a:r>
              <a:rPr lang="en-US" altLang="zh-TW" sz="2400" dirty="0" smtClean="0">
                <a:latin typeface="Times New Roman" charset="0"/>
              </a:rPr>
              <a:t>13</a:t>
            </a:r>
            <a:r>
              <a:rPr lang="zh-TW" altLang="en-US" sz="2400" dirty="0" smtClean="0">
                <a:latin typeface="Times New Roman" charset="0"/>
              </a:rPr>
              <a:t>年</a:t>
            </a:r>
            <a:r>
              <a:rPr lang="en-US" altLang="zh-TW" sz="2400" dirty="0">
                <a:latin typeface="Times New Roman" charset="0"/>
              </a:rPr>
              <a:t>5</a:t>
            </a:r>
            <a:r>
              <a:rPr lang="zh-TW" altLang="en-US" sz="2400" dirty="0" smtClean="0">
                <a:latin typeface="Times New Roman" charset="0"/>
              </a:rPr>
              <a:t>月</a:t>
            </a:r>
            <a:r>
              <a:rPr lang="en-US" altLang="zh-TW" sz="2400" dirty="0" smtClean="0">
                <a:latin typeface="Times New Roman" charset="0"/>
              </a:rPr>
              <a:t>30</a:t>
            </a:r>
            <a:r>
              <a:rPr lang="zh-TW" altLang="en-US" sz="2400" dirty="0" smtClean="0">
                <a:latin typeface="Times New Roman" charset="0"/>
              </a:rPr>
              <a:t>日</a:t>
            </a:r>
            <a:endParaRPr lang="zh-TW" altLang="en-US" sz="2400" dirty="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dirty="0">
                <a:latin typeface="Times New Roman" charset="0"/>
              </a:rPr>
              <a:t>給</a:t>
            </a:r>
            <a:r>
              <a:rPr lang="zh-TW" altLang="en-US" sz="2400" dirty="0" smtClean="0">
                <a:latin typeface="Times New Roman" charset="0"/>
              </a:rPr>
              <a:t>定</a:t>
            </a:r>
            <a:r>
              <a:rPr lang="en-US" altLang="zh-TW" sz="2400" dirty="0">
                <a:latin typeface="Times New Roman" charset="0"/>
              </a:rPr>
              <a:t>T(1 ≤ </a:t>
            </a:r>
            <a:r>
              <a:rPr lang="en-US" altLang="zh-TW" sz="2400" dirty="0" smtClean="0">
                <a:latin typeface="Times New Roman" charset="0"/>
              </a:rPr>
              <a:t>T</a:t>
            </a:r>
            <a:r>
              <a:rPr lang="en-US" altLang="zh-TW" sz="2400" dirty="0">
                <a:latin typeface="Times New Roman" charset="0"/>
              </a:rPr>
              <a:t> ≤ </a:t>
            </a:r>
            <a:r>
              <a:rPr lang="en-US" altLang="zh-TW" sz="2400" dirty="0" smtClean="0">
                <a:latin typeface="Times New Roman" charset="0"/>
              </a:rPr>
              <a:t>100</a:t>
            </a:r>
            <a:r>
              <a:rPr lang="en-US" altLang="zh-TW" sz="2400" dirty="0">
                <a:latin typeface="Times New Roman" charset="0"/>
              </a:rPr>
              <a:t>)</a:t>
            </a:r>
            <a:r>
              <a:rPr lang="zh-TW" altLang="en-US" sz="2400" dirty="0" smtClean="0">
                <a:latin typeface="Times New Roman" charset="0"/>
              </a:rPr>
              <a:t>個測資，每筆測資為一</a:t>
            </a:r>
            <a:r>
              <a:rPr lang="zh-TW" altLang="en-US" sz="2400" dirty="0">
                <a:latin typeface="Times New Roman" charset="0"/>
              </a:rPr>
              <a:t>條</a:t>
            </a:r>
            <a:r>
              <a:rPr lang="en-US" altLang="zh-TW" sz="2400" dirty="0">
                <a:latin typeface="Times New Roman" charset="0"/>
              </a:rPr>
              <a:t>DNA</a:t>
            </a:r>
            <a:r>
              <a:rPr lang="zh-TW" altLang="en-US" sz="2400" dirty="0" smtClean="0">
                <a:latin typeface="Times New Roman" charset="0"/>
              </a:rPr>
              <a:t>序列字串</a:t>
            </a:r>
            <a:r>
              <a:rPr lang="en-US" altLang="zh-TW" sz="2400" dirty="0" smtClean="0">
                <a:latin typeface="Times New Roman" charset="0"/>
              </a:rPr>
              <a:t>(1</a:t>
            </a:r>
            <a:r>
              <a:rPr lang="en-US" altLang="zh-TW" sz="2400" dirty="0">
                <a:latin typeface="Times New Roman" charset="0"/>
              </a:rPr>
              <a:t> ≤ </a:t>
            </a:r>
            <a:r>
              <a:rPr lang="en-US" altLang="zh-TW" sz="2400" dirty="0" smtClean="0">
                <a:latin typeface="Times New Roman" charset="0"/>
              </a:rPr>
              <a:t>len≤1000)</a:t>
            </a:r>
            <a:r>
              <a:rPr lang="zh-TW" altLang="en-US" sz="2400" dirty="0" smtClean="0">
                <a:latin typeface="Times New Roman" charset="0"/>
              </a:rPr>
              <a:t>，要找出最長的</a:t>
            </a:r>
            <a:r>
              <a:rPr lang="en-US" altLang="zh-TW" sz="2400" dirty="0" smtClean="0">
                <a:latin typeface="Times New Roman" charset="0"/>
              </a:rPr>
              <a:t>DNA</a:t>
            </a:r>
            <a:r>
              <a:rPr lang="zh-TW" altLang="en-US" sz="2400" dirty="0" smtClean="0">
                <a:latin typeface="Times New Roman" charset="0"/>
              </a:rPr>
              <a:t>重複子字串，並將它輸出，且輸出重複次數。</a:t>
            </a:r>
            <a:endParaRPr lang="en-US" altLang="zh-TW" sz="2400" b="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0EB5-FB4B-4806-84AD-5CEF14575E9B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013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  <a:t>	</a:t>
            </a:r>
            <a:b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</a:br>
            <a: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kern="0" dirty="0" smtClean="0">
                <a:latin typeface="Times New Roman" pitchFamily="18" charset="0"/>
                <a:cs typeface="Times New Roman" pitchFamily="18" charset="0"/>
              </a:rPr>
              <a:t>輸入</a:t>
            </a:r>
            <a:r>
              <a:rPr lang="en-US" altLang="zh-TW" sz="2400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zh-TW" sz="24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kern="0" dirty="0" smtClean="0">
                <a:latin typeface="Times New Roman" pitchFamily="18" charset="0"/>
                <a:cs typeface="Times New Roman" pitchFamily="18" charset="0"/>
              </a:rPr>
              <a:t>	4</a:t>
            </a:r>
            <a:br>
              <a:rPr lang="en-US" altLang="zh-TW" sz="24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GATTACA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GAGAGAG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GATTACAGATTACA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TGAC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輸出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zh-TW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 		3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GAGAG 	2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GATTACA 	2 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No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repetitions found!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+mn-ea"/>
              </a:rPr>
              <a:t>	</a:t>
            </a:r>
            <a:endParaRPr lang="en-US" altLang="zh-TW" sz="2400" kern="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93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4E1B080-0D1F-43D1-8106-A521A9AF9A00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字串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S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的最長重複子字串會是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S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的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所有字尾子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字串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suffix substring)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的最長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共同字首子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字串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(longest common prefix substring)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。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例如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: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dirty="0" smtClean="0">
                <a:latin typeface="Times New Roman" charset="0"/>
                <a:sym typeface="Wingdings" pitchFamily="2" charset="2"/>
              </a:rPr>
            </a:br>
            <a:endParaRPr lang="en-US" altLang="zh-TW" sz="2400" dirty="0" smtClean="0">
              <a:latin typeface="Times New Roman" charset="0"/>
              <a:sym typeface="Wingdings" pitchFamily="2" charset="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3043"/>
              </p:ext>
            </p:extLst>
          </p:nvPr>
        </p:nvGraphicFramePr>
        <p:xfrm>
          <a:off x="1475656" y="2420888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4367808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GAGAGAG</a:t>
                      </a: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GAGAG</a:t>
                      </a:r>
                      <a:r>
                        <a:rPr lang="en-US" altLang="zh-TW" dirty="0" smtClean="0"/>
                        <a:t>AG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AGAGAG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</a:rPr>
                        <a:t>GAGAG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AGAG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GAG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AG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DAA0786-1248-406B-9820-C9C7B2C351A3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原本如果</a:t>
            </a:r>
            <a:r>
              <a:rPr lang="zh-TW" altLang="en-US" sz="2400" kern="0" dirty="0">
                <a:latin typeface="Times New Roman" charset="0"/>
                <a:sym typeface="Wingdings" pitchFamily="2" charset="2"/>
              </a:rPr>
              <a:t>要找到最長共同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字首的話，需要將每一個字尾子字串都比較過，但如果我們將字尾子字串陣列排序過的話，就只需要計算相鄰的字尾子字串即可。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最大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LCP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的字尾字串即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是所求！</a:t>
            </a:r>
            <a:endParaRPr lang="en-US" altLang="zh-TW" sz="2400" kern="0" dirty="0" smtClean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endParaRPr lang="en-US" altLang="zh-TW" sz="2400" kern="0" dirty="0" smtClean="0">
              <a:latin typeface="Times New Roman" charset="0"/>
              <a:sym typeface="Wingdings" pitchFamily="2" charset="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8983"/>
              </p:ext>
            </p:extLst>
          </p:nvPr>
        </p:nvGraphicFramePr>
        <p:xfrm>
          <a:off x="1907704" y="1844824"/>
          <a:ext cx="5640289" cy="40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806"/>
                <a:gridCol w="2480387"/>
                <a:gridCol w="1880096"/>
              </a:tblGrid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STEP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substring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LCP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AGAG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AGAGAG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GAGAG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505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GAGAG</a:t>
                      </a:r>
                      <a:r>
                        <a:rPr lang="en-US" altLang="zh-TW" dirty="0" smtClean="0"/>
                        <a:t>AG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15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4E1B080-0D1F-43D1-8106-A521A9AF9A00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首先使用</a:t>
            </a:r>
            <a:r>
              <a:rPr lang="en-US" altLang="zh-TW" sz="2400" kern="0" dirty="0">
                <a:latin typeface="Times New Roman" charset="0"/>
                <a:sym typeface="Wingdings" pitchFamily="2" charset="2"/>
              </a:rPr>
              <a:t>P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refix-doubling Algorithm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來得到按照字典順序排序過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的字尾子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字串陣列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(suffix array)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。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例如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:        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字串  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GAGAGAG</a:t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r>
              <a:rPr lang="zh-TW" altLang="en-US" sz="2400" kern="0" dirty="0">
                <a:latin typeface="Times New Roman" charset="0"/>
                <a:sym typeface="Wingdings" pitchFamily="2" charset="2"/>
              </a:rPr>
              <a:t>接著使用</a:t>
            </a:r>
            <a:r>
              <a:rPr lang="en-US" altLang="zh-TW" sz="2400" kern="0" dirty="0">
                <a:latin typeface="Times New Roman" charset="0"/>
                <a:sym typeface="Wingdings" pitchFamily="2" charset="2"/>
              </a:rPr>
              <a:t>suffix array</a:t>
            </a:r>
            <a:r>
              <a:rPr lang="zh-TW" altLang="en-US" sz="2400" kern="0" dirty="0">
                <a:latin typeface="Times New Roman" charset="0"/>
                <a:sym typeface="Wingdings" pitchFamily="2" charset="2"/>
              </a:rPr>
              <a:t>來計算出每對相鄰</a:t>
            </a:r>
            <a:r>
              <a:rPr lang="en-US" altLang="zh-TW" sz="2400" kern="0" dirty="0">
                <a:latin typeface="Times New Roman" charset="0"/>
                <a:sym typeface="Wingdings" pitchFamily="2" charset="2"/>
              </a:rPr>
              <a:t>suffix</a:t>
            </a:r>
            <a:r>
              <a:rPr lang="zh-TW" altLang="en-US" sz="2400" kern="0" dirty="0">
                <a:latin typeface="Times New Roman" charset="0"/>
                <a:sym typeface="Wingdings" pitchFamily="2" charset="2"/>
              </a:rPr>
              <a:t>的最長共同前缀，可以以直覺式的方法計算。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	</a:t>
            </a:r>
            <a:endParaRPr lang="zh-TW" altLang="en-US" sz="2400" b="1" kern="0" dirty="0" smtClean="0">
              <a:solidFill>
                <a:srgbClr val="3BA943"/>
              </a:solidFill>
              <a:latin typeface="Times New Roman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87672"/>
              </p:ext>
            </p:extLst>
          </p:nvPr>
        </p:nvGraphicFramePr>
        <p:xfrm>
          <a:off x="1115616" y="1844824"/>
          <a:ext cx="6096000" cy="296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Suffix</a:t>
                      </a:r>
                      <a:r>
                        <a:rPr lang="en-US" altLang="zh-TW" baseline="0" dirty="0" smtClean="0"/>
                        <a:t> array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Rank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en-US" altLang="zh-TW" baseline="0" dirty="0" smtClean="0"/>
                        <a:t> -&gt; GAGAG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r>
                        <a:rPr lang="en-US" altLang="zh-TW" baseline="0" dirty="0" smtClean="0"/>
                        <a:t> &lt;- GAGAGAG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en-US" altLang="zh-TW" baseline="0" dirty="0" smtClean="0"/>
                        <a:t> -&gt; GAG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AGAG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en-US" altLang="zh-TW" baseline="0" dirty="0" smtClean="0"/>
                        <a:t> &lt;- AGAGAG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r>
                        <a:rPr lang="en-US" altLang="zh-TW" baseline="0" dirty="0" smtClean="0"/>
                        <a:t> -&gt; G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AGAGAG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en-US" altLang="zh-TW" baseline="0" dirty="0" smtClean="0"/>
                        <a:t> &lt;- GAGAG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r>
                        <a:rPr lang="en-US" altLang="zh-TW" baseline="0" dirty="0" smtClean="0"/>
                        <a:t> -&gt; GAGAGA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r>
                        <a:rPr lang="en-US" altLang="zh-TW" baseline="0" dirty="0" smtClean="0"/>
                        <a:t> &lt;- AGAG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-&gt; GAGA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&lt;- GAG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en-US" altLang="zh-TW" baseline="0" dirty="0" smtClean="0"/>
                        <a:t> -&gt; GA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GAGAG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r>
                        <a:rPr lang="en-US" altLang="zh-TW" baseline="0" dirty="0" smtClean="0"/>
                        <a:t> &lt;- AG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r>
                        <a:rPr lang="en-US" altLang="zh-TW" baseline="0" dirty="0" smtClean="0"/>
                        <a:t> -&gt; </a:t>
                      </a:r>
                      <a:r>
                        <a:rPr lang="en-US" altLang="zh-TW" b="1" baseline="0" dirty="0" smtClean="0">
                          <a:solidFill>
                            <a:srgbClr val="FF0000"/>
                          </a:solidFill>
                        </a:rPr>
                        <a:t>GAGAGAG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en-US" altLang="zh-TW" baseline="0" dirty="0" smtClean="0"/>
                        <a:t> &lt;- G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DAA0786-1248-406B-9820-C9C7B2C351A3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 smtClean="0">
                <a:solidFill>
                  <a:srgbClr val="3BA943"/>
                </a:solidFill>
                <a:latin typeface="Times New Roman" charset="0"/>
              </a:rPr>
              <a:t>解法範例：</a:t>
            </a:r>
            <a: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  <a:t/>
            </a:r>
            <a:b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</a:br>
            <a:r>
              <a:rPr lang="en-US" altLang="zh-TW" sz="2400" b="1" kern="0" dirty="0" smtClean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假設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DNA</a:t>
            </a:r>
            <a:r>
              <a:rPr lang="zh-TW" altLang="en-US" sz="2400" kern="0" dirty="0" smtClean="0">
                <a:latin typeface="Times New Roman" charset="0"/>
                <a:sym typeface="Wingdings" pitchFamily="2" charset="2"/>
              </a:rPr>
              <a:t>字串為</a:t>
            </a: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GAGAGAG</a:t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>Prefix-doubling Algorithm:</a:t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r>
              <a:rPr lang="en-US" altLang="zh-TW" sz="2400" kern="0" dirty="0" smtClean="0">
                <a:latin typeface="Times New Roman" charset="0"/>
                <a:sym typeface="Wingdings" pitchFamily="2" charset="2"/>
              </a:rPr>
              <a:t/>
            </a:r>
            <a:br>
              <a:rPr lang="en-US" altLang="zh-TW" sz="2400" kern="0" dirty="0" smtClean="0">
                <a:latin typeface="Times New Roman" charset="0"/>
                <a:sym typeface="Wingdings" pitchFamily="2" charset="2"/>
              </a:rPr>
            </a:br>
            <a:endParaRPr lang="en-US" altLang="zh-TW" sz="2400" kern="0" dirty="0" smtClean="0">
              <a:latin typeface="Times New Roman" charset="0"/>
              <a:sym typeface="Wingdings" pitchFamily="2" charset="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58" y="1764214"/>
            <a:ext cx="737674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381000" y="685800"/>
                <a:ext cx="8077200" cy="562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kern="0" dirty="0" smtClean="0">
                    <a:solidFill>
                      <a:srgbClr val="3BA943"/>
                    </a:solidFill>
                    <a:latin typeface="Times New Roman" charset="0"/>
                  </a:rPr>
                  <a:t>討論：</a:t>
                </a:r>
                <a:r>
                  <a:rPr lang="zh-TW" altLang="en-US" sz="2400" kern="0" dirty="0" smtClean="0">
                    <a:solidFill>
                      <a:srgbClr val="3BA943"/>
                    </a:solidFill>
                    <a:latin typeface="Times New Roman" charset="0"/>
                  </a:rPr>
                  <a:t>  </a:t>
                </a:r>
                <a:r>
                  <a:rPr lang="en-US" altLang="zh-TW" sz="2400" kern="0" dirty="0" smtClean="0">
                    <a:solidFill>
                      <a:srgbClr val="3BA943"/>
                    </a:solidFill>
                    <a:latin typeface="Times New Roman" charset="0"/>
                  </a:rPr>
                  <a:t/>
                </a:r>
                <a:br>
                  <a:rPr lang="en-US" altLang="zh-TW" sz="2400" kern="0" dirty="0" smtClean="0">
                    <a:solidFill>
                      <a:srgbClr val="3BA943"/>
                    </a:solidFill>
                    <a:latin typeface="Times New Roman" charset="0"/>
                  </a:rPr>
                </a:br>
                <a:r>
                  <a:rPr lang="en-US" altLang="zh-TW" sz="2400" kern="0" dirty="0" smtClean="0">
                    <a:latin typeface="Times New Roman" charset="0"/>
                  </a:rPr>
                  <a:t>(1)</a:t>
                </a:r>
                <a:r>
                  <a:rPr lang="zh-TW" altLang="en-US" sz="2400" kern="0" dirty="0" smtClean="0">
                    <a:latin typeface="Times New Roman" charset="0"/>
                  </a:rPr>
                  <a:t>時間複雜度為</a:t>
                </a:r>
                <a14:m>
                  <m:oMath xmlns:m="http://schemas.openxmlformats.org/officeDocument/2006/math">
                    <m:r>
                      <a:rPr lang="en-US" altLang="zh-TW" sz="2400" b="0" i="1" kern="0" smtClean="0">
                        <a:latin typeface="Cambria Math"/>
                      </a:rPr>
                      <m:t>𝑂</m:t>
                    </m:r>
                    <m:r>
                      <a:rPr lang="en-US" altLang="zh-TW" sz="2400" b="0" i="1" kern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altLang="zh-TW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kern="0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altLang="zh-TW" sz="24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sz="2400" b="0" i="1" kern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2400" kern="0" dirty="0" smtClean="0">
                    <a:latin typeface="Times New Roman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TW" sz="2400" b="0" i="1" kern="0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zh-TW" altLang="en-US" sz="2400" kern="0" dirty="0" smtClean="0">
                    <a:latin typeface="Times New Roman" charset="0"/>
                  </a:rPr>
                  <a:t>為字串長度</a:t>
                </a:r>
                <a:r>
                  <a:rPr lang="en-US" altLang="zh-TW" sz="2400" kern="0" dirty="0" smtClean="0">
                    <a:latin typeface="Times New Roman" charset="0"/>
                  </a:rPr>
                  <a:t/>
                </a:r>
                <a:br>
                  <a:rPr lang="en-US" altLang="zh-TW" sz="2400" kern="0" dirty="0" smtClean="0">
                    <a:latin typeface="Times New Roman" charset="0"/>
                  </a:rPr>
                </a:br>
                <a:r>
                  <a:rPr lang="en-US" altLang="zh-TW" sz="2400" kern="0" dirty="0" smtClean="0">
                    <a:latin typeface="Times New Roman" charset="0"/>
                  </a:rPr>
                  <a:t>(2)</a:t>
                </a:r>
                <a:r>
                  <a:rPr lang="zh-TW" altLang="en-US" sz="2400" kern="0" dirty="0" smtClean="0">
                    <a:latin typeface="Times New Roman" charset="0"/>
                  </a:rPr>
                  <a:t>也可使用</a:t>
                </a:r>
                <a:r>
                  <a:rPr lang="en-US" altLang="zh-TW" sz="2400" kern="0" dirty="0" smtClean="0">
                    <a:latin typeface="Times New Roman" charset="0"/>
                  </a:rPr>
                  <a:t>DC3 Algorithm</a:t>
                </a:r>
                <a:r>
                  <a:rPr lang="zh-TW" altLang="en-US" sz="2400" kern="0" dirty="0" smtClean="0">
                    <a:latin typeface="Times New Roman" charset="0"/>
                  </a:rPr>
                  <a:t>來求</a:t>
                </a:r>
                <a:r>
                  <a:rPr lang="en-US" altLang="zh-TW" sz="2400" kern="0" dirty="0" smtClean="0">
                    <a:latin typeface="Times New Roman" charset="0"/>
                  </a:rPr>
                  <a:t>suffix array</a:t>
                </a:r>
                <a:br>
                  <a:rPr lang="en-US" altLang="zh-TW" sz="2400" kern="0" dirty="0" smtClean="0">
                    <a:latin typeface="Times New Roman" charset="0"/>
                  </a:rPr>
                </a:br>
                <a:r>
                  <a:rPr lang="en-US" altLang="zh-TW" sz="2400" kern="0" dirty="0" smtClean="0">
                    <a:latin typeface="Times New Roman" charset="0"/>
                  </a:rPr>
                  <a:t>(3)</a:t>
                </a:r>
                <a:r>
                  <a:rPr lang="zh-TW" altLang="en-US" sz="2400" kern="0" dirty="0" smtClean="0">
                    <a:latin typeface="Times New Roman" charset="0"/>
                  </a:rPr>
                  <a:t>相關主題</a:t>
                </a:r>
                <a:r>
                  <a:rPr lang="en-US" altLang="zh-TW" sz="2400" kern="0" dirty="0" smtClean="0">
                    <a:latin typeface="Times New Roman" charset="0"/>
                  </a:rPr>
                  <a:t>:Suffix Array</a:t>
                </a:r>
                <a:r>
                  <a:rPr lang="zh-TW" altLang="en-US" sz="2400" kern="0" dirty="0" smtClean="0">
                    <a:latin typeface="Times New Roman" charset="0"/>
                  </a:rPr>
                  <a:t>、</a:t>
                </a:r>
                <a:r>
                  <a:rPr lang="en-US" altLang="zh-TW" sz="2400" kern="0" dirty="0" smtClean="0">
                    <a:latin typeface="Times New Roman" charset="0"/>
                  </a:rPr>
                  <a:t>Longest Common Prefix Array</a:t>
                </a:r>
                <a:r>
                  <a:rPr lang="zh-TW" altLang="en-US" sz="2400" kern="0" dirty="0" smtClean="0">
                    <a:latin typeface="Times New Roman" charset="0"/>
                  </a:rPr>
                  <a:t>、倍增算法</a:t>
                </a:r>
                <a:r>
                  <a:rPr lang="en-US" altLang="zh-TW" sz="2400" kern="0" dirty="0" smtClean="0">
                    <a:latin typeface="Times New Roman" charset="0"/>
                  </a:rPr>
                  <a:t>(Prefix-doubling Algorithm)</a:t>
                </a:r>
                <a:br>
                  <a:rPr lang="en-US" altLang="zh-TW" sz="2400" kern="0" dirty="0" smtClean="0">
                    <a:latin typeface="Times New Roman" charset="0"/>
                  </a:rPr>
                </a:br>
                <a:r>
                  <a:rPr lang="en-US" altLang="zh-TW" sz="2400" kern="0" dirty="0" smtClean="0">
                    <a:latin typeface="Times New Roman" charset="0"/>
                  </a:rPr>
                  <a:t>(4)</a:t>
                </a:r>
                <a:r>
                  <a:rPr lang="zh-TW" altLang="en-US" sz="2400" kern="0" dirty="0" smtClean="0">
                    <a:latin typeface="Times New Roman" charset="0"/>
                  </a:rPr>
                  <a:t>似乎也可使用</a:t>
                </a:r>
                <a:r>
                  <a:rPr lang="en-US" altLang="zh-TW" sz="2400" kern="0" dirty="0" smtClean="0">
                    <a:latin typeface="Times New Roman" charset="0"/>
                  </a:rPr>
                  <a:t>Suffix </a:t>
                </a:r>
                <a:r>
                  <a:rPr lang="en-US" altLang="zh-TW" sz="2400" kern="0" dirty="0" err="1" smtClean="0">
                    <a:latin typeface="Times New Roman" charset="0"/>
                  </a:rPr>
                  <a:t>Trie</a:t>
                </a:r>
                <a:r>
                  <a:rPr lang="zh-TW" altLang="en-US" sz="2400" kern="0" dirty="0" smtClean="0">
                    <a:latin typeface="Times New Roman" charset="0"/>
                  </a:rPr>
                  <a:t>來解此題</a:t>
                </a:r>
                <a:r>
                  <a:rPr lang="en-US" altLang="zh-TW" sz="2400" kern="0" dirty="0" smtClean="0">
                    <a:latin typeface="Times New Roman" charset="0"/>
                  </a:rPr>
                  <a:t/>
                </a:r>
                <a:br>
                  <a:rPr lang="en-US" altLang="zh-TW" sz="2400" kern="0" dirty="0" smtClean="0">
                    <a:latin typeface="Times New Roman" charset="0"/>
                  </a:rPr>
                </a:br>
                <a:r>
                  <a:rPr lang="en-US" altLang="zh-TW" sz="2400" kern="0" dirty="0" smtClean="0">
                    <a:latin typeface="Times New Roman" charset="0"/>
                  </a:rPr>
                  <a:t>(5)</a:t>
                </a:r>
                <a:r>
                  <a:rPr lang="zh-TW" altLang="en-US" sz="2400" kern="0" dirty="0" smtClean="0">
                    <a:latin typeface="Times New Roman" charset="0"/>
                  </a:rPr>
                  <a:t>題目有指明，如果最長重複子字串有好幾組就輸出字典順序最小的那組</a:t>
                </a:r>
                <a:endParaRPr lang="en-US" altLang="zh-TW" sz="2400" kern="0" dirty="0" smtClean="0">
                  <a:latin typeface="Times New Roman" charset="0"/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685800"/>
                <a:ext cx="8077200" cy="5622925"/>
              </a:xfrm>
              <a:prstGeom prst="rect">
                <a:avLst/>
              </a:prstGeom>
              <a:blipFill rotWithShape="1">
                <a:blip r:embed="rId2"/>
                <a:stretch>
                  <a:fillRect l="-151" t="-1518" r="-1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3111</TotalTime>
  <Words>202</Words>
  <Application>Microsoft Office PowerPoint</Application>
  <PresentationFormat>如螢幕大小 (4:3)</PresentationFormat>
  <Paragraphs>86</Paragraphs>
  <Slides>7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Blends</vt:lpstr>
      <vt:lpstr>11512:GATTACA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ChengShih</cp:lastModifiedBy>
  <cp:revision>144</cp:revision>
  <dcterms:created xsi:type="dcterms:W3CDTF">1601-01-01T00:00:00Z</dcterms:created>
  <dcterms:modified xsi:type="dcterms:W3CDTF">2013-05-30T18:31:28Z</dcterms:modified>
</cp:coreProperties>
</file>