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307" r:id="rId2"/>
    <p:sldId id="310" r:id="rId3"/>
    <p:sldId id="309" r:id="rId4"/>
    <p:sldId id="316" r:id="rId5"/>
    <p:sldId id="313" r:id="rId6"/>
    <p:sldId id="311" r:id="rId7"/>
    <p:sldId id="312" r:id="rId8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71" d="100"/>
          <a:sy n="71" d="100"/>
        </p:scale>
        <p:origin x="-93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1E790D1-50CA-4A9E-8627-E582FD73E23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853595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98A5ECF7-18D1-4434-A077-585742C5FDB4}" type="slidenum">
              <a:rPr lang="zh-TW" altLang="en-US" sz="1200" smtClean="0"/>
              <a:pPr eaLnBrk="1" hangingPunct="1"/>
              <a:t>1</a:t>
            </a:fld>
            <a:endParaRPr lang="en-US" altLang="zh-TW" sz="1200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E790D1-50CA-4A9E-8627-E582FD73E235}" type="slidenum">
              <a:rPr lang="zh-TW" altLang="en-US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09366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D4D884A4-63B6-44EC-B8A7-5FFB734E64F3}" type="slidenum">
              <a:rPr lang="zh-TW" altLang="en-US" sz="1200" smtClean="0"/>
              <a:pPr eaLnBrk="1" hangingPunct="1"/>
              <a:t>3</a:t>
            </a:fld>
            <a:endParaRPr lang="en-US" altLang="zh-TW" sz="1200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96D9C-340A-44E0-9127-795DD60058B0}" type="datetime1">
              <a:rPr lang="zh-TW" altLang="en-US"/>
              <a:pPr>
                <a:defRPr/>
              </a:pPr>
              <a:t>2013/5/31</a:t>
            </a:fld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2F37D-9432-44CE-A880-A7C245AB771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86740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3942C-2509-4266-A982-7D28F595C31D}" type="datetime1">
              <a:rPr lang="zh-TW" altLang="en-US"/>
              <a:pPr>
                <a:defRPr/>
              </a:pPr>
              <a:t>2013/5/31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3971A9-9ADD-4813-B962-76526CCD288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5931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2E970-CF57-425F-AD55-A44577AAC179}" type="datetime1">
              <a:rPr lang="zh-TW" altLang="en-US"/>
              <a:pPr>
                <a:defRPr/>
              </a:pPr>
              <a:t>2013/5/31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F34E6-1648-402F-910B-FD5E51F816E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38597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61E63-2C1C-4344-A053-D666A8A308F9}" type="datetime1">
              <a:rPr lang="zh-TW" altLang="en-US"/>
              <a:pPr>
                <a:defRPr/>
              </a:pPr>
              <a:t>2013/5/31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80EB5-FB4B-4806-84AD-5CEF14575E9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15696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24DC4-A964-426B-8310-BB9E5D57D17B}" type="datetime1">
              <a:rPr lang="zh-TW" altLang="en-US"/>
              <a:pPr>
                <a:defRPr/>
              </a:pPr>
              <a:t>2013/5/31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0A5DE-D30B-4997-AB50-E7D842F1B57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8716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551D23-785D-40D4-BB00-6DF65CAC46C7}" type="datetime1">
              <a:rPr lang="zh-TW" altLang="en-US"/>
              <a:pPr>
                <a:defRPr/>
              </a:pPr>
              <a:t>2013/5/31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F553BB-0DA1-4FA5-BA4F-E16575AAA8D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56399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A6C3B-A2DC-438A-B771-8E1E0DD0E420}" type="datetime1">
              <a:rPr lang="zh-TW" altLang="en-US"/>
              <a:pPr>
                <a:defRPr/>
              </a:pPr>
              <a:t>2013/5/31</a:t>
            </a:fld>
            <a:endParaRPr lang="en-US" altLang="zh-TW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BCCE7-2E04-43D6-9984-244A46E7B36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2917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3A296-DE93-4230-A323-6FCBCA4E5C76}" type="datetime1">
              <a:rPr lang="zh-TW" altLang="en-US"/>
              <a:pPr>
                <a:defRPr/>
              </a:pPr>
              <a:t>2013/5/31</a:t>
            </a:fld>
            <a:endParaRPr lang="en-US" altLang="zh-TW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B8501-804C-41E0-9108-604C378D81C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64336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B6E46-B8F6-4A1B-94FC-0A1E7B5C5A83}" type="datetime1">
              <a:rPr lang="zh-TW" altLang="en-US"/>
              <a:pPr>
                <a:defRPr/>
              </a:pPr>
              <a:t>2013/5/31</a:t>
            </a:fld>
            <a:endParaRPr lang="en-US" altLang="zh-TW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5DE68B-E199-4D71-9287-660C9D5F310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91342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FC112-9AAA-4104-B932-975B1AB64A31}" type="datetime1">
              <a:rPr lang="zh-TW" altLang="en-US"/>
              <a:pPr>
                <a:defRPr/>
              </a:pPr>
              <a:t>2013/5/31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469F8-42C7-4C5B-BEC5-0313A2B17FE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72553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BA7EF-F94F-4006-8536-32198F443258}" type="datetime1">
              <a:rPr lang="zh-TW" altLang="en-US"/>
              <a:pPr>
                <a:defRPr/>
              </a:pPr>
              <a:t>2013/5/31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00BFD-4A31-4556-AD76-72147D39056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45792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C3DBB7A2-CD55-454A-BE38-19D38154E093}" type="datetime1">
              <a:rPr lang="zh-TW" altLang="en-US"/>
              <a:pPr>
                <a:defRPr/>
              </a:pPr>
              <a:t>2013/5/31</a:t>
            </a:fld>
            <a:endParaRPr lang="en-US" altLang="zh-TW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F9BDAAAC-E7C5-400B-8A83-2F899D011CD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E05AB243-C14B-42E9-AC00-3535176E5671}" type="slidenum">
              <a:rPr kumimoji="0" lang="zh-TW" altLang="en-US" sz="1400" smtClean="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 smtClean="0">
              <a:solidFill>
                <a:schemeClr val="accent1"/>
              </a:solidFill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 smtClean="0">
                <a:latin typeface="Times New Roman" charset="0"/>
              </a:rPr>
              <a:t>11512:GATTACA</a:t>
            </a:r>
            <a:endParaRPr lang="en-US" altLang="zh-TW" dirty="0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 smtClean="0">
                <a:solidFill>
                  <a:schemeClr val="hlink"/>
                </a:solidFill>
                <a:latin typeface="Times New Roman" charset="0"/>
              </a:rPr>
              <a:t>★★★☆☆</a:t>
            </a:r>
          </a:p>
          <a:p>
            <a:pPr eaLnBrk="1" hangingPunct="1"/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題組：</a:t>
            </a:r>
            <a:r>
              <a:rPr lang="en-US" altLang="zh-TW" sz="2400" dirty="0" smtClean="0">
                <a:latin typeface="Times New Roman" charset="0"/>
                <a:ea typeface="新細明體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題號：</a:t>
            </a:r>
            <a:r>
              <a:rPr lang="zh-TW" altLang="en-US" sz="2400" dirty="0" smtClean="0">
                <a:latin typeface="Times New Roman" charset="0"/>
              </a:rPr>
              <a:t>1</a:t>
            </a:r>
            <a:r>
              <a:rPr lang="en-US" altLang="zh-TW" sz="2400" dirty="0" smtClean="0">
                <a:latin typeface="Times New Roman" charset="0"/>
              </a:rPr>
              <a:t>1512:GATTACA</a:t>
            </a:r>
            <a:endParaRPr lang="en-US" altLang="zh-TW" sz="2400" dirty="0" smtClean="0">
              <a:latin typeface="Times New Roman" charset="0"/>
              <a:ea typeface="新細明體" pitchFamily="18" charset="-120"/>
            </a:endParaRPr>
          </a:p>
          <a:p>
            <a:pPr eaLnBrk="1" hangingPunct="1"/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解題者：</a:t>
            </a:r>
            <a:r>
              <a:rPr lang="zh-TW" altLang="en-US" sz="2400" dirty="0">
                <a:latin typeface="Times New Roman" charset="0"/>
              </a:rPr>
              <a:t>翁丞</a:t>
            </a:r>
            <a:r>
              <a:rPr lang="zh-TW" altLang="en-US" sz="2400" dirty="0" smtClean="0">
                <a:latin typeface="Times New Roman" charset="0"/>
              </a:rPr>
              <a:t>世</a:t>
            </a:r>
            <a:endParaRPr lang="zh-TW" altLang="en-US" sz="2400" dirty="0" smtClean="0">
              <a:latin typeface="Times New Roman" charset="0"/>
              <a:ea typeface="新細明體" pitchFamily="18" charset="-120"/>
            </a:endParaRPr>
          </a:p>
          <a:p>
            <a:pPr eaLnBrk="1" hangingPunct="1"/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解題日期：</a:t>
            </a:r>
            <a:r>
              <a:rPr lang="zh-TW" altLang="en-US" sz="2400" dirty="0" smtClean="0">
                <a:latin typeface="Times New Roman" charset="0"/>
              </a:rPr>
              <a:t>20</a:t>
            </a:r>
            <a:r>
              <a:rPr lang="en-US" altLang="zh-TW" sz="2400" dirty="0" smtClean="0">
                <a:latin typeface="Times New Roman" charset="0"/>
              </a:rPr>
              <a:t>13</a:t>
            </a:r>
            <a:r>
              <a:rPr lang="zh-TW" altLang="en-US" sz="2400" dirty="0" smtClean="0">
                <a:latin typeface="Times New Roman" charset="0"/>
              </a:rPr>
              <a:t>年</a:t>
            </a:r>
            <a:r>
              <a:rPr lang="en-US" altLang="zh-TW" sz="2400" dirty="0">
                <a:latin typeface="Times New Roman" charset="0"/>
              </a:rPr>
              <a:t>5</a:t>
            </a:r>
            <a:r>
              <a:rPr lang="zh-TW" altLang="en-US" sz="2400" dirty="0" smtClean="0">
                <a:latin typeface="Times New Roman" charset="0"/>
              </a:rPr>
              <a:t>月</a:t>
            </a:r>
            <a:r>
              <a:rPr lang="en-US" altLang="zh-TW" sz="2400" dirty="0" smtClean="0">
                <a:latin typeface="Times New Roman" charset="0"/>
              </a:rPr>
              <a:t>30</a:t>
            </a:r>
            <a:r>
              <a:rPr lang="zh-TW" altLang="en-US" sz="2400" dirty="0" smtClean="0">
                <a:latin typeface="Times New Roman" charset="0"/>
              </a:rPr>
              <a:t>日</a:t>
            </a:r>
            <a:endParaRPr lang="zh-TW" altLang="en-US" sz="2400" dirty="0" smtClean="0">
              <a:latin typeface="Times New Roman" charset="0"/>
              <a:ea typeface="新細明體" pitchFamily="18" charset="-120"/>
            </a:endParaRPr>
          </a:p>
          <a:p>
            <a:pPr eaLnBrk="1" hangingPunct="1"/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題意：</a:t>
            </a:r>
            <a:r>
              <a:rPr lang="zh-TW" altLang="en-US" sz="2400" dirty="0">
                <a:latin typeface="Times New Roman" charset="0"/>
              </a:rPr>
              <a:t>給</a:t>
            </a:r>
            <a:r>
              <a:rPr lang="zh-TW" altLang="en-US" sz="2400" dirty="0" smtClean="0">
                <a:latin typeface="Times New Roman" charset="0"/>
              </a:rPr>
              <a:t>定</a:t>
            </a:r>
            <a:r>
              <a:rPr lang="en-US" altLang="zh-TW" sz="2400" dirty="0">
                <a:latin typeface="Times New Roman" charset="0"/>
              </a:rPr>
              <a:t>T(1 ≤ </a:t>
            </a:r>
            <a:r>
              <a:rPr lang="en-US" altLang="zh-TW" sz="2400" dirty="0" smtClean="0">
                <a:latin typeface="Times New Roman" charset="0"/>
              </a:rPr>
              <a:t>T</a:t>
            </a:r>
            <a:r>
              <a:rPr lang="en-US" altLang="zh-TW" sz="2400" dirty="0">
                <a:latin typeface="Times New Roman" charset="0"/>
              </a:rPr>
              <a:t> ≤ </a:t>
            </a:r>
            <a:r>
              <a:rPr lang="en-US" altLang="zh-TW" sz="2400" dirty="0" smtClean="0">
                <a:latin typeface="Times New Roman" charset="0"/>
              </a:rPr>
              <a:t>100</a:t>
            </a:r>
            <a:r>
              <a:rPr lang="en-US" altLang="zh-TW" sz="2400" dirty="0">
                <a:latin typeface="Times New Roman" charset="0"/>
              </a:rPr>
              <a:t>)</a:t>
            </a:r>
            <a:r>
              <a:rPr lang="zh-TW" altLang="en-US" sz="2400" dirty="0" smtClean="0">
                <a:latin typeface="Times New Roman" charset="0"/>
              </a:rPr>
              <a:t>個測資，每筆測資為一</a:t>
            </a:r>
            <a:r>
              <a:rPr lang="zh-TW" altLang="en-US" sz="2400" dirty="0">
                <a:latin typeface="Times New Roman" charset="0"/>
              </a:rPr>
              <a:t>條</a:t>
            </a:r>
            <a:r>
              <a:rPr lang="en-US" altLang="zh-TW" sz="2400" dirty="0">
                <a:latin typeface="Times New Roman" charset="0"/>
              </a:rPr>
              <a:t>DNA</a:t>
            </a:r>
            <a:r>
              <a:rPr lang="zh-TW" altLang="en-US" sz="2400" dirty="0" smtClean="0">
                <a:latin typeface="Times New Roman" charset="0"/>
              </a:rPr>
              <a:t>序列字串</a:t>
            </a:r>
            <a:r>
              <a:rPr lang="en-US" altLang="zh-TW" sz="2400" dirty="0" smtClean="0">
                <a:latin typeface="Times New Roman" charset="0"/>
              </a:rPr>
              <a:t>(1</a:t>
            </a:r>
            <a:r>
              <a:rPr lang="en-US" altLang="zh-TW" sz="2400" dirty="0">
                <a:latin typeface="Times New Roman" charset="0"/>
              </a:rPr>
              <a:t> ≤ </a:t>
            </a:r>
            <a:r>
              <a:rPr lang="en-US" altLang="zh-TW" sz="2400" dirty="0" smtClean="0">
                <a:latin typeface="Times New Roman" charset="0"/>
              </a:rPr>
              <a:t>len≤1000)</a:t>
            </a:r>
            <a:r>
              <a:rPr lang="zh-TW" altLang="en-US" sz="2400" dirty="0" smtClean="0">
                <a:latin typeface="Times New Roman" charset="0"/>
              </a:rPr>
              <a:t>，要找出最長的</a:t>
            </a:r>
            <a:r>
              <a:rPr lang="en-US" altLang="zh-TW" sz="2400" dirty="0" smtClean="0">
                <a:latin typeface="Times New Roman" charset="0"/>
              </a:rPr>
              <a:t>DNA</a:t>
            </a:r>
            <a:r>
              <a:rPr lang="zh-TW" altLang="en-US" sz="2400" dirty="0" smtClean="0">
                <a:latin typeface="Times New Roman" charset="0"/>
              </a:rPr>
              <a:t>重複子字串，並將它輸出，且輸出重複次數。</a:t>
            </a:r>
            <a:endParaRPr lang="en-US" altLang="zh-TW" sz="2400" b="0" dirty="0" smtClean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080EB5-FB4B-4806-84AD-5CEF14575E9B}" type="slidenum">
              <a:rPr lang="zh-TW" altLang="en-US" smtClean="0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70130" y="685800"/>
            <a:ext cx="8077200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 dirty="0" smtClean="0">
                <a:solidFill>
                  <a:srgbClr val="3BA943"/>
                </a:solidFill>
                <a:latin typeface="Times New Roman" charset="0"/>
              </a:rPr>
              <a:t>題意範例：</a:t>
            </a:r>
            <a:r>
              <a:rPr lang="en-US" altLang="zh-TW" sz="2400" b="1" kern="0" dirty="0" smtClean="0">
                <a:solidFill>
                  <a:srgbClr val="3BA943"/>
                </a:solidFill>
                <a:latin typeface="Times New Roman" charset="0"/>
              </a:rPr>
              <a:t>	</a:t>
            </a:r>
            <a:br>
              <a:rPr lang="en-US" altLang="zh-TW" sz="2400" b="1" kern="0" dirty="0" smtClean="0">
                <a:solidFill>
                  <a:srgbClr val="3BA943"/>
                </a:solidFill>
                <a:latin typeface="Times New Roman" charset="0"/>
              </a:rPr>
            </a:br>
            <a:r>
              <a:rPr lang="en-US" altLang="zh-TW" sz="2400" b="1" kern="0" dirty="0" smtClean="0">
                <a:solidFill>
                  <a:srgbClr val="3BA943"/>
                </a:solidFill>
                <a:latin typeface="Times New Roman" charset="0"/>
              </a:rPr>
              <a:t>	</a:t>
            </a:r>
            <a:r>
              <a:rPr lang="zh-TW" altLang="en-US" sz="2400" kern="0" dirty="0" smtClean="0">
                <a:latin typeface="Times New Roman" pitchFamily="18" charset="0"/>
                <a:cs typeface="Times New Roman" pitchFamily="18" charset="0"/>
              </a:rPr>
              <a:t>輸入</a:t>
            </a:r>
            <a:r>
              <a:rPr lang="en-US" altLang="zh-TW" sz="2400" kern="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altLang="zh-TW" sz="2400" kern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TW" sz="2400" kern="0" dirty="0" smtClean="0">
                <a:latin typeface="Times New Roman" pitchFamily="18" charset="0"/>
                <a:cs typeface="Times New Roman" pitchFamily="18" charset="0"/>
              </a:rPr>
              <a:t>	4</a:t>
            </a:r>
            <a:br>
              <a:rPr lang="en-US" altLang="zh-TW" sz="2400" kern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TW" sz="2400" kern="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GATTACA </a:t>
            </a:r>
            <a:b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	GAGAGAG </a:t>
            </a:r>
            <a:b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	GATTACAGATTACA </a:t>
            </a:r>
            <a:b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	TGAC</a:t>
            </a:r>
            <a:b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輸出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altLang="zh-TW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A 		3 </a:t>
            </a:r>
            <a:b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	GAGAG 	2 </a:t>
            </a:r>
            <a:b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	GATTACA 	2 </a:t>
            </a:r>
            <a:b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	No 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repetitions found!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TW" sz="2400" dirty="0" smtClean="0">
                <a:latin typeface="+mn-ea"/>
              </a:rPr>
              <a:t>	</a:t>
            </a:r>
            <a:endParaRPr lang="en-US" altLang="zh-TW" sz="2400" kern="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6933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74E1B080-0D1F-43D1-8106-A521A9AF9A00}" type="slidenum">
              <a:rPr kumimoji="0" lang="zh-TW" altLang="en-US" sz="1400" smtClean="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 smtClean="0">
              <a:solidFill>
                <a:schemeClr val="accent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解法：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dirty="0">
                <a:latin typeface="Times New Roman" charset="0"/>
                <a:sym typeface="Wingdings" pitchFamily="2" charset="2"/>
              </a:rPr>
            </a:b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	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字串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S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的最長重複子字串會是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S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的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所有字尾子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字串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(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suffix substring)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的最長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共同字首子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字串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(longest common prefix substring)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。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dirty="0" smtClean="0">
                <a:latin typeface="Times New Roman" charset="0"/>
                <a:sym typeface="Wingdings" pitchFamily="2" charset="2"/>
              </a:rPr>
            </a:b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	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例如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: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dirty="0">
                <a:latin typeface="Times New Roman" charset="0"/>
                <a:sym typeface="Wingdings" pitchFamily="2" charset="2"/>
              </a:rPr>
            </a:b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dirty="0" smtClean="0">
                <a:latin typeface="Times New Roman" charset="0"/>
                <a:sym typeface="Wingdings" pitchFamily="2" charset="2"/>
              </a:rPr>
            </a:br>
            <a:r>
              <a:rPr lang="en-US" altLang="zh-TW" sz="2400" dirty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dirty="0">
                <a:latin typeface="Times New Roman" charset="0"/>
                <a:sym typeface="Wingdings" pitchFamily="2" charset="2"/>
              </a:rPr>
            </a:b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dirty="0" smtClean="0">
                <a:latin typeface="Times New Roman" charset="0"/>
                <a:sym typeface="Wingdings" pitchFamily="2" charset="2"/>
              </a:rPr>
            </a:b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dirty="0" smtClean="0">
                <a:latin typeface="Times New Roman" charset="0"/>
                <a:sym typeface="Wingdings" pitchFamily="2" charset="2"/>
              </a:rPr>
            </a:b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dirty="0" smtClean="0">
                <a:latin typeface="Times New Roman" charset="0"/>
                <a:sym typeface="Wingdings" pitchFamily="2" charset="2"/>
              </a:rPr>
            </a:b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dirty="0" smtClean="0">
                <a:latin typeface="Times New Roman" charset="0"/>
                <a:sym typeface="Wingdings" pitchFamily="2" charset="2"/>
              </a:rPr>
            </a:b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dirty="0" smtClean="0">
                <a:latin typeface="Times New Roman" charset="0"/>
                <a:sym typeface="Wingdings" pitchFamily="2" charset="2"/>
              </a:rPr>
            </a:b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dirty="0" smtClean="0">
                <a:latin typeface="Times New Roman" charset="0"/>
                <a:sym typeface="Wingdings" pitchFamily="2" charset="2"/>
              </a:rPr>
            </a:b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dirty="0" smtClean="0">
                <a:latin typeface="Times New Roman" charset="0"/>
                <a:sym typeface="Wingdings" pitchFamily="2" charset="2"/>
              </a:rPr>
            </a:br>
            <a:endParaRPr lang="en-US" altLang="zh-TW" sz="2400" dirty="0" smtClean="0">
              <a:latin typeface="Times New Roman" charset="0"/>
              <a:sym typeface="Wingdings" pitchFamily="2" charset="2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63043"/>
              </p:ext>
            </p:extLst>
          </p:nvPr>
        </p:nvGraphicFramePr>
        <p:xfrm>
          <a:off x="1475656" y="2420888"/>
          <a:ext cx="60960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4367808"/>
              </a:tblGrid>
              <a:tr h="351039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GAGAGAG</a:t>
                      </a:r>
                    </a:p>
                  </a:txBody>
                  <a:tcPr anchor="ctr"/>
                </a:tc>
              </a:tr>
              <a:tr h="351039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Suffix</a:t>
                      </a:r>
                      <a:r>
                        <a:rPr lang="en-US" altLang="zh-TW" baseline="0" dirty="0" smtClean="0"/>
                        <a:t> substr1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0000"/>
                          </a:solidFill>
                        </a:rPr>
                        <a:t>GAGAG</a:t>
                      </a:r>
                      <a:r>
                        <a:rPr lang="en-US" altLang="zh-TW" dirty="0" smtClean="0"/>
                        <a:t>AG</a:t>
                      </a:r>
                      <a:endParaRPr lang="zh-TW" altLang="en-US" dirty="0"/>
                    </a:p>
                  </a:txBody>
                  <a:tcPr anchor="ctr"/>
                </a:tc>
              </a:tr>
              <a:tr h="351039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Suffix</a:t>
                      </a:r>
                      <a:r>
                        <a:rPr lang="en-US" altLang="zh-TW" baseline="0" dirty="0" smtClean="0"/>
                        <a:t> substr2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AGAGAG</a:t>
                      </a:r>
                      <a:endParaRPr lang="zh-TW" altLang="en-US" dirty="0"/>
                    </a:p>
                  </a:txBody>
                  <a:tcPr anchor="ctr"/>
                </a:tc>
              </a:tr>
              <a:tr h="351039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Suffix</a:t>
                      </a:r>
                      <a:r>
                        <a:rPr lang="en-US" altLang="zh-TW" baseline="0" dirty="0" smtClean="0"/>
                        <a:t> substr3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rgbClr val="FF0000"/>
                          </a:solidFill>
                        </a:rPr>
                        <a:t>GAGAG</a:t>
                      </a:r>
                      <a:endParaRPr lang="zh-TW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351039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Suffix</a:t>
                      </a:r>
                      <a:r>
                        <a:rPr lang="en-US" altLang="zh-TW" baseline="0" dirty="0" smtClean="0"/>
                        <a:t> substr4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AGAG</a:t>
                      </a:r>
                      <a:endParaRPr lang="zh-TW" altLang="en-US" dirty="0"/>
                    </a:p>
                  </a:txBody>
                  <a:tcPr anchor="ctr"/>
                </a:tc>
              </a:tr>
              <a:tr h="351039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Suffix</a:t>
                      </a:r>
                      <a:r>
                        <a:rPr lang="en-US" altLang="zh-TW" baseline="0" dirty="0" smtClean="0"/>
                        <a:t> substr5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GAG</a:t>
                      </a:r>
                      <a:endParaRPr lang="zh-TW" altLang="en-US" dirty="0"/>
                    </a:p>
                  </a:txBody>
                  <a:tcPr anchor="ctr"/>
                </a:tc>
              </a:tr>
              <a:tr h="351039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Suffix</a:t>
                      </a:r>
                      <a:r>
                        <a:rPr lang="en-US" altLang="zh-TW" baseline="0" dirty="0" smtClean="0"/>
                        <a:t> substr6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AG</a:t>
                      </a:r>
                      <a:endParaRPr lang="zh-TW" altLang="en-US" dirty="0"/>
                    </a:p>
                  </a:txBody>
                  <a:tcPr anchor="ctr"/>
                </a:tc>
              </a:tr>
              <a:tr h="351039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Suffix</a:t>
                      </a:r>
                      <a:r>
                        <a:rPr lang="en-US" altLang="zh-TW" baseline="0" dirty="0" smtClean="0"/>
                        <a:t> substr7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G</a:t>
                      </a:r>
                      <a:endParaRPr lang="zh-TW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8DAA0786-1248-406B-9820-C9C7B2C351A3}" type="slidenum">
              <a:rPr kumimoji="0" lang="zh-TW" altLang="en-US" sz="1400" smtClean="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 smtClean="0">
              <a:solidFill>
                <a:schemeClr val="accent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81000" y="685800"/>
            <a:ext cx="8077200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>	</a:t>
            </a:r>
            <a:r>
              <a:rPr lang="zh-TW" altLang="en-US" sz="2400" kern="0" dirty="0" smtClean="0">
                <a:latin typeface="Times New Roman" charset="0"/>
                <a:sym typeface="Wingdings" pitchFamily="2" charset="2"/>
              </a:rPr>
              <a:t>原本如果</a:t>
            </a:r>
            <a:r>
              <a:rPr lang="zh-TW" altLang="en-US" sz="2400" kern="0" dirty="0">
                <a:latin typeface="Times New Roman" charset="0"/>
                <a:sym typeface="Wingdings" pitchFamily="2" charset="2"/>
              </a:rPr>
              <a:t>要找到最長共同</a:t>
            </a:r>
            <a:r>
              <a:rPr lang="zh-TW" altLang="en-US" sz="2400" kern="0" dirty="0" smtClean="0">
                <a:latin typeface="Times New Roman" charset="0"/>
                <a:sym typeface="Wingdings" pitchFamily="2" charset="2"/>
              </a:rPr>
              <a:t>字首的話，需要將每一個字尾子字串都比較過，但如果我們將字尾子字串陣列排序過的話，就只需要計算相鄰的字尾子字串即可。</a:t>
            </a: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kern="0" dirty="0" smtClean="0">
                <a:latin typeface="Times New Roman" charset="0"/>
                <a:sym typeface="Wingdings" pitchFamily="2" charset="2"/>
              </a:rPr>
            </a:b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kern="0" dirty="0" smtClean="0">
                <a:latin typeface="Times New Roman" charset="0"/>
                <a:sym typeface="Wingdings" pitchFamily="2" charset="2"/>
              </a:rPr>
            </a:b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kern="0" dirty="0" smtClean="0">
                <a:latin typeface="Times New Roman" charset="0"/>
                <a:sym typeface="Wingdings" pitchFamily="2" charset="2"/>
              </a:rPr>
            </a:b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kern="0" dirty="0" smtClean="0">
                <a:latin typeface="Times New Roman" charset="0"/>
                <a:sym typeface="Wingdings" pitchFamily="2" charset="2"/>
              </a:rPr>
            </a:b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kern="0" dirty="0" smtClean="0">
                <a:latin typeface="Times New Roman" charset="0"/>
                <a:sym typeface="Wingdings" pitchFamily="2" charset="2"/>
              </a:rPr>
            </a:b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kern="0" dirty="0" smtClean="0">
                <a:latin typeface="Times New Roman" charset="0"/>
                <a:sym typeface="Wingdings" pitchFamily="2" charset="2"/>
              </a:rPr>
            </a:b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kern="0" dirty="0" smtClean="0">
                <a:latin typeface="Times New Roman" charset="0"/>
                <a:sym typeface="Wingdings" pitchFamily="2" charset="2"/>
              </a:rPr>
            </a:b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kern="0" dirty="0" smtClean="0">
                <a:latin typeface="Times New Roman" charset="0"/>
                <a:sym typeface="Wingdings" pitchFamily="2" charset="2"/>
              </a:rPr>
            </a:b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kern="0" dirty="0" smtClean="0">
                <a:latin typeface="Times New Roman" charset="0"/>
                <a:sym typeface="Wingdings" pitchFamily="2" charset="2"/>
              </a:rPr>
            </a:b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kern="0" dirty="0" smtClean="0">
                <a:latin typeface="Times New Roman" charset="0"/>
                <a:sym typeface="Wingdings" pitchFamily="2" charset="2"/>
              </a:rPr>
            </a:b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kern="0" dirty="0" smtClean="0">
                <a:latin typeface="Times New Roman" charset="0"/>
                <a:sym typeface="Wingdings" pitchFamily="2" charset="2"/>
              </a:rPr>
            </a:b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kern="0" dirty="0" smtClean="0">
                <a:latin typeface="Times New Roman" charset="0"/>
                <a:sym typeface="Wingdings" pitchFamily="2" charset="2"/>
              </a:rPr>
            </a:b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kern="0" dirty="0" smtClean="0">
                <a:latin typeface="Times New Roman" charset="0"/>
                <a:sym typeface="Wingdings" pitchFamily="2" charset="2"/>
              </a:rPr>
            </a:b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kern="0" dirty="0" smtClean="0">
                <a:latin typeface="Times New Roman" charset="0"/>
                <a:sym typeface="Wingdings" pitchFamily="2" charset="2"/>
              </a:rPr>
            </a:b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>	</a:t>
            </a:r>
            <a:r>
              <a:rPr lang="zh-TW" altLang="en-US" sz="2400" kern="0" dirty="0" smtClean="0">
                <a:latin typeface="Times New Roman" charset="0"/>
                <a:sym typeface="Wingdings" pitchFamily="2" charset="2"/>
              </a:rPr>
              <a:t>最大</a:t>
            </a: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>LCP</a:t>
            </a:r>
            <a:r>
              <a:rPr lang="zh-TW" altLang="en-US" sz="2400" kern="0" dirty="0" smtClean="0">
                <a:latin typeface="Times New Roman" charset="0"/>
                <a:sym typeface="Wingdings" pitchFamily="2" charset="2"/>
              </a:rPr>
              <a:t>的字尾字串即</a:t>
            </a:r>
            <a:r>
              <a:rPr lang="zh-TW" altLang="en-US" sz="2400" kern="0" dirty="0" smtClean="0">
                <a:latin typeface="Times New Roman" charset="0"/>
                <a:sym typeface="Wingdings" pitchFamily="2" charset="2"/>
              </a:rPr>
              <a:t>是所求！</a:t>
            </a:r>
            <a:endParaRPr lang="en-US" altLang="zh-TW" sz="2400" kern="0" dirty="0" smtClean="0">
              <a:latin typeface="Times New Roman" charset="0"/>
              <a:sym typeface="Wingdings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kern="0" dirty="0" smtClean="0">
                <a:latin typeface="Times New Roman" charset="0"/>
                <a:sym typeface="Wingdings" pitchFamily="2" charset="2"/>
              </a:rPr>
            </a:b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kern="0" dirty="0" smtClean="0">
                <a:latin typeface="Times New Roman" charset="0"/>
                <a:sym typeface="Wingdings" pitchFamily="2" charset="2"/>
              </a:rPr>
            </a:b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kern="0" dirty="0" smtClean="0">
                <a:latin typeface="Times New Roman" charset="0"/>
                <a:sym typeface="Wingdings" pitchFamily="2" charset="2"/>
              </a:rPr>
            </a:b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kern="0" dirty="0" smtClean="0">
                <a:latin typeface="Times New Roman" charset="0"/>
                <a:sym typeface="Wingdings" pitchFamily="2" charset="2"/>
              </a:rPr>
            </a:b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kern="0" dirty="0" smtClean="0">
                <a:latin typeface="Times New Roman" charset="0"/>
                <a:sym typeface="Wingdings" pitchFamily="2" charset="2"/>
              </a:rPr>
            </a:b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kern="0" dirty="0" smtClean="0">
                <a:latin typeface="Times New Roman" charset="0"/>
                <a:sym typeface="Wingdings" pitchFamily="2" charset="2"/>
              </a:rPr>
            </a:br>
            <a:endParaRPr lang="en-US" altLang="zh-TW" sz="2400" kern="0" dirty="0" smtClean="0">
              <a:latin typeface="Times New Roman" charset="0"/>
              <a:sym typeface="Wingdings" pitchFamily="2" charset="2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08983"/>
              </p:ext>
            </p:extLst>
          </p:nvPr>
        </p:nvGraphicFramePr>
        <p:xfrm>
          <a:off x="1907704" y="1844824"/>
          <a:ext cx="5640289" cy="404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9806"/>
                <a:gridCol w="2480387"/>
                <a:gridCol w="1880096"/>
              </a:tblGrid>
              <a:tr h="50551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STEP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Suffix</a:t>
                      </a:r>
                      <a:r>
                        <a:rPr lang="en-US" altLang="zh-TW" baseline="0" dirty="0" smtClean="0"/>
                        <a:t> substring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LCP</a:t>
                      </a:r>
                      <a:endParaRPr lang="zh-TW" altLang="en-US" dirty="0"/>
                    </a:p>
                  </a:txBody>
                  <a:tcPr/>
                </a:tc>
              </a:tr>
              <a:tr h="50551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AG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</a:tr>
              <a:tr h="50551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AGAG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</a:tr>
              <a:tr h="50551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AGAGAG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50551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G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</a:tr>
              <a:tr h="50551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GAG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</a:tr>
              <a:tr h="50551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GAGAG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50551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GAGAG</a:t>
                      </a:r>
                      <a:r>
                        <a:rPr lang="en-US" altLang="zh-TW" dirty="0" smtClean="0"/>
                        <a:t>AG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158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74E1B080-0D1F-43D1-8106-A521A9AF9A00}" type="slidenum">
              <a:rPr kumimoji="0" lang="zh-TW" altLang="en-US" sz="1400" smtClean="0">
                <a:solidFill>
                  <a:schemeClr val="accent1"/>
                </a:solidFill>
              </a:rPr>
              <a:pPr eaLnBrk="1" hangingPunct="1"/>
              <a:t>5</a:t>
            </a:fld>
            <a:endParaRPr kumimoji="0" lang="en-US" altLang="zh-TW" sz="1400" smtClean="0">
              <a:solidFill>
                <a:schemeClr val="accent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81000" y="685800"/>
            <a:ext cx="8077200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>	</a:t>
            </a:r>
            <a:r>
              <a:rPr lang="zh-TW" altLang="en-US" sz="2400" kern="0" dirty="0" smtClean="0">
                <a:latin typeface="Times New Roman" charset="0"/>
                <a:sym typeface="Wingdings" pitchFamily="2" charset="2"/>
              </a:rPr>
              <a:t>首先使用</a:t>
            </a:r>
            <a:r>
              <a:rPr lang="en-US" altLang="zh-TW" sz="2400" kern="0" dirty="0">
                <a:latin typeface="Times New Roman" charset="0"/>
                <a:sym typeface="Wingdings" pitchFamily="2" charset="2"/>
              </a:rPr>
              <a:t>P</a:t>
            </a: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>refix-doubling Algorithm</a:t>
            </a:r>
            <a:r>
              <a:rPr lang="zh-TW" altLang="en-US" sz="2400" kern="0" dirty="0" smtClean="0">
                <a:latin typeface="Times New Roman" charset="0"/>
                <a:sym typeface="Wingdings" pitchFamily="2" charset="2"/>
              </a:rPr>
              <a:t>來得到按照字典順序排序過</a:t>
            </a:r>
            <a:r>
              <a:rPr lang="zh-TW" altLang="en-US" sz="2400" kern="0" dirty="0" smtClean="0">
                <a:latin typeface="Times New Roman" charset="0"/>
                <a:sym typeface="Wingdings" pitchFamily="2" charset="2"/>
              </a:rPr>
              <a:t>的字尾子</a:t>
            </a:r>
            <a:r>
              <a:rPr lang="zh-TW" altLang="en-US" sz="2400" kern="0" dirty="0" smtClean="0">
                <a:latin typeface="Times New Roman" charset="0"/>
                <a:sym typeface="Wingdings" pitchFamily="2" charset="2"/>
              </a:rPr>
              <a:t>字串陣列</a:t>
            </a: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>(suffix array)</a:t>
            </a:r>
            <a:r>
              <a:rPr lang="zh-TW" altLang="en-US" sz="2400" kern="0" dirty="0" smtClean="0">
                <a:latin typeface="Times New Roman" charset="0"/>
                <a:sym typeface="Wingdings" pitchFamily="2" charset="2"/>
              </a:rPr>
              <a:t>。</a:t>
            </a: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kern="0" dirty="0" smtClean="0">
                <a:latin typeface="Times New Roman" charset="0"/>
                <a:sym typeface="Wingdings" pitchFamily="2" charset="2"/>
              </a:rPr>
            </a:b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>	</a:t>
            </a:r>
            <a:r>
              <a:rPr lang="zh-TW" altLang="en-US" sz="2400" kern="0" dirty="0" smtClean="0">
                <a:latin typeface="Times New Roman" charset="0"/>
                <a:sym typeface="Wingdings" pitchFamily="2" charset="2"/>
              </a:rPr>
              <a:t>例如</a:t>
            </a: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>:        </a:t>
            </a:r>
            <a:r>
              <a:rPr lang="zh-TW" altLang="en-US" sz="2400" kern="0" dirty="0" smtClean="0">
                <a:latin typeface="Times New Roman" charset="0"/>
                <a:sym typeface="Wingdings" pitchFamily="2" charset="2"/>
              </a:rPr>
              <a:t>字串  </a:t>
            </a: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>GAGAGAG</a:t>
            </a:r>
            <a:br>
              <a:rPr lang="en-US" altLang="zh-TW" sz="2400" kern="0" dirty="0" smtClean="0">
                <a:latin typeface="Times New Roman" charset="0"/>
                <a:sym typeface="Wingdings" pitchFamily="2" charset="2"/>
              </a:rPr>
            </a:b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kern="0" dirty="0" smtClean="0">
                <a:latin typeface="Times New Roman" charset="0"/>
                <a:sym typeface="Wingdings" pitchFamily="2" charset="2"/>
              </a:rPr>
            </a:b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kern="0" dirty="0" smtClean="0">
                <a:latin typeface="Times New Roman" charset="0"/>
                <a:sym typeface="Wingdings" pitchFamily="2" charset="2"/>
              </a:rPr>
            </a:b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kern="0" dirty="0" smtClean="0">
                <a:latin typeface="Times New Roman" charset="0"/>
                <a:sym typeface="Wingdings" pitchFamily="2" charset="2"/>
              </a:rPr>
            </a:b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kern="0" dirty="0" smtClean="0">
                <a:latin typeface="Times New Roman" charset="0"/>
                <a:sym typeface="Wingdings" pitchFamily="2" charset="2"/>
              </a:rPr>
            </a:b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kern="0" dirty="0" smtClean="0">
                <a:latin typeface="Times New Roman" charset="0"/>
                <a:sym typeface="Wingdings" pitchFamily="2" charset="2"/>
              </a:rPr>
            </a:b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kern="0" dirty="0" smtClean="0">
                <a:latin typeface="Times New Roman" charset="0"/>
                <a:sym typeface="Wingdings" pitchFamily="2" charset="2"/>
              </a:rPr>
            </a:b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kern="0" dirty="0" smtClean="0">
                <a:latin typeface="Times New Roman" charset="0"/>
                <a:sym typeface="Wingdings" pitchFamily="2" charset="2"/>
              </a:rPr>
            </a:b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kern="0" dirty="0" smtClean="0">
                <a:latin typeface="Times New Roman" charset="0"/>
                <a:sym typeface="Wingdings" pitchFamily="2" charset="2"/>
              </a:rPr>
            </a:b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kern="0" dirty="0" smtClean="0">
                <a:latin typeface="Times New Roman" charset="0"/>
                <a:sym typeface="Wingdings" pitchFamily="2" charset="2"/>
              </a:rPr>
            </a:b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>	</a:t>
            </a: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kern="0" dirty="0" smtClean="0">
                <a:latin typeface="Times New Roman" charset="0"/>
                <a:sym typeface="Wingdings" pitchFamily="2" charset="2"/>
              </a:rPr>
            </a:b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>	</a:t>
            </a:r>
            <a:r>
              <a:rPr lang="zh-TW" altLang="en-US" sz="2400" kern="0" dirty="0">
                <a:latin typeface="Times New Roman" charset="0"/>
                <a:sym typeface="Wingdings" pitchFamily="2" charset="2"/>
              </a:rPr>
              <a:t>接著使用</a:t>
            </a:r>
            <a:r>
              <a:rPr lang="en-US" altLang="zh-TW" sz="2400" kern="0" dirty="0">
                <a:latin typeface="Times New Roman" charset="0"/>
                <a:sym typeface="Wingdings" pitchFamily="2" charset="2"/>
              </a:rPr>
              <a:t>suffix array</a:t>
            </a:r>
            <a:r>
              <a:rPr lang="zh-TW" altLang="en-US" sz="2400" kern="0" dirty="0">
                <a:latin typeface="Times New Roman" charset="0"/>
                <a:sym typeface="Wingdings" pitchFamily="2" charset="2"/>
              </a:rPr>
              <a:t>來計算出每對相鄰</a:t>
            </a:r>
            <a:r>
              <a:rPr lang="en-US" altLang="zh-TW" sz="2400" kern="0" dirty="0">
                <a:latin typeface="Times New Roman" charset="0"/>
                <a:sym typeface="Wingdings" pitchFamily="2" charset="2"/>
              </a:rPr>
              <a:t>suffix</a:t>
            </a:r>
            <a:r>
              <a:rPr lang="zh-TW" altLang="en-US" sz="2400" kern="0" dirty="0">
                <a:latin typeface="Times New Roman" charset="0"/>
                <a:sym typeface="Wingdings" pitchFamily="2" charset="2"/>
              </a:rPr>
              <a:t>的最長共同前缀，可以以直覺式的方法計算。</a:t>
            </a: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kern="0" dirty="0" smtClean="0">
                <a:latin typeface="Times New Roman" charset="0"/>
                <a:sym typeface="Wingdings" pitchFamily="2" charset="2"/>
              </a:rPr>
            </a:b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>	</a:t>
            </a:r>
            <a:endParaRPr lang="zh-TW" altLang="en-US" sz="2400" b="1" kern="0" dirty="0" smtClean="0">
              <a:solidFill>
                <a:srgbClr val="3BA943"/>
              </a:solidFill>
              <a:latin typeface="Times New Roman" charset="0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187672"/>
              </p:ext>
            </p:extLst>
          </p:nvPr>
        </p:nvGraphicFramePr>
        <p:xfrm>
          <a:off x="1115616" y="1844824"/>
          <a:ext cx="6096000" cy="2966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Index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Suffix</a:t>
                      </a:r>
                      <a:r>
                        <a:rPr lang="en-US" altLang="zh-TW" baseline="0" dirty="0" smtClean="0"/>
                        <a:t> array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Rank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r>
                        <a:rPr lang="en-US" altLang="zh-TW" baseline="0" dirty="0" smtClean="0"/>
                        <a:t> -&gt; GAGAG</a:t>
                      </a:r>
                      <a:r>
                        <a:rPr lang="en-US" altLang="zh-TW" b="1" baseline="0" dirty="0" smtClean="0">
                          <a:solidFill>
                            <a:srgbClr val="FF0000"/>
                          </a:solidFill>
                        </a:rPr>
                        <a:t>AG</a:t>
                      </a:r>
                      <a:endParaRPr lang="zh-TW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6</a:t>
                      </a:r>
                      <a:r>
                        <a:rPr lang="en-US" altLang="zh-TW" baseline="0" dirty="0" smtClean="0"/>
                        <a:t> &lt;- GAGAGAG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r>
                        <a:rPr lang="en-US" altLang="zh-TW" baseline="0" dirty="0" smtClean="0"/>
                        <a:t> -&gt; GAG</a:t>
                      </a:r>
                      <a:r>
                        <a:rPr lang="en-US" altLang="zh-TW" b="1" baseline="0" dirty="0" smtClean="0">
                          <a:solidFill>
                            <a:srgbClr val="FF0000"/>
                          </a:solidFill>
                        </a:rPr>
                        <a:t>AGAG</a:t>
                      </a:r>
                      <a:endParaRPr lang="zh-TW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r>
                        <a:rPr lang="en-US" altLang="zh-TW" baseline="0" dirty="0" smtClean="0"/>
                        <a:t> &lt;- AGAGAG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r>
                        <a:rPr lang="en-US" altLang="zh-TW" baseline="0" dirty="0" smtClean="0"/>
                        <a:t> -&gt; G</a:t>
                      </a:r>
                      <a:r>
                        <a:rPr lang="en-US" altLang="zh-TW" b="1" baseline="0" dirty="0" smtClean="0">
                          <a:solidFill>
                            <a:srgbClr val="FF0000"/>
                          </a:solidFill>
                        </a:rPr>
                        <a:t>AGAGAG</a:t>
                      </a:r>
                      <a:endParaRPr lang="zh-TW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r>
                        <a:rPr lang="en-US" altLang="zh-TW" baseline="0" dirty="0" smtClean="0"/>
                        <a:t> &lt;- GAGAG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6</a:t>
                      </a:r>
                      <a:r>
                        <a:rPr lang="en-US" altLang="zh-TW" baseline="0" dirty="0" smtClean="0"/>
                        <a:t> -&gt; GAGAGA</a:t>
                      </a:r>
                      <a:r>
                        <a:rPr lang="en-US" altLang="zh-TW" b="1" baseline="0" dirty="0" smtClean="0">
                          <a:solidFill>
                            <a:srgbClr val="FF0000"/>
                          </a:solidFill>
                        </a:rPr>
                        <a:t>G</a:t>
                      </a:r>
                      <a:endParaRPr lang="zh-TW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r>
                        <a:rPr lang="en-US" altLang="zh-TW" baseline="0" dirty="0" smtClean="0"/>
                        <a:t> &lt;- AGAG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r>
                        <a:rPr lang="en-US" altLang="zh-TW" baseline="0" dirty="0" smtClean="0"/>
                        <a:t> -&gt; GAGA</a:t>
                      </a:r>
                      <a:r>
                        <a:rPr lang="en-US" altLang="zh-TW" b="1" baseline="0" dirty="0" smtClean="0">
                          <a:solidFill>
                            <a:srgbClr val="FF0000"/>
                          </a:solidFill>
                        </a:rPr>
                        <a:t>GAG</a:t>
                      </a:r>
                      <a:endParaRPr lang="zh-TW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r>
                        <a:rPr lang="en-US" altLang="zh-TW" baseline="0" dirty="0" smtClean="0"/>
                        <a:t> &lt;- GAG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r>
                        <a:rPr lang="en-US" altLang="zh-TW" baseline="0" dirty="0" smtClean="0"/>
                        <a:t> -&gt; GA</a:t>
                      </a:r>
                      <a:r>
                        <a:rPr lang="en-US" altLang="zh-TW" b="1" baseline="0" dirty="0" smtClean="0">
                          <a:solidFill>
                            <a:srgbClr val="FF0000"/>
                          </a:solidFill>
                        </a:rPr>
                        <a:t>GAGAG</a:t>
                      </a:r>
                      <a:endParaRPr lang="zh-TW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</a:t>
                      </a:r>
                      <a:r>
                        <a:rPr lang="en-US" altLang="zh-TW" baseline="0" dirty="0" smtClean="0"/>
                        <a:t> &lt;- AG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</a:t>
                      </a:r>
                      <a:r>
                        <a:rPr lang="en-US" altLang="zh-TW" baseline="0" dirty="0" smtClean="0"/>
                        <a:t> -&gt; </a:t>
                      </a:r>
                      <a:r>
                        <a:rPr lang="en-US" altLang="zh-TW" b="1" baseline="0" dirty="0" smtClean="0">
                          <a:solidFill>
                            <a:srgbClr val="FF0000"/>
                          </a:solidFill>
                        </a:rPr>
                        <a:t>GAGAGAG</a:t>
                      </a:r>
                      <a:endParaRPr lang="zh-TW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r>
                        <a:rPr lang="en-US" altLang="zh-TW" baseline="0" dirty="0" smtClean="0"/>
                        <a:t> &lt;- G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201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8DAA0786-1248-406B-9820-C9C7B2C351A3}" type="slidenum">
              <a:rPr kumimoji="0" lang="zh-TW" altLang="en-US" sz="1400" smtClean="0">
                <a:solidFill>
                  <a:schemeClr val="accent1"/>
                </a:solidFill>
              </a:rPr>
              <a:pPr eaLnBrk="1" hangingPunct="1"/>
              <a:t>6</a:t>
            </a:fld>
            <a:endParaRPr kumimoji="0" lang="en-US" altLang="zh-TW" sz="1400" smtClean="0">
              <a:solidFill>
                <a:schemeClr val="accent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81000" y="685800"/>
            <a:ext cx="8077200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kern="0" dirty="0" smtClean="0">
                <a:solidFill>
                  <a:srgbClr val="3BA943"/>
                </a:solidFill>
                <a:latin typeface="Times New Roman" charset="0"/>
              </a:rPr>
              <a:t>解法範例：</a:t>
            </a:r>
            <a:r>
              <a:rPr lang="en-US" altLang="zh-TW" sz="2400" b="1" kern="0" dirty="0" smtClean="0">
                <a:solidFill>
                  <a:srgbClr val="3BA943"/>
                </a:solidFill>
                <a:latin typeface="Times New Roman" charset="0"/>
              </a:rPr>
              <a:t/>
            </a:r>
            <a:br>
              <a:rPr lang="en-US" altLang="zh-TW" sz="2400" b="1" kern="0" dirty="0" smtClean="0">
                <a:solidFill>
                  <a:srgbClr val="3BA943"/>
                </a:solidFill>
                <a:latin typeface="Times New Roman" charset="0"/>
              </a:rPr>
            </a:br>
            <a:r>
              <a:rPr lang="en-US" altLang="zh-TW" sz="2400" b="1" kern="0" dirty="0" smtClean="0">
                <a:solidFill>
                  <a:srgbClr val="3BA943"/>
                </a:solidFill>
                <a:latin typeface="Times New Roman" charset="0"/>
              </a:rPr>
              <a:t>	</a:t>
            </a:r>
            <a:r>
              <a:rPr lang="zh-TW" altLang="en-US" sz="2400" kern="0" dirty="0" smtClean="0">
                <a:latin typeface="Times New Roman" charset="0"/>
                <a:sym typeface="Wingdings" pitchFamily="2" charset="2"/>
              </a:rPr>
              <a:t>假設</a:t>
            </a: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>DNA</a:t>
            </a:r>
            <a:r>
              <a:rPr lang="zh-TW" altLang="en-US" sz="2400" kern="0" dirty="0" smtClean="0">
                <a:latin typeface="Times New Roman" charset="0"/>
                <a:sym typeface="Wingdings" pitchFamily="2" charset="2"/>
              </a:rPr>
              <a:t>字串為</a:t>
            </a: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>GAGAGAG</a:t>
            </a:r>
            <a:br>
              <a:rPr lang="en-US" altLang="zh-TW" sz="2400" kern="0" dirty="0" smtClean="0">
                <a:latin typeface="Times New Roman" charset="0"/>
                <a:sym typeface="Wingdings" pitchFamily="2" charset="2"/>
              </a:rPr>
            </a:b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>Prefix-doubling Algorithm:</a:t>
            </a:r>
            <a:br>
              <a:rPr lang="en-US" altLang="zh-TW" sz="2400" kern="0" dirty="0" smtClean="0">
                <a:latin typeface="Times New Roman" charset="0"/>
                <a:sym typeface="Wingdings" pitchFamily="2" charset="2"/>
              </a:rPr>
            </a:b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kern="0" dirty="0" smtClean="0">
                <a:latin typeface="Times New Roman" charset="0"/>
                <a:sym typeface="Wingdings" pitchFamily="2" charset="2"/>
              </a:rPr>
            </a:b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kern="0" dirty="0" smtClean="0">
                <a:latin typeface="Times New Roman" charset="0"/>
                <a:sym typeface="Wingdings" pitchFamily="2" charset="2"/>
              </a:rPr>
            </a:b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kern="0" dirty="0" smtClean="0">
                <a:latin typeface="Times New Roman" charset="0"/>
                <a:sym typeface="Wingdings" pitchFamily="2" charset="2"/>
              </a:rPr>
            </a:b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kern="0" dirty="0" smtClean="0">
                <a:latin typeface="Times New Roman" charset="0"/>
                <a:sym typeface="Wingdings" pitchFamily="2" charset="2"/>
              </a:rPr>
            </a:br>
            <a:r>
              <a:rPr lang="en-US" altLang="zh-TW" sz="2400" kern="0" dirty="0" smtClean="0">
                <a:latin typeface="Times New Roman" charset="0"/>
                <a:sym typeface="Wingdings" pitchFamily="2" charset="2"/>
              </a:rPr>
              <a:t/>
            </a:r>
            <a:br>
              <a:rPr lang="en-US" altLang="zh-TW" sz="2400" kern="0" dirty="0" smtClean="0">
                <a:latin typeface="Times New Roman" charset="0"/>
                <a:sym typeface="Wingdings" pitchFamily="2" charset="2"/>
              </a:rPr>
            </a:br>
            <a:endParaRPr lang="en-US" altLang="zh-TW" sz="2400" kern="0" dirty="0" smtClean="0">
              <a:latin typeface="Times New Roman" charset="0"/>
              <a:sym typeface="Wingdings" pitchFamily="2" charset="2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458" y="1764214"/>
            <a:ext cx="7376742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59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3"/>
              <p:cNvSpPr txBox="1">
                <a:spLocks noChangeArrowheads="1"/>
              </p:cNvSpPr>
              <p:nvPr/>
            </p:nvSpPr>
            <p:spPr bwMode="auto">
              <a:xfrm>
                <a:off x="381000" y="685800"/>
                <a:ext cx="8077200" cy="56229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kumimoji="1"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kumimoji="1"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kumimoji="1"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kern="0" dirty="0" smtClean="0">
                    <a:solidFill>
                      <a:srgbClr val="3BA943"/>
                    </a:solidFill>
                    <a:latin typeface="Times New Roman" charset="0"/>
                  </a:rPr>
                  <a:t>討論：</a:t>
                </a:r>
                <a:r>
                  <a:rPr lang="zh-TW" altLang="en-US" sz="2400" kern="0" dirty="0" smtClean="0">
                    <a:solidFill>
                      <a:srgbClr val="3BA943"/>
                    </a:solidFill>
                    <a:latin typeface="Times New Roman" charset="0"/>
                  </a:rPr>
                  <a:t>  </a:t>
                </a:r>
                <a:r>
                  <a:rPr lang="en-US" altLang="zh-TW" sz="2400" kern="0" dirty="0" smtClean="0">
                    <a:solidFill>
                      <a:srgbClr val="3BA943"/>
                    </a:solidFill>
                    <a:latin typeface="Times New Roman" charset="0"/>
                  </a:rPr>
                  <a:t/>
                </a:r>
                <a:br>
                  <a:rPr lang="en-US" altLang="zh-TW" sz="2400" kern="0" dirty="0" smtClean="0">
                    <a:solidFill>
                      <a:srgbClr val="3BA943"/>
                    </a:solidFill>
                    <a:latin typeface="Times New Roman" charset="0"/>
                  </a:rPr>
                </a:br>
                <a:r>
                  <a:rPr lang="en-US" altLang="zh-TW" sz="2400" kern="0" dirty="0" smtClean="0">
                    <a:latin typeface="Times New Roman" charset="0"/>
                  </a:rPr>
                  <a:t>(1)</a:t>
                </a:r>
                <a:r>
                  <a:rPr lang="zh-TW" altLang="en-US" sz="2400" kern="0" dirty="0" smtClean="0">
                    <a:latin typeface="Times New Roman" charset="0"/>
                  </a:rPr>
                  <a:t>時間複雜度為</a:t>
                </a:r>
                <a14:m>
                  <m:oMath xmlns:m="http://schemas.openxmlformats.org/officeDocument/2006/math">
                    <m:r>
                      <a:rPr lang="en-US" altLang="zh-TW" sz="2400" b="0" i="1" kern="0" smtClean="0">
                        <a:latin typeface="Cambria Math"/>
                      </a:rPr>
                      <m:t>𝑂</m:t>
                    </m:r>
                    <m:r>
                      <a:rPr lang="en-US" altLang="zh-TW" sz="2400" b="0" i="1" kern="0" smtClean="0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altLang="zh-TW" sz="2400" b="0" i="1" kern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TW" sz="2400" b="0" i="1" kern="0" smtClean="0">
                            <a:latin typeface="Cambria Math"/>
                          </a:rPr>
                          <m:t>𝑁</m:t>
                        </m:r>
                      </m:e>
                      <m:sup>
                        <m:r>
                          <a:rPr lang="en-US" altLang="zh-TW" sz="2400" b="0" i="1" kern="0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altLang="zh-TW" sz="2400" b="0" i="1" kern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altLang="zh-TW" sz="2400" kern="0" dirty="0" smtClean="0">
                    <a:latin typeface="Times New Roman" charset="0"/>
                  </a:rPr>
                  <a:t>,</a:t>
                </a:r>
                <a14:m>
                  <m:oMath xmlns:m="http://schemas.openxmlformats.org/officeDocument/2006/math">
                    <m:r>
                      <a:rPr lang="en-US" altLang="zh-TW" sz="2400" b="0" i="1" kern="0" dirty="0" smtClean="0">
                        <a:latin typeface="Cambria Math"/>
                      </a:rPr>
                      <m:t>𝑁</m:t>
                    </m:r>
                  </m:oMath>
                </a14:m>
                <a:r>
                  <a:rPr lang="zh-TW" altLang="en-US" sz="2400" kern="0" dirty="0" smtClean="0">
                    <a:latin typeface="Times New Roman" charset="0"/>
                  </a:rPr>
                  <a:t>為字串長度</a:t>
                </a:r>
                <a:r>
                  <a:rPr lang="en-US" altLang="zh-TW" sz="2400" kern="0" dirty="0" smtClean="0">
                    <a:latin typeface="Times New Roman" charset="0"/>
                  </a:rPr>
                  <a:t/>
                </a:r>
                <a:br>
                  <a:rPr lang="en-US" altLang="zh-TW" sz="2400" kern="0" dirty="0" smtClean="0">
                    <a:latin typeface="Times New Roman" charset="0"/>
                  </a:rPr>
                </a:br>
                <a:r>
                  <a:rPr lang="en-US" altLang="zh-TW" sz="2400" kern="0" dirty="0" smtClean="0">
                    <a:latin typeface="Times New Roman" charset="0"/>
                  </a:rPr>
                  <a:t>(2)</a:t>
                </a:r>
                <a:r>
                  <a:rPr lang="zh-TW" altLang="en-US" sz="2400" kern="0" dirty="0" smtClean="0">
                    <a:latin typeface="Times New Roman" charset="0"/>
                  </a:rPr>
                  <a:t>也可使用</a:t>
                </a:r>
                <a:r>
                  <a:rPr lang="en-US" altLang="zh-TW" sz="2400" kern="0" dirty="0" smtClean="0">
                    <a:latin typeface="Times New Roman" charset="0"/>
                  </a:rPr>
                  <a:t>DC3 Algorithm</a:t>
                </a:r>
                <a:r>
                  <a:rPr lang="zh-TW" altLang="en-US" sz="2400" kern="0" dirty="0" smtClean="0">
                    <a:latin typeface="Times New Roman" charset="0"/>
                  </a:rPr>
                  <a:t>來求</a:t>
                </a:r>
                <a:r>
                  <a:rPr lang="en-US" altLang="zh-TW" sz="2400" kern="0" dirty="0" smtClean="0">
                    <a:latin typeface="Times New Roman" charset="0"/>
                  </a:rPr>
                  <a:t>suffix array</a:t>
                </a:r>
                <a:br>
                  <a:rPr lang="en-US" altLang="zh-TW" sz="2400" kern="0" dirty="0" smtClean="0">
                    <a:latin typeface="Times New Roman" charset="0"/>
                  </a:rPr>
                </a:br>
                <a:r>
                  <a:rPr lang="en-US" altLang="zh-TW" sz="2400" kern="0" dirty="0" smtClean="0">
                    <a:latin typeface="Times New Roman" charset="0"/>
                  </a:rPr>
                  <a:t>(3)</a:t>
                </a:r>
                <a:r>
                  <a:rPr lang="zh-TW" altLang="en-US" sz="2400" kern="0" dirty="0" smtClean="0">
                    <a:latin typeface="Times New Roman" charset="0"/>
                  </a:rPr>
                  <a:t>相關主題</a:t>
                </a:r>
                <a:r>
                  <a:rPr lang="en-US" altLang="zh-TW" sz="2400" kern="0" dirty="0" smtClean="0">
                    <a:latin typeface="Times New Roman" charset="0"/>
                  </a:rPr>
                  <a:t>:Suffix Array</a:t>
                </a:r>
                <a:r>
                  <a:rPr lang="zh-TW" altLang="en-US" sz="2400" kern="0" dirty="0" smtClean="0">
                    <a:latin typeface="Times New Roman" charset="0"/>
                  </a:rPr>
                  <a:t>、</a:t>
                </a:r>
                <a:r>
                  <a:rPr lang="en-US" altLang="zh-TW" sz="2400" kern="0" dirty="0" smtClean="0">
                    <a:latin typeface="Times New Roman" charset="0"/>
                  </a:rPr>
                  <a:t>Longest Common Prefix Array</a:t>
                </a:r>
                <a:r>
                  <a:rPr lang="zh-TW" altLang="en-US" sz="2400" kern="0" dirty="0" smtClean="0">
                    <a:latin typeface="Times New Roman" charset="0"/>
                  </a:rPr>
                  <a:t>、倍增算法</a:t>
                </a:r>
                <a:r>
                  <a:rPr lang="en-US" altLang="zh-TW" sz="2400" kern="0" dirty="0" smtClean="0">
                    <a:latin typeface="Times New Roman" charset="0"/>
                  </a:rPr>
                  <a:t>(Prefix-doubling Algorithm)</a:t>
                </a:r>
                <a:br>
                  <a:rPr lang="en-US" altLang="zh-TW" sz="2400" kern="0" dirty="0" smtClean="0">
                    <a:latin typeface="Times New Roman" charset="0"/>
                  </a:rPr>
                </a:br>
                <a:r>
                  <a:rPr lang="en-US" altLang="zh-TW" sz="2400" kern="0" dirty="0" smtClean="0">
                    <a:latin typeface="Times New Roman" charset="0"/>
                  </a:rPr>
                  <a:t>(4)</a:t>
                </a:r>
                <a:r>
                  <a:rPr lang="zh-TW" altLang="en-US" sz="2400" kern="0" dirty="0" smtClean="0">
                    <a:latin typeface="Times New Roman" charset="0"/>
                  </a:rPr>
                  <a:t>似乎也可使用</a:t>
                </a:r>
                <a:r>
                  <a:rPr lang="en-US" altLang="zh-TW" sz="2400" kern="0" dirty="0" smtClean="0">
                    <a:latin typeface="Times New Roman" charset="0"/>
                  </a:rPr>
                  <a:t>Suffix </a:t>
                </a:r>
                <a:r>
                  <a:rPr lang="en-US" altLang="zh-TW" sz="2400" kern="0" dirty="0" err="1" smtClean="0">
                    <a:latin typeface="Times New Roman" charset="0"/>
                  </a:rPr>
                  <a:t>Trie</a:t>
                </a:r>
                <a:r>
                  <a:rPr lang="zh-TW" altLang="en-US" sz="2400" kern="0" dirty="0" smtClean="0">
                    <a:latin typeface="Times New Roman" charset="0"/>
                  </a:rPr>
                  <a:t>來解此題</a:t>
                </a:r>
                <a:r>
                  <a:rPr lang="en-US" altLang="zh-TW" sz="2400" kern="0" dirty="0" smtClean="0">
                    <a:latin typeface="Times New Roman" charset="0"/>
                  </a:rPr>
                  <a:t/>
                </a:r>
                <a:br>
                  <a:rPr lang="en-US" altLang="zh-TW" sz="2400" kern="0" dirty="0" smtClean="0">
                    <a:latin typeface="Times New Roman" charset="0"/>
                  </a:rPr>
                </a:br>
                <a:r>
                  <a:rPr lang="en-US" altLang="zh-TW" sz="2400" kern="0" dirty="0" smtClean="0">
                    <a:latin typeface="Times New Roman" charset="0"/>
                  </a:rPr>
                  <a:t>(5)</a:t>
                </a:r>
                <a:r>
                  <a:rPr lang="zh-TW" altLang="en-US" sz="2400" kern="0" dirty="0" smtClean="0">
                    <a:latin typeface="Times New Roman" charset="0"/>
                  </a:rPr>
                  <a:t>題目有指明，如果最長重複子字串有好幾組就輸出字典順序最小的那組</a:t>
                </a:r>
                <a:endParaRPr lang="en-US" altLang="zh-TW" sz="2400" kern="0" dirty="0" smtClean="0">
                  <a:latin typeface="Times New Roman" charset="0"/>
                </a:endParaRPr>
              </a:p>
            </p:txBody>
          </p:sp>
        </mc:Choice>
        <mc:Fallback>
          <p:sp>
            <p:nvSpPr>
              <p:cNvPr id="5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0" y="685800"/>
                <a:ext cx="8077200" cy="5622925"/>
              </a:xfrm>
              <a:prstGeom prst="rect">
                <a:avLst/>
              </a:prstGeom>
              <a:blipFill rotWithShape="1">
                <a:blip r:embed="rId2"/>
                <a:stretch>
                  <a:fillRect l="-151" t="-1518" r="-196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219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3111</TotalTime>
  <Words>202</Words>
  <Application>Microsoft Office PowerPoint</Application>
  <PresentationFormat>如螢幕大小 (4:3)</PresentationFormat>
  <Paragraphs>86</Paragraphs>
  <Slides>7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Blends</vt:lpstr>
      <vt:lpstr>11512:GATTACA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ChengShih</cp:lastModifiedBy>
  <cp:revision>144</cp:revision>
  <dcterms:created xsi:type="dcterms:W3CDTF">1601-01-01T00:00:00Z</dcterms:created>
  <dcterms:modified xsi:type="dcterms:W3CDTF">2013-05-30T18:31:28Z</dcterms:modified>
</cp:coreProperties>
</file>