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7"/>
  </p:notesMasterIdLst>
  <p:sldIdLst>
    <p:sldId id="307" r:id="rId2"/>
    <p:sldId id="309" r:id="rId3"/>
    <p:sldId id="310" r:id="rId4"/>
    <p:sldId id="313" r:id="rId5"/>
    <p:sldId id="311" r:id="rId6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29" autoAdjust="0"/>
    <p:restoredTop sz="92138" autoAdjust="0"/>
  </p:normalViewPr>
  <p:slideViewPr>
    <p:cSldViewPr>
      <p:cViewPr varScale="1">
        <p:scale>
          <a:sx n="85" d="100"/>
          <a:sy n="85" d="100"/>
        </p:scale>
        <p:origin x="8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5" Type="http://schemas.openxmlformats.org/officeDocument/2006/relationships/slide" Target="slides/slide5.xml"/><Relationship Id="rId4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35E70C0-14A7-4727-816D-983DB61CE68C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339351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1A00717-DC7C-48D1-B678-D8A64DD0352E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28150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D550023D-EB44-431D-97CF-1950CD92C3B9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66856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D550023D-EB44-431D-97CF-1950CD92C3B9}" type="slidenum">
              <a:rPr lang="zh-TW" altLang="en-US" sz="1200"/>
              <a:pPr eaLnBrk="1" hangingPunct="1"/>
              <a:t>3</a:t>
            </a:fld>
            <a:endParaRPr lang="en-US" altLang="zh-TW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41891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D550023D-EB44-431D-97CF-1950CD92C3B9}" type="slidenum">
              <a:rPr lang="zh-TW" altLang="en-US" sz="1200"/>
              <a:pPr eaLnBrk="1" hangingPunct="1"/>
              <a:t>4</a:t>
            </a:fld>
            <a:endParaRPr lang="en-US" altLang="zh-TW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79506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D550023D-EB44-431D-97CF-1950CD92C3B9}" type="slidenum">
              <a:rPr lang="zh-TW" altLang="en-US" sz="1200"/>
              <a:pPr eaLnBrk="1" hangingPunct="1"/>
              <a:t>5</a:t>
            </a:fld>
            <a:endParaRPr lang="en-US" altLang="zh-TW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5751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406D87C-6D1D-4CAA-84A2-041351D2A522}" type="datetime1">
              <a:rPr lang="zh-TW" altLang="en-US"/>
              <a:pPr>
                <a:defRPr/>
              </a:pPr>
              <a:t>2014/5/31</a:t>
            </a:fld>
            <a:endParaRPr lang="en-US" altLang="zh-TW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C981461-4912-49E8-AFF2-542162A93354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32616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8EB50A-9C65-4CD4-990E-DA329D69737A}" type="datetime1">
              <a:rPr lang="zh-TW" altLang="en-US"/>
              <a:pPr>
                <a:defRPr/>
              </a:pPr>
              <a:t>2014/5/31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C43632-5DE8-4108-B76B-B88B85785FF9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63489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AA1B93-D046-446C-98DD-25FB120BE88B}" type="datetime1">
              <a:rPr lang="zh-TW" altLang="en-US"/>
              <a:pPr>
                <a:defRPr/>
              </a:pPr>
              <a:t>2014/5/31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9D11E7-4E21-4579-97B5-477926323336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43374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1537BA-A82B-4050-A19A-3F4B70506A74}" type="datetime1">
              <a:rPr lang="zh-TW" altLang="en-US"/>
              <a:pPr>
                <a:defRPr/>
              </a:pPr>
              <a:t>2014/5/31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4E35FE-9B46-4CFE-BD2A-6418BA6CBE36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68708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55DD9D-B31E-4372-8679-982B165BE2AF}" type="datetime1">
              <a:rPr lang="zh-TW" altLang="en-US"/>
              <a:pPr>
                <a:defRPr/>
              </a:pPr>
              <a:t>2014/5/31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63B0B8-A821-43B1-B355-9E5964192D1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25921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0F782-40CD-4BD5-8229-1A2ADCBA36E6}" type="datetime1">
              <a:rPr lang="zh-TW" altLang="en-US"/>
              <a:pPr>
                <a:defRPr/>
              </a:pPr>
              <a:t>2014/5/31</a:t>
            </a:fld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3C740D-AA8D-4D53-A03A-AA8E025D806D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34644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3950CD-34C5-4F28-907E-9C35305237D0}" type="datetime1">
              <a:rPr lang="zh-TW" altLang="en-US"/>
              <a:pPr>
                <a:defRPr/>
              </a:pPr>
              <a:t>2014/5/31</a:t>
            </a:fld>
            <a:endParaRPr lang="en-US" altLang="zh-TW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681C32-1BB2-45E4-B8F0-FE0B8350BCE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28777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5A169A-455D-418D-B32B-8DB0B2A31600}" type="datetime1">
              <a:rPr lang="zh-TW" altLang="en-US"/>
              <a:pPr>
                <a:defRPr/>
              </a:pPr>
              <a:t>2014/5/31</a:t>
            </a:fld>
            <a:endParaRPr lang="en-US" altLang="zh-TW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6AA20F-2D58-43FB-82B6-E454B30D2CC6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01281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BAAC7E-8AA2-4E68-9D2C-DBAFC19A996F}" type="datetime1">
              <a:rPr lang="zh-TW" altLang="en-US"/>
              <a:pPr>
                <a:defRPr/>
              </a:pPr>
              <a:t>2014/5/31</a:t>
            </a:fld>
            <a:endParaRPr lang="en-US" altLang="zh-TW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7C5969-AEB1-4728-9259-E22688621154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95822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0F8F76-C0C8-4B15-B6D2-76351D52BF5D}" type="datetime1">
              <a:rPr lang="zh-TW" altLang="en-US"/>
              <a:pPr>
                <a:defRPr/>
              </a:pPr>
              <a:t>2014/5/31</a:t>
            </a:fld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968DE3-8F46-482C-B302-7BFB537DBA9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05932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88335C-8CA7-47C8-A073-300E19F2F681}" type="datetime1">
              <a:rPr lang="zh-TW" altLang="en-US"/>
              <a:pPr>
                <a:defRPr/>
              </a:pPr>
              <a:t>2014/5/31</a:t>
            </a:fld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FE028B-2834-41EC-BE02-5891A67640FA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26749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5F2051AE-0193-4E2D-A864-810C67FE5174}" type="datetime1">
              <a:rPr lang="zh-TW" altLang="en-US"/>
              <a:pPr>
                <a:defRPr/>
              </a:pPr>
              <a:t>2014/5/31</a:t>
            </a:fld>
            <a:endParaRPr lang="en-US" altLang="zh-TW"/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F7F58B78-6FED-4C02-9E1A-E9BFA5C3ACAF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9F91B1E2-62B8-422C-9EA6-94A0AB18486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 smtClean="0">
                <a:latin typeface="Times New Roman" panose="02020603050405020304" pitchFamily="18" charset="0"/>
              </a:rPr>
              <a:t>10074: Take the Land</a:t>
            </a:r>
            <a:endParaRPr lang="en-US" altLang="zh-TW" dirty="0" smtClean="0"/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 smtClean="0">
                <a:solidFill>
                  <a:schemeClr val="hlink"/>
                </a:solidFill>
                <a:latin typeface="Times New Roman" panose="02020603050405020304" pitchFamily="18" charset="0"/>
              </a:rPr>
              <a:t>★★★☆☆</a:t>
            </a:r>
          </a:p>
          <a:p>
            <a:pPr eaLnBrk="1" hangingPunct="1"/>
            <a:r>
              <a:rPr lang="zh-TW" altLang="en-US" sz="2400" b="1" dirty="0" smtClean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 smtClean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 smtClean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100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32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: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Take the Land</a:t>
            </a:r>
            <a:endParaRPr lang="en-US" altLang="zh-TW" sz="2400" dirty="0" smtClean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 smtClean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蔡光裕</a:t>
            </a:r>
            <a:endParaRPr lang="zh-TW" altLang="en-US" sz="2400" dirty="0" smtClean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 smtClean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20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14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月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30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日</a:t>
            </a:r>
            <a:endParaRPr lang="en-US" altLang="zh-TW" sz="2400" dirty="0" smtClean="0">
              <a:latin typeface="Times New Roman" panose="02020603050405020304" pitchFamily="18" charset="0"/>
            </a:endParaRPr>
          </a:p>
          <a:p>
            <a:pPr eaLnBrk="1" hangingPunct="1"/>
            <a:r>
              <a:rPr lang="zh-TW" altLang="en-US" sz="2400" b="1" dirty="0" smtClean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給定一張地圖，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0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代表土地，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1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代表有樹種植在上面，計算出最大的土地矩形面積。</a:t>
            </a:r>
            <a:endParaRPr lang="zh-TW" altLang="en-US" sz="2400" dirty="0" smtClean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endParaRPr lang="zh-TW" altLang="en-US" sz="2400" dirty="0" smtClean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B18F5E5-E60C-411C-9358-F0D651E20338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 smtClean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6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7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0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0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0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0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solidFill>
                  <a:srgbClr val="C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0</a:t>
            </a:r>
            <a:r>
              <a:rPr lang="zh-TW" altLang="en-US" sz="2400" dirty="0">
                <a:solidFill>
                  <a:srgbClr val="C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solidFill>
                  <a:srgbClr val="C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0</a:t>
            </a:r>
            <a:r>
              <a:rPr lang="zh-TW" altLang="en-US" sz="2400" dirty="0">
                <a:solidFill>
                  <a:srgbClr val="C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solidFill>
                  <a:srgbClr val="C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0</a:t>
            </a:r>
            <a:r>
              <a:rPr lang="zh-TW" altLang="en-US" sz="2400" dirty="0">
                <a:solidFill>
                  <a:srgbClr val="C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1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0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solidFill>
                  <a:srgbClr val="C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0</a:t>
            </a:r>
            <a:r>
              <a:rPr lang="zh-TW" altLang="en-US" sz="2400" dirty="0">
                <a:solidFill>
                  <a:srgbClr val="C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solidFill>
                  <a:srgbClr val="C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0</a:t>
            </a:r>
            <a:r>
              <a:rPr lang="zh-TW" altLang="en-US" sz="2400" dirty="0">
                <a:solidFill>
                  <a:srgbClr val="C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solidFill>
                  <a:srgbClr val="C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0</a:t>
            </a:r>
            <a:r>
              <a:rPr lang="zh-TW" altLang="en-US" sz="2400" dirty="0">
                <a:solidFill>
                  <a:srgbClr val="C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0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0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solidFill>
                  <a:srgbClr val="C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0</a:t>
            </a:r>
            <a:r>
              <a:rPr lang="zh-TW" altLang="en-US" sz="2400" dirty="0">
                <a:solidFill>
                  <a:srgbClr val="C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solidFill>
                  <a:srgbClr val="C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0</a:t>
            </a:r>
            <a:r>
              <a:rPr lang="zh-TW" altLang="en-US" sz="2400" dirty="0">
                <a:solidFill>
                  <a:srgbClr val="C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solidFill>
                  <a:srgbClr val="C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0</a:t>
            </a:r>
            <a:r>
              <a:rPr lang="zh-TW" altLang="en-US" sz="2400" dirty="0">
                <a:solidFill>
                  <a:srgbClr val="C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0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1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solidFill>
                  <a:srgbClr val="C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0</a:t>
            </a:r>
            <a:r>
              <a:rPr lang="zh-TW" altLang="en-US" sz="2400" dirty="0">
                <a:solidFill>
                  <a:srgbClr val="C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solidFill>
                  <a:srgbClr val="C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0</a:t>
            </a:r>
            <a:r>
              <a:rPr lang="zh-TW" altLang="en-US" sz="2400" dirty="0">
                <a:solidFill>
                  <a:srgbClr val="C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solidFill>
                  <a:srgbClr val="C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0</a:t>
            </a:r>
            <a:r>
              <a:rPr lang="zh-TW" altLang="en-US" sz="2400" dirty="0">
                <a:solidFill>
                  <a:srgbClr val="C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1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0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0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0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en-US" altLang="zh-TW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12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 smtClean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 smtClean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每個位置都當作矩形的底部，分析往上的最遠距離，再分析以此高度往左和往右最遠可到多少，最後再算出矩形面積，找出最大值，即為答案。</a:t>
            </a:r>
            <a:endParaRPr lang="en-US" altLang="zh-TW" sz="2400" dirty="0" smtClean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	</a:t>
            </a:r>
            <a:endParaRPr lang="en-US" altLang="zh-TW" sz="2400" dirty="0" smtClean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 smtClean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zh-TW" altLang="en-US" sz="2400" dirty="0" smtClean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400" dirty="0" smtClean="0">
                <a:latin typeface="Times New Roman" panose="02020603050405020304" pitchFamily="18" charset="0"/>
              </a:rPr>
              <a:t>	</a:t>
            </a:r>
          </a:p>
        </p:txBody>
      </p:sp>
      <p:sp>
        <p:nvSpPr>
          <p:cNvPr id="2" name="向右箭號 1"/>
          <p:cNvSpPr/>
          <p:nvPr/>
        </p:nvSpPr>
        <p:spPr bwMode="auto">
          <a:xfrm>
            <a:off x="1115616" y="4005064"/>
            <a:ext cx="216024" cy="216024"/>
          </a:xfrm>
          <a:prstGeom prst="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 smtClean="0">
              <a:ln>
                <a:noFill/>
              </a:ln>
              <a:effectLst/>
              <a:latin typeface="Tahoma" pitchFamily="34" charset="0"/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B18F5E5-E60C-411C-9358-F0D651E20338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3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 smtClean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4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	0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0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1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0		</a:t>
            </a:r>
            <a:r>
              <a:rPr lang="zh-TW" altLang="en-US" sz="2400" dirty="0">
                <a:latin typeface="Times New Roman" panose="02020603050405020304" pitchFamily="18" charset="0"/>
              </a:rPr>
              <a:t>向上可延伸</a:t>
            </a:r>
            <a:r>
              <a:rPr lang="en-US" altLang="zh-TW" sz="2400" dirty="0">
                <a:latin typeface="Times New Roman" panose="02020603050405020304" pitchFamily="18" charset="0"/>
              </a:rPr>
              <a:t>:	1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0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	</a:t>
            </a:r>
            <a:endParaRPr lang="en-US" altLang="zh-TW" sz="2400" dirty="0" smtClean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 smtClean="0">
                <a:latin typeface="Times New Roman" panose="02020603050405020304" pitchFamily="18" charset="0"/>
              </a:rPr>
              <a:t>                       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	0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0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0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0				</a:t>
            </a:r>
            <a:r>
              <a:rPr lang="en-US" altLang="zh-TW" sz="2400" dirty="0">
                <a:latin typeface="Times New Roman" panose="02020603050405020304" pitchFamily="18" charset="0"/>
              </a:rPr>
              <a:t>2 2 1 2	</a:t>
            </a:r>
            <a:endParaRPr lang="en-US" altLang="zh-TW" sz="2400" dirty="0" smtClean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 smtClean="0">
                <a:latin typeface="Times New Roman" panose="02020603050405020304" pitchFamily="18" charset="0"/>
              </a:rPr>
              <a:t>           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		1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1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0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0				0 </a:t>
            </a:r>
            <a:r>
              <a:rPr lang="en-US" altLang="zh-TW" sz="2400" dirty="0">
                <a:latin typeface="Times New Roman" panose="02020603050405020304" pitchFamily="18" charset="0"/>
              </a:rPr>
              <a:t>0 2 3</a:t>
            </a:r>
            <a:endParaRPr lang="en-US" altLang="zh-TW" sz="2400" dirty="0" smtClean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 smtClean="0">
                <a:latin typeface="Times New Roman" panose="02020603050405020304" pitchFamily="18" charset="0"/>
              </a:rPr>
              <a:t>                          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	0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0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0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0				1 </a:t>
            </a:r>
            <a:r>
              <a:rPr lang="en-US" altLang="zh-TW" sz="2400" dirty="0">
                <a:latin typeface="Times New Roman" panose="02020603050405020304" pitchFamily="18" charset="0"/>
              </a:rPr>
              <a:t>1 3 4</a:t>
            </a:r>
            <a:endParaRPr lang="en-US" altLang="zh-TW" sz="2400" dirty="0" smtClean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 smtClean="0">
                <a:latin typeface="Times New Roman" panose="02020603050405020304" pitchFamily="18" charset="0"/>
              </a:rPr>
              <a:t>向左可延伸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:	1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2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0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1		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向右可延伸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:	2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1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0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 smtClean="0">
                <a:latin typeface="Times New Roman" panose="02020603050405020304" pitchFamily="18" charset="0"/>
              </a:rPr>
              <a:t>		1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2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				4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 smtClean="0">
                <a:latin typeface="Times New Roman" panose="02020603050405020304" pitchFamily="18" charset="0"/>
              </a:rPr>
              <a:t>		0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0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1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2				0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0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2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 smtClean="0">
                <a:latin typeface="Times New Roman" panose="02020603050405020304" pitchFamily="18" charset="0"/>
              </a:rPr>
              <a:t>		1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2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3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4				4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3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2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 smtClean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到頂後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可以向左延伸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:	</a:t>
            </a:r>
            <a:r>
              <a:rPr lang="zh-TW" altLang="en-US" sz="2400" dirty="0">
                <a:solidFill>
                  <a:srgbClr val="C00000"/>
                </a:solidFill>
                <a:latin typeface="Times New Roman" panose="02020603050405020304" pitchFamily="18" charset="0"/>
              </a:rPr>
              <a:t>到頂後</a:t>
            </a:r>
            <a:r>
              <a:rPr lang="zh-TW" altLang="en-US" sz="2400" dirty="0">
                <a:latin typeface="Times New Roman" panose="02020603050405020304" pitchFamily="18" charset="0"/>
              </a:rPr>
              <a:t>可以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向</a:t>
            </a:r>
            <a:r>
              <a:rPr lang="zh-TW" altLang="en-US" sz="2400" dirty="0">
                <a:latin typeface="Times New Roman" panose="02020603050405020304" pitchFamily="18" charset="0"/>
              </a:rPr>
              <a:t>右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延</a:t>
            </a:r>
            <a:r>
              <a:rPr lang="zh-TW" altLang="en-US" sz="2400" dirty="0">
                <a:latin typeface="Times New Roman" panose="02020603050405020304" pitchFamily="18" charset="0"/>
              </a:rPr>
              <a:t>伸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 smtClean="0">
                <a:latin typeface="Times New Roman" panose="02020603050405020304" pitchFamily="18" charset="0"/>
              </a:rPr>
              <a:t>	1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0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1				2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1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0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endParaRPr lang="en-US" altLang="zh-TW" sz="2400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6043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B18F5E5-E60C-411C-9358-F0D651E20338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4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 smtClean="0">
                <a:solidFill>
                  <a:srgbClr val="3BA943"/>
                </a:solidFill>
                <a:latin typeface="Times New Roman" panose="02020603050405020304" pitchFamily="18" charset="0"/>
              </a:rPr>
              <a:t>解法範例</a:t>
            </a:r>
            <a:r>
              <a:rPr lang="en-US" altLang="zh-TW" sz="2400" b="1" dirty="0" smtClean="0">
                <a:solidFill>
                  <a:srgbClr val="3BA943"/>
                </a:solidFill>
                <a:latin typeface="Times New Roman" panose="02020603050405020304" pitchFamily="18" charset="0"/>
              </a:rPr>
              <a:t>(</a:t>
            </a:r>
            <a:r>
              <a:rPr lang="zh-TW" altLang="en-US" sz="2400" b="1" dirty="0" smtClean="0">
                <a:solidFill>
                  <a:srgbClr val="3BA943"/>
                </a:solidFill>
                <a:latin typeface="Times New Roman" panose="02020603050405020304" pitchFamily="18" charset="0"/>
              </a:rPr>
              <a:t>待續</a:t>
            </a:r>
            <a:r>
              <a:rPr lang="en-US" altLang="zh-TW" sz="2400" b="1" dirty="0" smtClean="0">
                <a:solidFill>
                  <a:srgbClr val="3BA943"/>
                </a:solidFill>
                <a:latin typeface="Times New Roman" panose="02020603050405020304" pitchFamily="18" charset="0"/>
              </a:rPr>
              <a:t>)</a:t>
            </a:r>
            <a:r>
              <a:rPr lang="zh-TW" altLang="en-US" sz="2400" b="1" dirty="0" smtClean="0">
                <a:solidFill>
                  <a:srgbClr val="3BA943"/>
                </a:solidFill>
                <a:latin typeface="Times New Roman" panose="02020603050405020304" pitchFamily="18" charset="0"/>
              </a:rPr>
              <a:t>：</a:t>
            </a:r>
            <a:r>
              <a:rPr lang="zh-TW" altLang="en-US" sz="2400" dirty="0">
                <a:latin typeface="Times New Roman" panose="02020603050405020304" pitchFamily="18" charset="0"/>
              </a:rPr>
              <a:t>向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左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: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	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1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2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0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1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	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	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向右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:	2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1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0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1</a:t>
            </a:r>
            <a:endParaRPr lang="en-US" altLang="zh-TW" sz="2400" dirty="0" smtClean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 smtClean="0">
                <a:latin typeface="Times New Roman" panose="02020603050405020304" pitchFamily="18" charset="0"/>
              </a:rPr>
              <a:t>                       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	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	1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2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3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4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			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4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3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2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1	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endParaRPr lang="en-US" altLang="zh-TW" sz="2400" dirty="0" smtClean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 smtClean="0">
                <a:latin typeface="Times New Roman" panose="02020603050405020304" pitchFamily="18" charset="0"/>
              </a:rPr>
              <a:t>				0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0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1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2			0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0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2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1</a:t>
            </a:r>
            <a:endParaRPr lang="en-US" altLang="zh-TW" sz="1800" b="1" kern="1200" dirty="0" smtClean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 smtClean="0">
                <a:latin typeface="Times New Roman" panose="02020603050405020304" pitchFamily="18" charset="0"/>
              </a:rPr>
              <a:t>				1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2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3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4			4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3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2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smtClean="0">
                <a:latin typeface="Times New Roman" panose="02020603050405020304" pitchFamily="18" charset="0"/>
              </a:rPr>
              <a:t>1</a:t>
            </a:r>
            <a:endParaRPr lang="en-US" altLang="zh-TW" sz="2400" dirty="0" smtClean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 smtClean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 smtClean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 smtClean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向上延</a:t>
            </a:r>
            <a:r>
              <a:rPr lang="zh-TW" altLang="en-US" sz="2400" dirty="0">
                <a:solidFill>
                  <a:srgbClr val="C00000"/>
                </a:solidFill>
                <a:latin typeface="Times New Roman" panose="02020603050405020304" pitchFamily="18" charset="0"/>
              </a:rPr>
              <a:t>伸</a:t>
            </a:r>
            <a:r>
              <a:rPr lang="zh-TW" altLang="en-US" sz="2400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後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可以向左延伸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:	</a:t>
            </a:r>
            <a:r>
              <a:rPr lang="zh-TW" altLang="en-US" sz="2400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向上延</a:t>
            </a:r>
            <a:r>
              <a:rPr lang="zh-TW" altLang="en-US" sz="2400" dirty="0">
                <a:solidFill>
                  <a:srgbClr val="C00000"/>
                </a:solidFill>
                <a:latin typeface="Times New Roman" panose="02020603050405020304" pitchFamily="18" charset="0"/>
              </a:rPr>
              <a:t>伸</a:t>
            </a:r>
            <a:r>
              <a:rPr lang="zh-TW" altLang="en-US" sz="2400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後</a:t>
            </a:r>
            <a:r>
              <a:rPr lang="zh-TW" altLang="en-US" sz="2400" dirty="0">
                <a:latin typeface="Times New Roman" panose="02020603050405020304" pitchFamily="18" charset="0"/>
              </a:rPr>
              <a:t>可以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向</a:t>
            </a:r>
            <a:r>
              <a:rPr lang="zh-TW" altLang="en-US" sz="2400" dirty="0">
                <a:latin typeface="Times New Roman" panose="02020603050405020304" pitchFamily="18" charset="0"/>
              </a:rPr>
              <a:t>右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延</a:t>
            </a:r>
            <a:r>
              <a:rPr lang="zh-TW" altLang="en-US" sz="2400" dirty="0">
                <a:latin typeface="Times New Roman" panose="02020603050405020304" pitchFamily="18" charset="0"/>
              </a:rPr>
              <a:t>伸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 smtClean="0">
                <a:latin typeface="Times New Roman" panose="02020603050405020304" pitchFamily="18" charset="0"/>
              </a:rPr>
              <a:t>	1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0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1				2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1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0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1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2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3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1				2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1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2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0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0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1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1				0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0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2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1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2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1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				4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3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2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1</a:t>
            </a: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4033905"/>
              </p:ext>
            </p:extLst>
          </p:nvPr>
        </p:nvGraphicFramePr>
        <p:xfrm>
          <a:off x="4860032" y="2492896"/>
          <a:ext cx="2183904" cy="1478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45976"/>
                <a:gridCol w="545976"/>
                <a:gridCol w="545976"/>
                <a:gridCol w="545976"/>
              </a:tblGrid>
              <a:tr h="355064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rgbClr val="C00000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16" name="圖片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124744"/>
            <a:ext cx="3028950" cy="2952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3117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B18F5E5-E60C-411C-9358-F0D651E20338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5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</a:t>
            </a:r>
            <a: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(</a:t>
            </a: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待續</a:t>
            </a:r>
            <a: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)</a:t>
            </a:r>
            <a:r>
              <a:rPr lang="zh-TW" altLang="en-US" sz="2400" b="1" dirty="0" smtClean="0">
                <a:solidFill>
                  <a:srgbClr val="3BA943"/>
                </a:solidFill>
                <a:latin typeface="Times New Roman" panose="02020603050405020304" pitchFamily="18" charset="0"/>
              </a:rPr>
              <a:t>：</a:t>
            </a:r>
            <a:r>
              <a:rPr lang="zh-TW" altLang="en-US" sz="2400" dirty="0">
                <a:latin typeface="Times New Roman" panose="02020603050405020304" pitchFamily="18" charset="0"/>
              </a:rPr>
              <a:t>窮舉每個點的面積，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algn="ctr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(</a:t>
            </a:r>
            <a:r>
              <a:rPr lang="zh-TW" altLang="en-US" sz="2400" dirty="0">
                <a:latin typeface="Times New Roman" panose="02020603050405020304" pitchFamily="18" charset="0"/>
              </a:rPr>
              <a:t>向上延伸後向左的最遠距離</a:t>
            </a:r>
            <a:r>
              <a:rPr lang="en-US" altLang="zh-TW" sz="2400" dirty="0">
                <a:latin typeface="Times New Roman" panose="02020603050405020304" pitchFamily="18" charset="0"/>
              </a:rPr>
              <a:t>+</a:t>
            </a:r>
            <a:r>
              <a:rPr lang="zh-TW" altLang="en-US" sz="2400" dirty="0">
                <a:latin typeface="Times New Roman" panose="02020603050405020304" pitchFamily="18" charset="0"/>
              </a:rPr>
              <a:t>向右的最遠距離</a:t>
            </a:r>
            <a:r>
              <a:rPr lang="en-US" altLang="zh-TW" sz="2400" dirty="0">
                <a:latin typeface="Times New Roman" panose="02020603050405020304" pitchFamily="18" charset="0"/>
              </a:rPr>
              <a:t>-1)</a:t>
            </a:r>
            <a:r>
              <a:rPr lang="zh-TW" altLang="en-US" sz="2400" dirty="0">
                <a:latin typeface="Times New Roman" panose="02020603050405020304" pitchFamily="18" charset="0"/>
              </a:rPr>
              <a:t>*高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algn="ctr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即為以此點為矩形底部時最大的矩形面積，找出最大值即為答案。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b="1" dirty="0" smtClean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 smtClean="0">
                <a:solidFill>
                  <a:srgbClr val="3BA943"/>
                </a:solidFill>
                <a:latin typeface="Times New Roman" panose="02020603050405020304" pitchFamily="18" charset="0"/>
              </a:rPr>
              <a:t>討論 </a:t>
            </a:r>
            <a:r>
              <a:rPr lang="en-US" altLang="zh-TW" sz="2400" b="1" dirty="0" smtClean="0">
                <a:solidFill>
                  <a:srgbClr val="3BA943"/>
                </a:solidFill>
                <a:latin typeface="Times New Roman" panose="02020603050405020304" pitchFamily="18" charset="0"/>
              </a:rPr>
              <a:t>:</a:t>
            </a:r>
            <a:r>
              <a:rPr lang="zh-TW" altLang="en-US" sz="2400" b="1" dirty="0" smtClean="0">
                <a:solidFill>
                  <a:srgbClr val="3BA943"/>
                </a:solidFill>
                <a:latin typeface="Times New Roman" panose="02020603050405020304" pitchFamily="18" charset="0"/>
              </a:rPr>
              <a:t> 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無</a:t>
            </a:r>
            <a:endParaRPr lang="en-US" altLang="zh-TW" sz="2400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2290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3207</TotalTime>
  <Words>212</Words>
  <Application>Microsoft Office PowerPoint</Application>
  <PresentationFormat>如螢幕大小 (4:3)</PresentationFormat>
  <Paragraphs>79</Paragraphs>
  <Slides>5</Slides>
  <Notes>5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1" baseType="lpstr">
      <vt:lpstr>新細明體</vt:lpstr>
      <vt:lpstr>標楷體</vt:lpstr>
      <vt:lpstr>Tahoma</vt:lpstr>
      <vt:lpstr>Times New Roman</vt:lpstr>
      <vt:lpstr>Wingdings</vt:lpstr>
      <vt:lpstr>Blends</vt:lpstr>
      <vt:lpstr>10074: Take the Land</vt:lpstr>
      <vt:lpstr>PowerPoint 簡報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蔡帥頭</cp:lastModifiedBy>
  <cp:revision>176</cp:revision>
  <dcterms:created xsi:type="dcterms:W3CDTF">1601-01-01T00:00:00Z</dcterms:created>
  <dcterms:modified xsi:type="dcterms:W3CDTF">2014-05-31T01:40:33Z</dcterms:modified>
</cp:coreProperties>
</file>