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sldIdLst>
    <p:sldId id="307" r:id="rId2"/>
    <p:sldId id="309" r:id="rId3"/>
    <p:sldId id="311" r:id="rId4"/>
    <p:sldId id="313" r:id="rId5"/>
    <p:sldId id="314" r:id="rId6"/>
    <p:sldId id="315" r:id="rId7"/>
    <p:sldId id="316" r:id="rId8"/>
    <p:sldId id="317" r:id="rId9"/>
    <p:sldId id="318" r:id="rId10"/>
    <p:sldId id="319" r:id="rId11"/>
    <p:sldId id="310" r:id="rId12"/>
  </p:sldIdLst>
  <p:sldSz cx="9144000" cy="6858000" type="screen4x3"/>
  <p:notesSz cx="6832600" cy="9963150"/>
  <p:defaultTextStyle>
    <a:defPPr>
      <a:defRPr lang="en-US"/>
    </a:defPPr>
    <a:lvl1pPr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943"/>
    <a:srgbClr val="20C428"/>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29" autoAdjust="0"/>
    <p:restoredTop sz="92138" autoAdjust="0"/>
  </p:normalViewPr>
  <p:slideViewPr>
    <p:cSldViewPr>
      <p:cViewPr varScale="1">
        <p:scale>
          <a:sx n="70" d="100"/>
          <a:sy n="70" d="100"/>
        </p:scale>
        <p:origin x="1068" y="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eaLnBrk="1" hangingPunct="1">
              <a:defRPr sz="1200"/>
            </a:lvl1pPr>
          </a:lstStyle>
          <a:p>
            <a:pPr>
              <a:defRPr/>
            </a:pPr>
            <a:endParaRPr lang="en-US" altLang="zh-TW"/>
          </a:p>
        </p:txBody>
      </p:sp>
      <p:sp>
        <p:nvSpPr>
          <p:cNvPr id="53251" name="Rectangle 3"/>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lgn="r" eaLnBrk="1" hangingPunct="1">
              <a:defRPr sz="1200"/>
            </a:lvl1pPr>
          </a:lstStyle>
          <a:p>
            <a:pPr>
              <a:defRPr/>
            </a:pPr>
            <a:endParaRPr lang="en-US" altLang="zh-TW"/>
          </a:p>
        </p:txBody>
      </p:sp>
      <p:sp>
        <p:nvSpPr>
          <p:cNvPr id="3076" name="Rectangle 4"/>
          <p:cNvSpPr>
            <a:spLocks noGrp="1" noRot="1" noChangeAspect="1" noChangeArrowheads="1" noTextEdit="1"/>
          </p:cNvSpPr>
          <p:nvPr>
            <p:ph type="sldImg" idx="2"/>
          </p:nvPr>
        </p:nvSpPr>
        <p:spPr bwMode="auto">
          <a:xfrm>
            <a:off x="925513" y="747713"/>
            <a:ext cx="4981575" cy="3735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1225" y="4732338"/>
            <a:ext cx="5010150" cy="4483100"/>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0" y="9464675"/>
            <a:ext cx="2960688"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eaLnBrk="1" hangingPunct="1">
              <a:defRPr sz="1200"/>
            </a:lvl1pPr>
          </a:lstStyle>
          <a:p>
            <a:pPr>
              <a:defRPr/>
            </a:pPr>
            <a:endParaRPr lang="en-US" altLang="zh-TW"/>
          </a:p>
        </p:txBody>
      </p:sp>
      <p:sp>
        <p:nvSpPr>
          <p:cNvPr id="53255" name="Rectangle 7"/>
          <p:cNvSpPr>
            <a:spLocks noGrp="1" noChangeArrowheads="1"/>
          </p:cNvSpPr>
          <p:nvPr>
            <p:ph type="sldNum" sz="quarter" idx="5"/>
          </p:nvPr>
        </p:nvSpPr>
        <p:spPr bwMode="auto">
          <a:xfrm>
            <a:off x="3871913" y="9464675"/>
            <a:ext cx="2960687"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lgn="r" eaLnBrk="1" hangingPunct="1">
              <a:defRPr sz="1200" smtClean="0"/>
            </a:lvl1pPr>
          </a:lstStyle>
          <a:p>
            <a:pPr>
              <a:defRPr/>
            </a:pPr>
            <a:fld id="{2CAE05E1-B29B-4A9F-BC72-F963DD004B94}" type="slidenum">
              <a:rPr lang="zh-TW" altLang="en-US"/>
              <a:pPr>
                <a:defRPr/>
              </a:pPr>
              <a:t>‹#›</a:t>
            </a:fld>
            <a:endParaRPr lang="en-US" altLang="zh-TW"/>
          </a:p>
        </p:txBody>
      </p:sp>
    </p:spTree>
    <p:extLst>
      <p:ext uri="{BB962C8B-B14F-4D97-AF65-F5344CB8AC3E}">
        <p14:creationId xmlns:p14="http://schemas.microsoft.com/office/powerpoint/2010/main" val="2954887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7505DB3B-4CAE-4C9B-9751-9DE8FA4E6106}" type="slidenum">
              <a:rPr lang="zh-TW" altLang="en-US">
                <a:latin typeface="Tahoma" panose="020B0604030504040204" pitchFamily="34" charset="0"/>
              </a:rPr>
              <a:pPr>
                <a:spcBef>
                  <a:spcPct val="0"/>
                </a:spcBef>
              </a:pPr>
              <a:t>1</a:t>
            </a:fld>
            <a:endParaRPr lang="en-US" altLang="zh-TW">
              <a:latin typeface="Tahoma" panose="020B0604030504040204" pitchFamily="34" charset="0"/>
            </a:endParaRPr>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smtClean="0">
              <a:latin typeface="Times New Roman" panose="02020603050405020304" pitchFamily="18" charset="0"/>
            </a:endParaRPr>
          </a:p>
        </p:txBody>
      </p:sp>
    </p:spTree>
    <p:extLst>
      <p:ext uri="{BB962C8B-B14F-4D97-AF65-F5344CB8AC3E}">
        <p14:creationId xmlns:p14="http://schemas.microsoft.com/office/powerpoint/2010/main" val="3065345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3AA3D967-8259-4412-8383-C91DF320BBC3}" type="slidenum">
              <a:rPr lang="zh-TW" altLang="en-US">
                <a:latin typeface="Tahoma" panose="020B0604030504040204" pitchFamily="34" charset="0"/>
              </a:rPr>
              <a:pPr>
                <a:spcBef>
                  <a:spcPct val="0"/>
                </a:spcBef>
              </a:pPr>
              <a:t>2</a:t>
            </a:fld>
            <a:endParaRPr lang="en-US" altLang="zh-TW">
              <a:latin typeface="Tahoma" panose="020B0604030504040204" pitchFamily="34" charset="0"/>
            </a:endParaRPr>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smtClean="0">
              <a:latin typeface="Times New Roman" panose="02020603050405020304" pitchFamily="18" charset="0"/>
            </a:endParaRPr>
          </a:p>
        </p:txBody>
      </p:sp>
    </p:spTree>
    <p:extLst>
      <p:ext uri="{BB962C8B-B14F-4D97-AF65-F5344CB8AC3E}">
        <p14:creationId xmlns:p14="http://schemas.microsoft.com/office/powerpoint/2010/main" val="2604093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3AA3D967-8259-4412-8383-C91DF320BBC3}" type="slidenum">
              <a:rPr lang="zh-TW" altLang="en-US">
                <a:latin typeface="Tahoma" panose="020B0604030504040204" pitchFamily="34" charset="0"/>
              </a:rPr>
              <a:pPr>
                <a:spcBef>
                  <a:spcPct val="0"/>
                </a:spcBef>
              </a:pPr>
              <a:t>3</a:t>
            </a:fld>
            <a:endParaRPr lang="en-US" altLang="zh-TW">
              <a:latin typeface="Tahoma" panose="020B0604030504040204" pitchFamily="34" charset="0"/>
            </a:endParaRPr>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smtClean="0">
              <a:latin typeface="Times New Roman" panose="02020603050405020304" pitchFamily="18" charset="0"/>
            </a:endParaRPr>
          </a:p>
        </p:txBody>
      </p:sp>
    </p:spTree>
    <p:extLst>
      <p:ext uri="{BB962C8B-B14F-4D97-AF65-F5344CB8AC3E}">
        <p14:creationId xmlns:p14="http://schemas.microsoft.com/office/powerpoint/2010/main" val="3099416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FD40D42E-E46E-4293-9786-20D844CD4841}" type="slidenum">
              <a:rPr lang="zh-TW" altLang="en-US">
                <a:latin typeface="Tahoma" panose="020B0604030504040204" pitchFamily="34" charset="0"/>
              </a:rPr>
              <a:pPr>
                <a:spcBef>
                  <a:spcPct val="0"/>
                </a:spcBef>
              </a:pPr>
              <a:t>11</a:t>
            </a:fld>
            <a:endParaRPr lang="en-US" altLang="zh-TW">
              <a:latin typeface="Tahoma" panose="020B0604030504040204" pitchFamily="34" charset="0"/>
            </a:endParaRPr>
          </a:p>
        </p:txBody>
      </p:sp>
      <p:sp>
        <p:nvSpPr>
          <p:cNvPr id="9219" name="Rectangle 2"/>
          <p:cNvSpPr>
            <a:spLocks noGrp="1" noRot="1" noChangeAspect="1" noChangeArrowheads="1" noTextEdit="1"/>
          </p:cNvSpPr>
          <p:nvPr>
            <p:ph type="sldImg"/>
          </p:nvPr>
        </p:nvSpPr>
        <p:spPr>
          <a:solidFill>
            <a:srgbClr val="FFFFFF"/>
          </a:solidFill>
          <a:ln/>
        </p:spPr>
      </p:sp>
      <p:sp>
        <p:nvSpPr>
          <p:cNvPr id="92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smtClean="0">
              <a:latin typeface="Times New Roman" panose="02020603050405020304" pitchFamily="18" charset="0"/>
            </a:endParaRPr>
          </a:p>
        </p:txBody>
      </p:sp>
    </p:spTree>
    <p:extLst>
      <p:ext uri="{BB962C8B-B14F-4D97-AF65-F5344CB8AC3E}">
        <p14:creationId xmlns:p14="http://schemas.microsoft.com/office/powerpoint/2010/main" val="46589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p:cNvSpPr>
            <a:spLocks noGrp="1" noChangeArrowheads="1"/>
          </p:cNvSpPr>
          <p:nvPr>
            <p:ph type="dt" sz="half" idx="10"/>
          </p:nvPr>
        </p:nvSpPr>
        <p:spPr>
          <a:xfrm>
            <a:off x="990600" y="6248400"/>
            <a:ext cx="1905000" cy="457200"/>
          </a:xfrm>
        </p:spPr>
        <p:txBody>
          <a:bodyPr/>
          <a:lstStyle>
            <a:lvl1pPr>
              <a:defRPr/>
            </a:lvl1pPr>
          </a:lstStyle>
          <a:p>
            <a:pPr>
              <a:defRPr/>
            </a:pPr>
            <a:fld id="{F68F73F9-968F-4E99-BE3B-33768939F8C3}" type="datetime1">
              <a:rPr lang="zh-TW" altLang="en-US"/>
              <a:pPr>
                <a:defRPr/>
              </a:pPr>
              <a:t>2014/4/7</a:t>
            </a:fld>
            <a:endParaRPr lang="en-US" altLang="zh-TW"/>
          </a:p>
        </p:txBody>
      </p:sp>
      <p:sp>
        <p:nvSpPr>
          <p:cNvPr id="15" name="Rectangle 15"/>
          <p:cNvSpPr>
            <a:spLocks noGrp="1" noChangeArrowheads="1"/>
          </p:cNvSpPr>
          <p:nvPr>
            <p:ph type="ftr" sz="quarter" idx="11"/>
          </p:nvPr>
        </p:nvSpPr>
        <p:spPr>
          <a:xfrm>
            <a:off x="2362200" y="6248400"/>
            <a:ext cx="4953000" cy="457200"/>
          </a:xfrm>
        </p:spPr>
        <p:txBody>
          <a:bodyPr/>
          <a:lstStyle>
            <a:lvl1pPr>
              <a:defRPr/>
            </a:lvl1pPr>
          </a:lstStyle>
          <a:p>
            <a:pPr>
              <a:defRPr/>
            </a:pPr>
            <a:r>
              <a:rPr lang="zh-TW" altLang="en-US"/>
              <a:t>1</a:t>
            </a:r>
            <a:endParaRPr lang="en-US" altLang="zh-TW"/>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lvl1pPr>
          </a:lstStyle>
          <a:p>
            <a:pPr>
              <a:defRPr/>
            </a:pPr>
            <a:fld id="{9CFC9424-D1F8-4D47-9B6E-806EEA1DFD4F}" type="slidenum">
              <a:rPr lang="zh-TW" altLang="en-US"/>
              <a:pPr>
                <a:defRPr/>
              </a:pPr>
              <a:t>‹#›</a:t>
            </a:fld>
            <a:endParaRPr lang="en-US" altLang="zh-TW"/>
          </a:p>
        </p:txBody>
      </p:sp>
    </p:spTree>
    <p:extLst>
      <p:ext uri="{BB962C8B-B14F-4D97-AF65-F5344CB8AC3E}">
        <p14:creationId xmlns:p14="http://schemas.microsoft.com/office/powerpoint/2010/main" val="92976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99F89709-8023-478B-AB93-162218DDBA42}" type="datetime1">
              <a:rPr lang="zh-TW" altLang="en-US"/>
              <a:pPr>
                <a:defRPr/>
              </a:pPr>
              <a:t>2014/4/7</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79048A91-E936-491D-826F-45EC716E796D}" type="slidenum">
              <a:rPr lang="zh-TW" altLang="en-US"/>
              <a:pPr>
                <a:defRPr/>
              </a:pPr>
              <a:t>‹#›</a:t>
            </a:fld>
            <a:endParaRPr lang="en-US" altLang="zh-TW"/>
          </a:p>
        </p:txBody>
      </p:sp>
    </p:spTree>
    <p:extLst>
      <p:ext uri="{BB962C8B-B14F-4D97-AF65-F5344CB8AC3E}">
        <p14:creationId xmlns:p14="http://schemas.microsoft.com/office/powerpoint/2010/main" val="413069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07175" y="381000"/>
            <a:ext cx="1947863" cy="57912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381000"/>
            <a:ext cx="5692775" cy="5791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7F3F9102-3433-416C-B14C-DFB5A1194430}" type="datetime1">
              <a:rPr lang="zh-TW" altLang="en-US"/>
              <a:pPr>
                <a:defRPr/>
              </a:pPr>
              <a:t>2014/4/7</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1B27EFD6-2F80-4507-AFF9-6A9025F887BD}" type="slidenum">
              <a:rPr lang="zh-TW" altLang="en-US"/>
              <a:pPr>
                <a:defRPr/>
              </a:pPr>
              <a:t>‹#›</a:t>
            </a:fld>
            <a:endParaRPr lang="en-US" altLang="zh-TW"/>
          </a:p>
        </p:txBody>
      </p:sp>
    </p:spTree>
    <p:extLst>
      <p:ext uri="{BB962C8B-B14F-4D97-AF65-F5344CB8AC3E}">
        <p14:creationId xmlns:p14="http://schemas.microsoft.com/office/powerpoint/2010/main" val="383807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B7062785-ACFE-4D66-B33C-1A2E43B763D1}" type="datetime1">
              <a:rPr lang="zh-TW" altLang="en-US"/>
              <a:pPr>
                <a:defRPr/>
              </a:pPr>
              <a:t>2014/4/7</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FD12ABEC-14C0-4AE1-8D82-915491C34C60}" type="slidenum">
              <a:rPr lang="zh-TW" altLang="en-US"/>
              <a:pPr>
                <a:defRPr/>
              </a:pPr>
              <a:t>‹#›</a:t>
            </a:fld>
            <a:endParaRPr lang="en-US" altLang="zh-TW"/>
          </a:p>
        </p:txBody>
      </p:sp>
    </p:spTree>
    <p:extLst>
      <p:ext uri="{BB962C8B-B14F-4D97-AF65-F5344CB8AC3E}">
        <p14:creationId xmlns:p14="http://schemas.microsoft.com/office/powerpoint/2010/main" val="299589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fld id="{5832551C-220E-43CB-BFAA-561CEBF60B09}" type="datetime1">
              <a:rPr lang="zh-TW" altLang="en-US"/>
              <a:pPr>
                <a:defRPr/>
              </a:pPr>
              <a:t>2014/4/7</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918E3340-2F40-483F-BDFA-26E757329DB7}" type="slidenum">
              <a:rPr lang="zh-TW" altLang="en-US"/>
              <a:pPr>
                <a:defRPr/>
              </a:pPr>
              <a:t>‹#›</a:t>
            </a:fld>
            <a:endParaRPr lang="en-US" altLang="zh-TW"/>
          </a:p>
        </p:txBody>
      </p:sp>
    </p:spTree>
    <p:extLst>
      <p:ext uri="{BB962C8B-B14F-4D97-AF65-F5344CB8AC3E}">
        <p14:creationId xmlns:p14="http://schemas.microsoft.com/office/powerpoint/2010/main" val="414765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7620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2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fld id="{F127CF84-CAD6-49F8-8067-FD8F3F38DA89}" type="datetime1">
              <a:rPr lang="zh-TW" altLang="en-US"/>
              <a:pPr>
                <a:defRPr/>
              </a:pPr>
              <a:t>2014/4/7</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C07A2530-64A6-4272-B5E9-7CF09B251B21}" type="slidenum">
              <a:rPr lang="zh-TW" altLang="en-US"/>
              <a:pPr>
                <a:defRPr/>
              </a:pPr>
              <a:t>‹#›</a:t>
            </a:fld>
            <a:endParaRPr lang="en-US" altLang="zh-TW"/>
          </a:p>
        </p:txBody>
      </p:sp>
    </p:spTree>
    <p:extLst>
      <p:ext uri="{BB962C8B-B14F-4D97-AF65-F5344CB8AC3E}">
        <p14:creationId xmlns:p14="http://schemas.microsoft.com/office/powerpoint/2010/main" val="226153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1"/>
          <p:cNvSpPr>
            <a:spLocks noGrp="1" noChangeArrowheads="1"/>
          </p:cNvSpPr>
          <p:nvPr>
            <p:ph type="dt" sz="half" idx="10"/>
          </p:nvPr>
        </p:nvSpPr>
        <p:spPr>
          <a:ln/>
        </p:spPr>
        <p:txBody>
          <a:bodyPr/>
          <a:lstStyle>
            <a:lvl1pPr>
              <a:defRPr/>
            </a:lvl1pPr>
          </a:lstStyle>
          <a:p>
            <a:pPr>
              <a:defRPr/>
            </a:pPr>
            <a:fld id="{0A07B70C-EDC7-4AF2-8E2A-CEF44B3DF595}" type="datetime1">
              <a:rPr lang="zh-TW" altLang="en-US"/>
              <a:pPr>
                <a:defRPr/>
              </a:pPr>
              <a:t>2014/4/7</a:t>
            </a:fld>
            <a:endParaRPr lang="en-US" altLang="zh-TW"/>
          </a:p>
        </p:txBody>
      </p:sp>
      <p:sp>
        <p:nvSpPr>
          <p:cNvPr id="8"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p:cNvSpPr>
            <a:spLocks noGrp="1" noChangeArrowheads="1"/>
          </p:cNvSpPr>
          <p:nvPr>
            <p:ph type="sldNum" sz="quarter" idx="12"/>
          </p:nvPr>
        </p:nvSpPr>
        <p:spPr>
          <a:ln/>
        </p:spPr>
        <p:txBody>
          <a:bodyPr/>
          <a:lstStyle>
            <a:lvl1pPr>
              <a:defRPr/>
            </a:lvl1pPr>
          </a:lstStyle>
          <a:p>
            <a:pPr>
              <a:defRPr/>
            </a:pPr>
            <a:fld id="{19DA8837-3088-4C33-A813-B876A288A177}" type="slidenum">
              <a:rPr lang="zh-TW" altLang="en-US"/>
              <a:pPr>
                <a:defRPr/>
              </a:pPr>
              <a:t>‹#›</a:t>
            </a:fld>
            <a:endParaRPr lang="en-US" altLang="zh-TW"/>
          </a:p>
        </p:txBody>
      </p:sp>
    </p:spTree>
    <p:extLst>
      <p:ext uri="{BB962C8B-B14F-4D97-AF65-F5344CB8AC3E}">
        <p14:creationId xmlns:p14="http://schemas.microsoft.com/office/powerpoint/2010/main" val="160944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11"/>
          <p:cNvSpPr>
            <a:spLocks noGrp="1" noChangeArrowheads="1"/>
          </p:cNvSpPr>
          <p:nvPr>
            <p:ph type="dt" sz="half" idx="10"/>
          </p:nvPr>
        </p:nvSpPr>
        <p:spPr>
          <a:ln/>
        </p:spPr>
        <p:txBody>
          <a:bodyPr/>
          <a:lstStyle>
            <a:lvl1pPr>
              <a:defRPr/>
            </a:lvl1pPr>
          </a:lstStyle>
          <a:p>
            <a:pPr>
              <a:defRPr/>
            </a:pPr>
            <a:fld id="{20A737EC-B18C-4B58-8AC5-ECF99168B7FA}" type="datetime1">
              <a:rPr lang="zh-TW" altLang="en-US"/>
              <a:pPr>
                <a:defRPr/>
              </a:pPr>
              <a:t>2014/4/7</a:t>
            </a:fld>
            <a:endParaRPr lang="en-US" altLang="zh-TW"/>
          </a:p>
        </p:txBody>
      </p:sp>
      <p:sp>
        <p:nvSpPr>
          <p:cNvPr id="4"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p:cNvSpPr>
            <a:spLocks noGrp="1" noChangeArrowheads="1"/>
          </p:cNvSpPr>
          <p:nvPr>
            <p:ph type="sldNum" sz="quarter" idx="12"/>
          </p:nvPr>
        </p:nvSpPr>
        <p:spPr>
          <a:ln/>
        </p:spPr>
        <p:txBody>
          <a:bodyPr/>
          <a:lstStyle>
            <a:lvl1pPr>
              <a:defRPr/>
            </a:lvl1pPr>
          </a:lstStyle>
          <a:p>
            <a:pPr>
              <a:defRPr/>
            </a:pPr>
            <a:fld id="{0F727E5C-2D94-45CB-8F45-7E74CD256013}" type="slidenum">
              <a:rPr lang="zh-TW" altLang="en-US"/>
              <a:pPr>
                <a:defRPr/>
              </a:pPr>
              <a:t>‹#›</a:t>
            </a:fld>
            <a:endParaRPr lang="en-US" altLang="zh-TW"/>
          </a:p>
        </p:txBody>
      </p:sp>
    </p:spTree>
    <p:extLst>
      <p:ext uri="{BB962C8B-B14F-4D97-AF65-F5344CB8AC3E}">
        <p14:creationId xmlns:p14="http://schemas.microsoft.com/office/powerpoint/2010/main" val="16584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D00B511A-825C-4362-823A-EF618E79AA4B}" type="datetime1">
              <a:rPr lang="zh-TW" altLang="en-US"/>
              <a:pPr>
                <a:defRPr/>
              </a:pPr>
              <a:t>2014/4/7</a:t>
            </a:fld>
            <a:endParaRPr lang="en-US" altLang="zh-TW"/>
          </a:p>
        </p:txBody>
      </p:sp>
      <p:sp>
        <p:nvSpPr>
          <p:cNvPr id="3"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p:cNvSpPr>
            <a:spLocks noGrp="1" noChangeArrowheads="1"/>
          </p:cNvSpPr>
          <p:nvPr>
            <p:ph type="sldNum" sz="quarter" idx="12"/>
          </p:nvPr>
        </p:nvSpPr>
        <p:spPr>
          <a:ln/>
        </p:spPr>
        <p:txBody>
          <a:bodyPr/>
          <a:lstStyle>
            <a:lvl1pPr>
              <a:defRPr/>
            </a:lvl1pPr>
          </a:lstStyle>
          <a:p>
            <a:pPr>
              <a:defRPr/>
            </a:pPr>
            <a:fld id="{2A9CD392-5219-4F65-B163-4C6C6590077A}" type="slidenum">
              <a:rPr lang="zh-TW" altLang="en-US"/>
              <a:pPr>
                <a:defRPr/>
              </a:pPr>
              <a:t>‹#›</a:t>
            </a:fld>
            <a:endParaRPr lang="en-US" altLang="zh-TW"/>
          </a:p>
        </p:txBody>
      </p:sp>
    </p:spTree>
    <p:extLst>
      <p:ext uri="{BB962C8B-B14F-4D97-AF65-F5344CB8AC3E}">
        <p14:creationId xmlns:p14="http://schemas.microsoft.com/office/powerpoint/2010/main" val="276500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3AA4A62D-5EC9-4FDC-9E63-1402A0D67F8F}" type="datetime1">
              <a:rPr lang="zh-TW" altLang="en-US"/>
              <a:pPr>
                <a:defRPr/>
              </a:pPr>
              <a:t>2014/4/7</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F8E4D9A5-F5FC-4F44-B6ED-35DC51F9C4E2}" type="slidenum">
              <a:rPr lang="zh-TW" altLang="en-US"/>
              <a:pPr>
                <a:defRPr/>
              </a:pPr>
              <a:t>‹#›</a:t>
            </a:fld>
            <a:endParaRPr lang="en-US" altLang="zh-TW"/>
          </a:p>
        </p:txBody>
      </p:sp>
    </p:spTree>
    <p:extLst>
      <p:ext uri="{BB962C8B-B14F-4D97-AF65-F5344CB8AC3E}">
        <p14:creationId xmlns:p14="http://schemas.microsoft.com/office/powerpoint/2010/main" val="389909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A673BE66-9A4D-478A-A4CF-5A2A387001AD}" type="datetime1">
              <a:rPr lang="zh-TW" altLang="en-US"/>
              <a:pPr>
                <a:defRPr/>
              </a:pPr>
              <a:t>2014/4/7</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29430D6-484E-4BD0-A96C-4E4147953363}" type="slidenum">
              <a:rPr lang="zh-TW" altLang="en-US"/>
              <a:pPr>
                <a:defRPr/>
              </a:pPr>
              <a:t>‹#›</a:t>
            </a:fld>
            <a:endParaRPr lang="en-US" altLang="zh-TW"/>
          </a:p>
        </p:txBody>
      </p:sp>
    </p:spTree>
    <p:extLst>
      <p:ext uri="{BB962C8B-B14F-4D97-AF65-F5344CB8AC3E}">
        <p14:creationId xmlns:p14="http://schemas.microsoft.com/office/powerpoint/2010/main" val="1877071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762000" y="381000"/>
            <a:ext cx="77930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10"/>
          <p:cNvSpPr>
            <a:spLocks noGrp="1" noChangeArrowheads="1"/>
          </p:cNvSpPr>
          <p:nvPr>
            <p:ph type="body" idx="1"/>
          </p:nvPr>
        </p:nvSpPr>
        <p:spPr bwMode="auto">
          <a:xfrm>
            <a:off x="762000" y="15240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solidFill>
                  <a:schemeClr val="accent1"/>
                </a:solidFill>
              </a:defRPr>
            </a:lvl1pPr>
          </a:lstStyle>
          <a:p>
            <a:pPr>
              <a:defRPr/>
            </a:pPr>
            <a:fld id="{DF8B45D9-C848-4618-876F-BBE5994C6148}" type="datetime1">
              <a:rPr lang="zh-TW" altLang="en-US"/>
              <a:pPr>
                <a:defRPr/>
              </a:pPr>
              <a:t>2014/4/7</a:t>
            </a:fld>
            <a:endParaRPr lang="en-US" altLang="zh-TW"/>
          </a:p>
        </p:txBody>
      </p:sp>
      <p:sp>
        <p:nvSpPr>
          <p:cNvPr id="6156" name="Rectangle 12"/>
          <p:cNvSpPr>
            <a:spLocks noGrp="1" noChangeArrowheads="1"/>
          </p:cNvSpPr>
          <p:nvPr>
            <p:ph type="ftr" sz="quarter" idx="3"/>
          </p:nvPr>
        </p:nvSpPr>
        <p:spPr bwMode="auto">
          <a:xfrm>
            <a:off x="2362200" y="6324600"/>
            <a:ext cx="4953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solidFill>
                  <a:schemeClr val="accent1"/>
                </a:solidFill>
              </a:defRPr>
            </a:lvl1pPr>
          </a:lstStyle>
          <a:p>
            <a:pPr>
              <a:defRPr/>
            </a:pPr>
            <a:endParaRPr lang="zh-TW" altLang="en-U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smtClean="0">
                <a:solidFill>
                  <a:schemeClr val="accent1"/>
                </a:solidFill>
              </a:defRPr>
            </a:lvl1pPr>
          </a:lstStyle>
          <a:p>
            <a:pPr>
              <a:defRPr/>
            </a:pPr>
            <a:fld id="{DCC07A1C-C0CE-4760-B348-15F63C66D6AC}"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2pPr>
      <a:lvl3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3pPr>
      <a:lvl4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4pPr>
      <a:lvl5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5pPr>
      <a:lvl6pPr marL="457200" algn="ctr" rtl="0" fontAlgn="base">
        <a:spcBef>
          <a:spcPct val="0"/>
        </a:spcBef>
        <a:spcAft>
          <a:spcPct val="0"/>
        </a:spcAft>
        <a:defRPr kumimoji="1" sz="4400">
          <a:solidFill>
            <a:schemeClr val="tx2"/>
          </a:solidFill>
          <a:latin typeface="Tahoma" pitchFamily="34" charset="0"/>
          <a:ea typeface="標楷體" pitchFamily="65" charset="-120"/>
        </a:defRPr>
      </a:lvl6pPr>
      <a:lvl7pPr marL="914400" algn="ctr" rtl="0" fontAlgn="base">
        <a:spcBef>
          <a:spcPct val="0"/>
        </a:spcBef>
        <a:spcAft>
          <a:spcPct val="0"/>
        </a:spcAft>
        <a:defRPr kumimoji="1" sz="4400">
          <a:solidFill>
            <a:schemeClr val="tx2"/>
          </a:solidFill>
          <a:latin typeface="Tahoma" pitchFamily="34" charset="0"/>
          <a:ea typeface="標楷體" pitchFamily="65" charset="-120"/>
        </a:defRPr>
      </a:lvl7pPr>
      <a:lvl8pPr marL="1371600" algn="ctr" rtl="0" fontAlgn="base">
        <a:spcBef>
          <a:spcPct val="0"/>
        </a:spcBef>
        <a:spcAft>
          <a:spcPct val="0"/>
        </a:spcAft>
        <a:defRPr kumimoji="1" sz="4400">
          <a:solidFill>
            <a:schemeClr val="tx2"/>
          </a:solidFill>
          <a:latin typeface="Tahoma" pitchFamily="34" charset="0"/>
          <a:ea typeface="標楷體" pitchFamily="65" charset="-120"/>
        </a:defRPr>
      </a:lvl8pPr>
      <a:lvl9pPr marL="1828800" algn="ctr" rtl="0" fontAlgn="base">
        <a:spcBef>
          <a:spcPct val="0"/>
        </a:spcBef>
        <a:spcAft>
          <a:spcPct val="0"/>
        </a:spcAft>
        <a:defRPr kumimoji="1" sz="4400">
          <a:solidFill>
            <a:schemeClr val="tx2"/>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8384088E-4CD9-48D9-9C63-50A5584C58E8}" type="slidenum">
              <a:rPr kumimoji="0" lang="zh-TW" altLang="en-US" sz="1400">
                <a:solidFill>
                  <a:schemeClr val="accent1"/>
                </a:solidFill>
                <a:ea typeface="新細明體" panose="02020500000000000000" pitchFamily="18" charset="-120"/>
              </a:rPr>
              <a:pPr>
                <a:spcBef>
                  <a:spcPct val="0"/>
                </a:spcBef>
                <a:buClrTx/>
                <a:buSzTx/>
                <a:buFontTx/>
                <a:buNone/>
              </a:pPr>
              <a:t>1</a:t>
            </a:fld>
            <a:endParaRPr kumimoji="0" lang="en-US" altLang="zh-TW" sz="1400">
              <a:solidFill>
                <a:schemeClr val="accent1"/>
              </a:solidFill>
              <a:ea typeface="新細明體" panose="02020500000000000000" pitchFamily="18" charset="-120"/>
            </a:endParaRPr>
          </a:p>
        </p:txBody>
      </p:sp>
      <p:sp>
        <p:nvSpPr>
          <p:cNvPr id="4099" name="Rectangle 2"/>
          <p:cNvSpPr>
            <a:spLocks noGrp="1" noChangeArrowheads="1"/>
          </p:cNvSpPr>
          <p:nvPr>
            <p:ph type="title"/>
          </p:nvPr>
        </p:nvSpPr>
        <p:spPr>
          <a:xfrm>
            <a:off x="533400" y="381000"/>
            <a:ext cx="7772400" cy="914400"/>
          </a:xfrm>
        </p:spPr>
        <p:txBody>
          <a:bodyPr/>
          <a:lstStyle/>
          <a:p>
            <a:pPr eaLnBrk="1" hangingPunct="1"/>
            <a:r>
              <a:rPr lang="en-US" altLang="zh-TW" b="1" smtClean="0">
                <a:latin typeface="Times New Roman" panose="02020603050405020304" pitchFamily="18" charset="0"/>
              </a:rPr>
              <a:t>10097: The Color Game</a:t>
            </a:r>
            <a:endParaRPr lang="en-US" altLang="zh-TW" smtClean="0"/>
          </a:p>
        </p:txBody>
      </p:sp>
      <p:sp>
        <p:nvSpPr>
          <p:cNvPr id="4100" name="Rectangle 3"/>
          <p:cNvSpPr>
            <a:spLocks noGrp="1" noChangeArrowheads="1"/>
          </p:cNvSpPr>
          <p:nvPr>
            <p:ph type="body" idx="1"/>
          </p:nvPr>
        </p:nvSpPr>
        <p:spPr>
          <a:xfrm>
            <a:off x="381000" y="1447800"/>
            <a:ext cx="8077200" cy="5005388"/>
          </a:xfrm>
        </p:spPr>
        <p:txBody>
          <a:bodyPr/>
          <a:lstStyle/>
          <a:p>
            <a:pPr eaLnBrk="1" hangingPunct="1"/>
            <a:r>
              <a:rPr lang="zh-TW" altLang="en-US" sz="2400" smtClean="0">
                <a:solidFill>
                  <a:schemeClr val="hlink"/>
                </a:solidFill>
                <a:latin typeface="Times New Roman" panose="02020603050405020304" pitchFamily="18" charset="0"/>
              </a:rPr>
              <a:t>★★☆☆☆</a:t>
            </a:r>
          </a:p>
          <a:p>
            <a:pPr eaLnBrk="1" hangingPunct="1"/>
            <a:r>
              <a:rPr lang="zh-TW" altLang="en-US" sz="2400" b="1" smtClean="0">
                <a:solidFill>
                  <a:srgbClr val="3BA943"/>
                </a:solidFill>
                <a:latin typeface="Times New Roman" panose="02020603050405020304" pitchFamily="18" charset="0"/>
              </a:rPr>
              <a:t>題組：</a:t>
            </a:r>
            <a:r>
              <a:rPr lang="en-US" altLang="zh-TW" sz="2400" smtClean="0">
                <a:latin typeface="Times New Roman" panose="02020603050405020304" pitchFamily="18" charset="0"/>
                <a:ea typeface="新細明體" panose="02020500000000000000" pitchFamily="18" charset="-120"/>
              </a:rPr>
              <a:t>Problem Set Archive with Online Judge</a:t>
            </a:r>
          </a:p>
          <a:p>
            <a:pPr eaLnBrk="1" hangingPunct="1"/>
            <a:r>
              <a:rPr lang="zh-TW" altLang="en-US" sz="2400" b="1" smtClean="0">
                <a:solidFill>
                  <a:srgbClr val="3BA943"/>
                </a:solidFill>
                <a:latin typeface="Times New Roman" panose="02020603050405020304" pitchFamily="18" charset="0"/>
              </a:rPr>
              <a:t>題號：</a:t>
            </a:r>
            <a:r>
              <a:rPr lang="en-US" altLang="zh-TW" sz="2400" smtClean="0">
                <a:latin typeface="Times New Roman" panose="02020603050405020304" pitchFamily="18" charset="0"/>
              </a:rPr>
              <a:t>10097: The Color Game</a:t>
            </a:r>
          </a:p>
          <a:p>
            <a:pPr eaLnBrk="1" hangingPunct="1"/>
            <a:r>
              <a:rPr lang="zh-TW" altLang="en-US" sz="2400" b="1" smtClean="0">
                <a:solidFill>
                  <a:srgbClr val="3BA943"/>
                </a:solidFill>
                <a:latin typeface="Times New Roman" panose="02020603050405020304" pitchFamily="18" charset="0"/>
              </a:rPr>
              <a:t>解題者：</a:t>
            </a:r>
            <a:r>
              <a:rPr lang="zh-TW" altLang="en-US" sz="2400" smtClean="0">
                <a:latin typeface="Times New Roman" panose="02020603050405020304" pitchFamily="18" charset="0"/>
              </a:rPr>
              <a:t>侯志穎</a:t>
            </a:r>
            <a:endParaRPr lang="zh-TW" altLang="en-US" sz="2400" smtClean="0">
              <a:latin typeface="Times New Roman" panose="02020603050405020304" pitchFamily="18" charset="0"/>
              <a:ea typeface="新細明體" panose="02020500000000000000" pitchFamily="18" charset="-120"/>
            </a:endParaRPr>
          </a:p>
          <a:p>
            <a:pPr eaLnBrk="1" hangingPunct="1"/>
            <a:r>
              <a:rPr lang="zh-TW" altLang="en-US" sz="2400" b="1" smtClean="0">
                <a:solidFill>
                  <a:srgbClr val="3BA943"/>
                </a:solidFill>
                <a:latin typeface="Times New Roman" panose="02020603050405020304" pitchFamily="18" charset="0"/>
              </a:rPr>
              <a:t>解題日期：</a:t>
            </a:r>
            <a:r>
              <a:rPr lang="zh-TW" altLang="en-US" sz="2400" smtClean="0">
                <a:latin typeface="Times New Roman" panose="02020603050405020304" pitchFamily="18" charset="0"/>
              </a:rPr>
              <a:t>20</a:t>
            </a:r>
            <a:r>
              <a:rPr lang="en-US" altLang="zh-TW" sz="2400" smtClean="0">
                <a:latin typeface="Times New Roman" panose="02020603050405020304" pitchFamily="18" charset="0"/>
              </a:rPr>
              <a:t>14</a:t>
            </a:r>
            <a:r>
              <a:rPr lang="zh-TW" altLang="en-US" sz="2400" smtClean="0">
                <a:latin typeface="Times New Roman" panose="02020603050405020304" pitchFamily="18" charset="0"/>
              </a:rPr>
              <a:t>年</a:t>
            </a:r>
            <a:r>
              <a:rPr lang="en-US" altLang="zh-TW" sz="2400" smtClean="0">
                <a:latin typeface="Times New Roman" panose="02020603050405020304" pitchFamily="18" charset="0"/>
              </a:rPr>
              <a:t>3</a:t>
            </a:r>
            <a:r>
              <a:rPr lang="zh-TW" altLang="en-US" sz="2400" smtClean="0">
                <a:latin typeface="Times New Roman" panose="02020603050405020304" pitchFamily="18" charset="0"/>
              </a:rPr>
              <a:t>月</a:t>
            </a:r>
            <a:r>
              <a:rPr lang="en-US" altLang="zh-TW" sz="2400" smtClean="0">
                <a:latin typeface="Times New Roman" panose="02020603050405020304" pitchFamily="18" charset="0"/>
              </a:rPr>
              <a:t>27</a:t>
            </a:r>
            <a:r>
              <a:rPr lang="zh-TW" altLang="en-US" sz="2400" smtClean="0">
                <a:latin typeface="Times New Roman" panose="02020603050405020304" pitchFamily="18" charset="0"/>
              </a:rPr>
              <a:t>日</a:t>
            </a:r>
            <a:endParaRPr lang="zh-TW" altLang="en-US" sz="2400" smtClean="0">
              <a:latin typeface="Times New Roman" panose="02020603050405020304" pitchFamily="18" charset="0"/>
              <a:ea typeface="新細明體" panose="02020500000000000000" pitchFamily="18" charset="-120"/>
            </a:endParaRPr>
          </a:p>
          <a:p>
            <a:pPr eaLnBrk="1" hangingPunct="1"/>
            <a:r>
              <a:rPr lang="zh-TW" altLang="en-US" sz="2400" b="1" smtClean="0">
                <a:solidFill>
                  <a:srgbClr val="3BA943"/>
                </a:solidFill>
                <a:latin typeface="Times New Roman" panose="02020603050405020304" pitchFamily="18" charset="0"/>
              </a:rPr>
              <a:t>題意：</a:t>
            </a:r>
            <a:r>
              <a:rPr lang="zh-TW" altLang="en-US" sz="2400" smtClean="0">
                <a:latin typeface="Times New Roman" panose="02020603050405020304" pitchFamily="18" charset="0"/>
              </a:rPr>
              <a:t>有 </a:t>
            </a:r>
            <a:r>
              <a:rPr lang="en-US" altLang="zh-TW" sz="2400" smtClean="0">
                <a:latin typeface="Times New Roman" panose="02020603050405020304" pitchFamily="18" charset="0"/>
              </a:rPr>
              <a:t>N</a:t>
            </a:r>
            <a:r>
              <a:rPr lang="zh-TW" altLang="en-US" sz="2400" smtClean="0">
                <a:latin typeface="Times New Roman" panose="02020603050405020304" pitchFamily="18" charset="0"/>
              </a:rPr>
              <a:t> </a:t>
            </a:r>
            <a:r>
              <a:rPr lang="en-US" altLang="zh-TW" sz="2400" smtClean="0">
                <a:latin typeface="Times New Roman" panose="02020603050405020304" pitchFamily="18" charset="0"/>
              </a:rPr>
              <a:t>(3&lt;=N&lt;=100)</a:t>
            </a:r>
            <a:r>
              <a:rPr lang="zh-TW" altLang="en-US" sz="2400" smtClean="0">
                <a:latin typeface="Times New Roman" panose="02020603050405020304" pitchFamily="18" charset="0"/>
              </a:rPr>
              <a:t> 個點，分別有不一樣的顏色編號 </a:t>
            </a:r>
            <a:r>
              <a:rPr lang="en-US" altLang="zh-TW" sz="2400" smtClean="0">
                <a:latin typeface="Times New Roman" panose="02020603050405020304" pitchFamily="18" charset="0"/>
              </a:rPr>
              <a:t>1~N</a:t>
            </a:r>
            <a:r>
              <a:rPr lang="zh-TW" altLang="en-US" sz="2400" smtClean="0">
                <a:latin typeface="Times New Roman" panose="02020603050405020304" pitchFamily="18" charset="0"/>
              </a:rPr>
              <a:t>，每一個點最多有 </a:t>
            </a:r>
            <a:r>
              <a:rPr lang="en-US" altLang="zh-TW" sz="2400" smtClean="0">
                <a:latin typeface="Times New Roman" panose="02020603050405020304" pitchFamily="18" charset="0"/>
              </a:rPr>
              <a:t>N</a:t>
            </a:r>
            <a:r>
              <a:rPr lang="zh-TW" altLang="en-US" sz="2400" smtClean="0">
                <a:latin typeface="Times New Roman" panose="02020603050405020304" pitchFamily="18" charset="0"/>
              </a:rPr>
              <a:t> 條有向邊連接到其他的點，每條有向邊亦有不一樣的編號。現在有甲、乙兩個硬幣分別放在其中兩個點上，並且在其他的點中挑選一個終點，假設乙硬幣在編號 </a:t>
            </a:r>
            <a:r>
              <a:rPr lang="en-US" altLang="zh-TW" sz="2400" smtClean="0">
                <a:latin typeface="Times New Roman" panose="02020603050405020304" pitchFamily="18" charset="0"/>
              </a:rPr>
              <a:t>i</a:t>
            </a:r>
            <a:r>
              <a:rPr lang="zh-TW" altLang="en-US" sz="2400" smtClean="0">
                <a:latin typeface="Times New Roman" panose="02020603050405020304" pitchFamily="18" charset="0"/>
              </a:rPr>
              <a:t> 點上，則甲硬幣只能通過編號 </a:t>
            </a:r>
            <a:r>
              <a:rPr lang="en-US" altLang="zh-TW" sz="2400" smtClean="0">
                <a:latin typeface="Times New Roman" panose="02020603050405020304" pitchFamily="18" charset="0"/>
              </a:rPr>
              <a:t>i</a:t>
            </a:r>
            <a:r>
              <a:rPr lang="zh-TW" altLang="en-US" sz="2400" smtClean="0">
                <a:latin typeface="Times New Roman" panose="02020603050405020304" pitchFamily="18" charset="0"/>
              </a:rPr>
              <a:t> 的邊移動到另一個點，求甲、乙其中一個硬幣是否能移動到終點，如果可以則輸出最少的移動次數。</a:t>
            </a:r>
            <a:endParaRPr lang="zh-TW" altLang="en-US" sz="2400" smtClean="0">
              <a:latin typeface="Times New Roman" panose="02020603050405020304" pitchFamily="18"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10</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10</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3720105"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1237202642"/>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5770214" y="329710"/>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aphicFrame>
        <p:nvGraphicFramePr>
          <p:cNvPr id="54" name="表格 53"/>
          <p:cNvGraphicFramePr>
            <a:graphicFrameLocks noGrp="1"/>
          </p:cNvGraphicFramePr>
          <p:nvPr>
            <p:extLst>
              <p:ext uri="{D42A27DB-BD31-4B8C-83A1-F6EECF244321}">
                <p14:modId xmlns:p14="http://schemas.microsoft.com/office/powerpoint/2010/main" val="2441967711"/>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5449452" y="2407211"/>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sp>
        <p:nvSpPr>
          <p:cNvPr id="59" name="文字方塊 58"/>
          <p:cNvSpPr txBox="1"/>
          <p:nvPr/>
        </p:nvSpPr>
        <p:spPr>
          <a:xfrm>
            <a:off x="5347820" y="4115412"/>
            <a:ext cx="2991223" cy="1569660"/>
          </a:xfrm>
          <a:prstGeom prst="rect">
            <a:avLst/>
          </a:prstGeom>
          <a:noFill/>
        </p:spPr>
        <p:txBody>
          <a:bodyPr wrap="square" rtlCol="0">
            <a:spAutoFit/>
          </a:bodyPr>
          <a:lstStyle/>
          <a:p>
            <a:r>
              <a:rPr lang="zh-TW" altLang="en-US" b="1" dirty="0" smtClean="0">
                <a:solidFill>
                  <a:srgbClr val="FF0000"/>
                </a:solidFill>
              </a:rPr>
              <a:t>甲硬幣已經移到終點</a:t>
            </a:r>
            <a:endParaRPr lang="en-US" altLang="zh-TW" b="1" dirty="0" smtClean="0">
              <a:solidFill>
                <a:srgbClr val="FF0000"/>
              </a:solidFill>
            </a:endParaRPr>
          </a:p>
          <a:p>
            <a:endParaRPr lang="en-US" altLang="zh-TW" b="1" dirty="0" smtClean="0">
              <a:solidFill>
                <a:srgbClr val="FF0000"/>
              </a:solidFill>
            </a:endParaRPr>
          </a:p>
          <a:p>
            <a:r>
              <a:rPr lang="zh-TW" altLang="en-US" b="1" dirty="0" smtClean="0">
                <a:solidFill>
                  <a:srgbClr val="FF0000"/>
                </a:solidFill>
              </a:rPr>
              <a:t>移動次數為</a:t>
            </a:r>
            <a:r>
              <a:rPr lang="en-US" altLang="zh-TW" b="1" dirty="0" smtClean="0">
                <a:solidFill>
                  <a:srgbClr val="FF0000"/>
                </a:solidFill>
              </a:rPr>
              <a:t>2</a:t>
            </a:r>
            <a:r>
              <a:rPr lang="zh-TW" altLang="en-US" b="1" dirty="0" smtClean="0">
                <a:solidFill>
                  <a:srgbClr val="FF0000"/>
                </a:solidFill>
              </a:rPr>
              <a:t>次</a:t>
            </a:r>
          </a:p>
          <a:p>
            <a:endParaRPr lang="zh-TW" altLang="en-US" b="1" dirty="0">
              <a:solidFill>
                <a:srgbClr val="FF0000"/>
              </a:solidFill>
            </a:endParaRPr>
          </a:p>
        </p:txBody>
      </p:sp>
      <p:sp>
        <p:nvSpPr>
          <p:cNvPr id="3" name="橢圓 2"/>
          <p:cNvSpPr/>
          <p:nvPr/>
        </p:nvSpPr>
        <p:spPr bwMode="auto">
          <a:xfrm>
            <a:off x="729488" y="5833888"/>
            <a:ext cx="518444" cy="490712"/>
          </a:xfrm>
          <a:prstGeom prst="ellipse">
            <a:avLst/>
          </a:prstGeom>
          <a:noFill/>
          <a:ln w="2857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0" name="文字方塊 59"/>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20020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6F40A33E-0E9E-40D9-BC27-C81CFE101121}" type="slidenum">
              <a:rPr kumimoji="0" lang="zh-TW" altLang="en-US" sz="1400">
                <a:solidFill>
                  <a:schemeClr val="accent1"/>
                </a:solidFill>
                <a:ea typeface="新細明體" panose="02020500000000000000" pitchFamily="18" charset="-120"/>
              </a:rPr>
              <a:pPr>
                <a:spcBef>
                  <a:spcPct val="0"/>
                </a:spcBef>
                <a:buClrTx/>
                <a:buSzTx/>
                <a:buFontTx/>
                <a:buNone/>
              </a:pPr>
              <a:t>11</a:t>
            </a:fld>
            <a:endParaRPr kumimoji="0" lang="en-US" altLang="zh-TW" sz="1400">
              <a:solidFill>
                <a:schemeClr val="accent1"/>
              </a:solidFill>
              <a:ea typeface="新細明體" panose="02020500000000000000" pitchFamily="18" charset="-120"/>
            </a:endParaRPr>
          </a:p>
        </p:txBody>
      </p:sp>
      <p:sp>
        <p:nvSpPr>
          <p:cNvPr id="4099" name="Rectangle 3"/>
          <p:cNvSpPr>
            <a:spLocks noGrp="1" noChangeArrowheads="1"/>
          </p:cNvSpPr>
          <p:nvPr>
            <p:ph type="body" idx="1"/>
          </p:nvPr>
        </p:nvSpPr>
        <p:spPr>
          <a:xfrm>
            <a:off x="381000" y="685800"/>
            <a:ext cx="8655050" cy="5622925"/>
          </a:xfrm>
        </p:spPr>
        <p:txBody>
          <a:bodyPr/>
          <a:lstStyle/>
          <a:p>
            <a:pPr eaLnBrk="1" hangingPunct="1">
              <a:lnSpc>
                <a:spcPct val="90000"/>
              </a:lnSpc>
              <a:defRPr/>
            </a:pPr>
            <a:r>
              <a:rPr lang="zh-TW" altLang="en-US" sz="2400" b="1" dirty="0" smtClean="0">
                <a:solidFill>
                  <a:srgbClr val="3BA943"/>
                </a:solidFill>
                <a:latin typeface="Times New Roman" panose="02020603050405020304" pitchFamily="18" charset="0"/>
              </a:rPr>
              <a:t>討論：</a:t>
            </a:r>
            <a:endParaRPr lang="en-US" altLang="zh-TW" sz="2400" b="1" dirty="0" smtClean="0">
              <a:solidFill>
                <a:srgbClr val="3BA943"/>
              </a:solidFill>
              <a:latin typeface="Times New Roman" panose="02020603050405020304" pitchFamily="18" charset="0"/>
            </a:endParaRPr>
          </a:p>
          <a:p>
            <a:pPr marL="0" indent="0" eaLnBrk="1" hangingPunct="1">
              <a:lnSpc>
                <a:spcPct val="90000"/>
              </a:lnSpc>
              <a:buFont typeface="Wingdings" panose="05000000000000000000" pitchFamily="2" charset="2"/>
              <a:buNone/>
              <a:defRPr/>
            </a:pPr>
            <a:r>
              <a:rPr lang="zh-TW" altLang="en-US" sz="2400" dirty="0" smtClean="0">
                <a:latin typeface="Times New Roman" panose="02020603050405020304" pitchFamily="18" charset="0"/>
              </a:rPr>
              <a:t>使用陣列</a:t>
            </a:r>
            <a:r>
              <a:rPr lang="en-US" altLang="zh-TW" sz="2400" dirty="0" smtClean="0">
                <a:latin typeface="Times New Roman" panose="02020603050405020304" pitchFamily="18" charset="0"/>
              </a:rPr>
              <a:t>grid[N][N]</a:t>
            </a:r>
            <a:r>
              <a:rPr lang="zh-TW" altLang="en-US" sz="2400" dirty="0" smtClean="0">
                <a:latin typeface="Times New Roman" panose="02020603050405020304" pitchFamily="18" charset="0"/>
              </a:rPr>
              <a:t>來記錄點與點之間的有向邊時</a:t>
            </a:r>
            <a:r>
              <a:rPr lang="zh-TW" altLang="en-US" sz="2400" dirty="0">
                <a:latin typeface="Times New Roman" panose="02020603050405020304" pitchFamily="18" charset="0"/>
              </a:rPr>
              <a:t>，</a:t>
            </a:r>
            <a:r>
              <a:rPr lang="zh-TW" altLang="en-US" sz="2400" dirty="0" smtClean="0">
                <a:latin typeface="Times New Roman" panose="02020603050405020304" pitchFamily="18" charset="0"/>
              </a:rPr>
              <a:t>若</a:t>
            </a:r>
            <a:r>
              <a:rPr lang="zh-TW" altLang="en-US" sz="2400" dirty="0">
                <a:latin typeface="Times New Roman" panose="02020603050405020304" pitchFamily="18" charset="0"/>
              </a:rPr>
              <a:t>甲硬幣在點 </a:t>
            </a:r>
            <a:r>
              <a:rPr lang="en-US" altLang="zh-TW" sz="2400" dirty="0">
                <a:latin typeface="Times New Roman" panose="02020603050405020304" pitchFamily="18" charset="0"/>
              </a:rPr>
              <a:t>a</a:t>
            </a:r>
            <a:r>
              <a:rPr lang="zh-TW" altLang="en-US" sz="2400" dirty="0">
                <a:latin typeface="Times New Roman" panose="02020603050405020304" pitchFamily="18" charset="0"/>
              </a:rPr>
              <a:t>、乙硬幣在點 </a:t>
            </a:r>
            <a:r>
              <a:rPr lang="en-US" altLang="zh-TW" sz="2400" dirty="0">
                <a:latin typeface="Times New Roman" panose="02020603050405020304" pitchFamily="18" charset="0"/>
              </a:rPr>
              <a:t>b</a:t>
            </a:r>
            <a:r>
              <a:rPr lang="zh-TW" altLang="en-US" sz="2400" dirty="0">
                <a:latin typeface="Times New Roman" panose="02020603050405020304" pitchFamily="18" charset="0"/>
              </a:rPr>
              <a:t> </a:t>
            </a:r>
            <a:r>
              <a:rPr lang="zh-TW" altLang="en-US" sz="2400" dirty="0" smtClean="0">
                <a:latin typeface="Times New Roman" panose="02020603050405020304" pitchFamily="18" charset="0"/>
              </a:rPr>
              <a:t>時，代表可以將</a:t>
            </a:r>
            <a:r>
              <a:rPr lang="zh-TW" altLang="en-US" sz="2400" dirty="0">
                <a:latin typeface="Times New Roman" panose="02020603050405020304" pitchFamily="18" charset="0"/>
              </a:rPr>
              <a:t>甲硬幣移動到點 </a:t>
            </a:r>
            <a:r>
              <a:rPr lang="en-US" altLang="zh-TW" sz="2400" dirty="0">
                <a:latin typeface="Times New Roman" panose="02020603050405020304" pitchFamily="18" charset="0"/>
              </a:rPr>
              <a:t>grid[a][b</a:t>
            </a:r>
            <a:r>
              <a:rPr lang="en-US" altLang="zh-TW" sz="2400" dirty="0" smtClean="0">
                <a:latin typeface="Times New Roman" panose="02020603050405020304" pitchFamily="18" charset="0"/>
              </a:rPr>
              <a:t>]</a:t>
            </a:r>
            <a:r>
              <a:rPr lang="zh-TW" altLang="en-US" sz="2400" dirty="0" smtClean="0">
                <a:latin typeface="Times New Roman" panose="02020603050405020304" pitchFamily="18" charset="0"/>
              </a:rPr>
              <a:t>，</a:t>
            </a:r>
            <a:r>
              <a:rPr lang="zh-TW" altLang="en-US" sz="2400" dirty="0">
                <a:latin typeface="Times New Roman" panose="02020603050405020304" pitchFamily="18" charset="0"/>
              </a:rPr>
              <a:t>將乙硬幣移動到點 </a:t>
            </a:r>
            <a:r>
              <a:rPr lang="en-US" altLang="zh-TW" sz="2400" dirty="0">
                <a:latin typeface="Times New Roman" panose="02020603050405020304" pitchFamily="18" charset="0"/>
              </a:rPr>
              <a:t>grid[b][a</a:t>
            </a:r>
            <a:r>
              <a:rPr lang="en-US" altLang="zh-TW" sz="2400" dirty="0" smtClean="0">
                <a:latin typeface="Times New Roman" panose="02020603050405020304" pitchFamily="18" charset="0"/>
              </a:rPr>
              <a:t>]</a:t>
            </a:r>
            <a:r>
              <a:rPr lang="zh-TW" altLang="en-US" sz="2400" dirty="0" smtClean="0">
                <a:latin typeface="Times New Roman" panose="02020603050405020304" pitchFamily="18" charset="0"/>
              </a:rPr>
              <a:t>。</a:t>
            </a:r>
            <a:endParaRPr lang="en-US" altLang="zh-TW" sz="2400" dirty="0">
              <a:latin typeface="Times New Roman" panose="02020603050405020304" pitchFamily="18" charset="0"/>
            </a:endParaRP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endParaRPr>
          </a:p>
          <a:p>
            <a:pPr marL="0" indent="0" eaLnBrk="1" hangingPunct="1">
              <a:lnSpc>
                <a:spcPct val="90000"/>
              </a:lnSpc>
              <a:buFont typeface="Wingdings" panose="05000000000000000000" pitchFamily="2" charset="2"/>
              <a:buNone/>
              <a:defRPr/>
            </a:pPr>
            <a:r>
              <a:rPr lang="zh-TW" altLang="en-US" sz="2400" dirty="0" smtClean="0">
                <a:latin typeface="Times New Roman" panose="02020603050405020304" pitchFamily="18" charset="0"/>
              </a:rPr>
              <a:t>在做</a:t>
            </a:r>
            <a:r>
              <a:rPr lang="en-US" altLang="zh-TW" sz="2400" dirty="0" smtClean="0">
                <a:latin typeface="Times New Roman" panose="02020603050405020304" pitchFamily="18" charset="0"/>
              </a:rPr>
              <a:t>BFS</a:t>
            </a:r>
            <a:r>
              <a:rPr lang="zh-TW" altLang="en-US" sz="2400" dirty="0" smtClean="0">
                <a:latin typeface="Times New Roman" panose="02020603050405020304" pitchFamily="18" charset="0"/>
              </a:rPr>
              <a:t>時可以利用此方式來判斷硬幣能夠移動到的點。</a:t>
            </a:r>
            <a:endParaRPr lang="en-US" altLang="zh-TW" sz="2400" dirty="0" smtClean="0">
              <a:latin typeface="Times New Roman" panose="02020603050405020304" pitchFamily="18" charset="0"/>
            </a:endParaRPr>
          </a:p>
          <a:p>
            <a:pPr marL="0" indent="0" eaLnBrk="1" hangingPunct="1">
              <a:lnSpc>
                <a:spcPct val="90000"/>
              </a:lnSpc>
              <a:buFont typeface="Wingdings" panose="05000000000000000000" pitchFamily="2" charset="2"/>
              <a:buNone/>
              <a:defRPr/>
            </a:pPr>
            <a:endParaRPr lang="zh-TW" altLang="en-US" sz="2400" dirty="0">
              <a:latin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438199667"/>
              </p:ext>
            </p:extLst>
          </p:nvPr>
        </p:nvGraphicFramePr>
        <p:xfrm>
          <a:off x="1988259" y="3473930"/>
          <a:ext cx="2079684" cy="2011680"/>
        </p:xfrm>
        <a:graphic>
          <a:graphicData uri="http://schemas.openxmlformats.org/drawingml/2006/table">
            <a:tbl>
              <a:tblPr firstRow="1" bandRow="1">
                <a:tableStyleId>{21E4AEA4-8DFA-4A89-87EB-49C32662AFE0}</a:tableStyleId>
              </a:tblPr>
              <a:tblGrid>
                <a:gridCol w="519921"/>
                <a:gridCol w="519921"/>
                <a:gridCol w="519921"/>
                <a:gridCol w="519921"/>
              </a:tblGrid>
              <a:tr h="501435">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143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143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143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文字方塊 4"/>
          <p:cNvSpPr txBox="1"/>
          <p:nvPr/>
        </p:nvSpPr>
        <p:spPr>
          <a:xfrm>
            <a:off x="2204174" y="5627545"/>
            <a:ext cx="1828255" cy="369332"/>
          </a:xfrm>
          <a:prstGeom prst="rect">
            <a:avLst/>
          </a:prstGeom>
          <a:noFill/>
        </p:spPr>
        <p:txBody>
          <a:bodyPr wrap="square" rtlCol="0">
            <a:spAutoFit/>
          </a:bodyPr>
          <a:lstStyle/>
          <a:p>
            <a:r>
              <a:rPr lang="zh-TW" altLang="en-US" sz="1800" dirty="0" smtClean="0"/>
              <a:t>↑原輸入矩陣</a:t>
            </a:r>
            <a:endParaRPr lang="zh-TW" altLang="en-US" sz="1800" dirty="0"/>
          </a:p>
        </p:txBody>
      </p:sp>
      <p:grpSp>
        <p:nvGrpSpPr>
          <p:cNvPr id="6" name="群組 5"/>
          <p:cNvGrpSpPr/>
          <p:nvPr/>
        </p:nvGrpSpPr>
        <p:grpSpPr>
          <a:xfrm>
            <a:off x="4782010" y="3109393"/>
            <a:ext cx="3504458" cy="3672407"/>
            <a:chOff x="3414279" y="955677"/>
            <a:chExt cx="5054196" cy="5330166"/>
          </a:xfrm>
        </p:grpSpPr>
        <p:sp>
          <p:nvSpPr>
            <p:cNvPr id="7" name="橢圓 6"/>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8" name="文字方塊 7"/>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9" name="橢圓 8"/>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0" name="文字方塊 9"/>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11" name="橢圓 10"/>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2" name="文字方塊 11"/>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13" name="橢圓 12"/>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4" name="文字方塊 13"/>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15" name="弧形 14"/>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16" name="文字方塊 15"/>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17" name="群組 16"/>
            <p:cNvGrpSpPr/>
            <p:nvPr/>
          </p:nvGrpSpPr>
          <p:grpSpPr>
            <a:xfrm>
              <a:off x="4675043" y="1042640"/>
              <a:ext cx="2635291" cy="868547"/>
              <a:chOff x="4665745" y="1048892"/>
              <a:chExt cx="2635291" cy="868547"/>
            </a:xfrm>
          </p:grpSpPr>
          <p:sp>
            <p:nvSpPr>
              <p:cNvPr id="35" name="弧形 34"/>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18" name="弧形 17"/>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0" name="弧形 19"/>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22" name="直線接點 21"/>
            <p:cNvCxnSpPr>
              <a:stCxn id="7" idx="6"/>
              <a:endCxn id="9"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23" name="文字方塊 22"/>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24" name="直線接點 23"/>
            <p:cNvCxnSpPr>
              <a:stCxn id="13" idx="0"/>
              <a:endCxn id="9"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25" name="文字方塊 24"/>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26" name="弧形 25"/>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7" name="文字方塊 26"/>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28" name="弧形 27"/>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9" name="文字方塊 28"/>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0" name="直線接點 29"/>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1" name="文字方塊 30"/>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32" name="弧形 31"/>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3" name="文字方塊 32"/>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34" name="文字方塊 33"/>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grpSp>
        <p:nvGrpSpPr>
          <p:cNvPr id="37" name="群組 36"/>
          <p:cNvGrpSpPr/>
          <p:nvPr/>
        </p:nvGrpSpPr>
        <p:grpSpPr>
          <a:xfrm>
            <a:off x="7688963" y="3331326"/>
            <a:ext cx="353152" cy="338554"/>
            <a:chOff x="7012780" y="5285186"/>
            <a:chExt cx="583556" cy="595888"/>
          </a:xfrm>
        </p:grpSpPr>
        <p:sp>
          <p:nvSpPr>
            <p:cNvPr id="38" name="橢圓 37"/>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9" name="文字方塊 38"/>
            <p:cNvSpPr txBox="1"/>
            <p:nvPr/>
          </p:nvSpPr>
          <p:spPr>
            <a:xfrm>
              <a:off x="7012780" y="5285186"/>
              <a:ext cx="360040" cy="595888"/>
            </a:xfrm>
            <a:prstGeom prst="rect">
              <a:avLst/>
            </a:prstGeom>
            <a:noFill/>
          </p:spPr>
          <p:txBody>
            <a:bodyPr wrap="square" rtlCol="0">
              <a:spAutoFit/>
            </a:bodyPr>
            <a:lstStyle/>
            <a:p>
              <a:r>
                <a:rPr lang="zh-TW" altLang="en-US" sz="1600" dirty="0">
                  <a:solidFill>
                    <a:schemeClr val="bg1"/>
                  </a:solidFill>
                </a:rPr>
                <a:t>乙</a:t>
              </a:r>
              <a:endParaRPr lang="zh-TW" altLang="en-US" sz="1600" dirty="0">
                <a:solidFill>
                  <a:schemeClr val="bg1"/>
                </a:solidFill>
              </a:endParaRPr>
            </a:p>
          </p:txBody>
        </p:sp>
      </p:grpSp>
      <p:grpSp>
        <p:nvGrpSpPr>
          <p:cNvPr id="40" name="群組 39"/>
          <p:cNvGrpSpPr/>
          <p:nvPr/>
        </p:nvGrpSpPr>
        <p:grpSpPr>
          <a:xfrm>
            <a:off x="5390762" y="3417042"/>
            <a:ext cx="351164" cy="316189"/>
            <a:chOff x="7016065" y="5286635"/>
            <a:chExt cx="580271" cy="556523"/>
          </a:xfrm>
        </p:grpSpPr>
        <p:sp>
          <p:nvSpPr>
            <p:cNvPr id="41" name="橢圓 40"/>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7016065" y="5286635"/>
              <a:ext cx="360040" cy="424361"/>
            </a:xfrm>
            <a:prstGeom prst="rect">
              <a:avLst/>
            </a:prstGeom>
            <a:noFill/>
          </p:spPr>
          <p:txBody>
            <a:bodyPr wrap="square" rtlCol="0">
              <a:spAutoFit/>
            </a:bodyPr>
            <a:lstStyle/>
            <a:p>
              <a:r>
                <a:rPr lang="zh-TW" altLang="en-US" sz="1600" dirty="0">
                  <a:solidFill>
                    <a:schemeClr val="bg1"/>
                  </a:solidFill>
                </a:rPr>
                <a:t>甲</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B4376629-DFF4-4752-90D6-84D3B3B7168D}" type="slidenum">
              <a:rPr kumimoji="0" lang="zh-TW" altLang="en-US" sz="1400">
                <a:solidFill>
                  <a:schemeClr val="accent1"/>
                </a:solidFill>
                <a:ea typeface="新細明體" panose="02020500000000000000" pitchFamily="18" charset="-120"/>
              </a:rPr>
              <a:pPr>
                <a:spcBef>
                  <a:spcPct val="0"/>
                </a:spcBef>
                <a:buClrTx/>
                <a:buSzTx/>
                <a:buFontTx/>
                <a:buNone/>
              </a:pPr>
              <a:t>2</a:t>
            </a:fld>
            <a:endParaRPr kumimoji="0" lang="en-US" altLang="zh-TW" sz="1400">
              <a:solidFill>
                <a:schemeClr val="accent1"/>
              </a:solidFill>
              <a:ea typeface="新細明體" panose="02020500000000000000" pitchFamily="18" charset="-120"/>
            </a:endParaRPr>
          </a:p>
        </p:txBody>
      </p:sp>
      <p:sp>
        <p:nvSpPr>
          <p:cNvPr id="4099" name="Rectangle 3"/>
          <p:cNvSpPr>
            <a:spLocks noGrp="1" noChangeArrowheads="1"/>
          </p:cNvSpPr>
          <p:nvPr>
            <p:ph type="body" idx="1"/>
          </p:nvPr>
        </p:nvSpPr>
        <p:spPr>
          <a:xfrm>
            <a:off x="381000" y="685800"/>
            <a:ext cx="8655050" cy="5622925"/>
          </a:xfrm>
        </p:spPr>
        <p:txBody>
          <a:bodyPr/>
          <a:lstStyle/>
          <a:p>
            <a:pPr eaLnBrk="1" hangingPunct="1">
              <a:lnSpc>
                <a:spcPct val="90000"/>
              </a:lnSpc>
              <a:defRPr/>
            </a:pPr>
            <a:r>
              <a:rPr lang="zh-TW" altLang="en-US" sz="2400" b="1" dirty="0" smtClean="0">
                <a:solidFill>
                  <a:srgbClr val="3BA943"/>
                </a:solidFill>
                <a:latin typeface="Times New Roman" panose="02020603050405020304" pitchFamily="18" charset="0"/>
              </a:rPr>
              <a:t>題意範例：</a:t>
            </a:r>
            <a:r>
              <a:rPr lang="en-US" altLang="zh-TW" sz="2400" dirty="0" smtClean="0">
                <a:latin typeface="Times New Roman" panose="02020603050405020304" pitchFamily="18" charset="0"/>
                <a:ea typeface="新細明體" panose="02020500000000000000" pitchFamily="18" charset="-120"/>
              </a:rPr>
              <a:t>4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sym typeface="Wingdings" panose="05000000000000000000" pitchFamily="2" charset="2"/>
              </a:rPr>
              <a:t></a:t>
            </a:r>
            <a:r>
              <a:rPr lang="zh-TW" altLang="en-US" sz="1800" dirty="0" smtClean="0">
                <a:latin typeface="Times New Roman" panose="02020603050405020304" pitchFamily="18" charset="0"/>
                <a:sym typeface="Wingdings" panose="05000000000000000000" pitchFamily="2" charset="2"/>
              </a:rPr>
              <a:t>有</a:t>
            </a:r>
            <a:r>
              <a:rPr lang="en-US" altLang="zh-TW" sz="1800" dirty="0" smtClean="0">
                <a:latin typeface="Times New Roman" panose="02020603050405020304" pitchFamily="18" charset="0"/>
                <a:sym typeface="Wingdings" panose="05000000000000000000" pitchFamily="2" charset="2"/>
              </a:rPr>
              <a:t>4</a:t>
            </a:r>
            <a:r>
              <a:rPr lang="zh-TW" altLang="en-US" sz="1800" dirty="0" smtClean="0">
                <a:latin typeface="Times New Roman" panose="02020603050405020304" pitchFamily="18" charset="0"/>
                <a:sym typeface="Wingdings" panose="05000000000000000000" pitchFamily="2" charset="2"/>
              </a:rPr>
              <a:t>個點，以一個</a:t>
            </a:r>
            <a:r>
              <a:rPr lang="en-US" altLang="zh-TW" sz="1800" dirty="0" smtClean="0">
                <a:latin typeface="Times New Roman" panose="02020603050405020304" pitchFamily="18" charset="0"/>
                <a:sym typeface="Wingdings" panose="05000000000000000000" pitchFamily="2" charset="2"/>
              </a:rPr>
              <a:t>4</a:t>
            </a:r>
            <a:r>
              <a:rPr lang="zh-TW" altLang="en-US" sz="1800" dirty="0">
                <a:latin typeface="Times New Roman" panose="02020603050405020304" pitchFamily="18" charset="0"/>
                <a:sym typeface="Wingdings" panose="05000000000000000000" pitchFamily="2" charset="2"/>
              </a:rPr>
              <a:t>*</a:t>
            </a:r>
            <a:r>
              <a:rPr lang="en-US" altLang="zh-TW" sz="1800" dirty="0" smtClean="0">
                <a:latin typeface="Times New Roman" panose="02020603050405020304" pitchFamily="18" charset="0"/>
                <a:sym typeface="Wingdings" panose="05000000000000000000" pitchFamily="2" charset="2"/>
              </a:rPr>
              <a:t>4</a:t>
            </a:r>
            <a:r>
              <a:rPr lang="zh-TW" altLang="en-US" sz="1800" dirty="0" smtClean="0">
                <a:latin typeface="Times New Roman" panose="02020603050405020304" pitchFamily="18" charset="0"/>
                <a:sym typeface="Wingdings" panose="05000000000000000000" pitchFamily="2" charset="2"/>
              </a:rPr>
              <a:t>的陣列表示點與點之間的有向邊</a:t>
            </a:r>
            <a:endParaRPr lang="en-US" altLang="zh-TW" sz="1800" dirty="0" smtClean="0">
              <a:latin typeface="Times New Roman" panose="02020603050405020304" pitchFamily="18" charset="0"/>
              <a:ea typeface="新細明體" panose="02020500000000000000" pitchFamily="18" charset="-120"/>
            </a:endParaRPr>
          </a:p>
          <a:p>
            <a:pPr marL="0" indent="0" eaLnBrk="1" hangingPunct="1">
              <a:lnSpc>
                <a:spcPct val="90000"/>
              </a:lnSpc>
              <a:buFont typeface="Wingdings" panose="05000000000000000000" pitchFamily="2" charset="2"/>
              <a:buNone/>
              <a:defRPr/>
            </a:pPr>
            <a:r>
              <a:rPr lang="zh-TW" altLang="en-US" sz="2400" dirty="0" smtClean="0">
                <a:latin typeface="Times New Roman" panose="02020603050405020304" pitchFamily="18" charset="0"/>
                <a:ea typeface="新細明體" panose="02020500000000000000" pitchFamily="18" charset="-120"/>
              </a:rPr>
              <a:t>　</a:t>
            </a:r>
            <a:r>
              <a:rPr lang="zh-TW" altLang="en-US" sz="1200" dirty="0" smtClean="0">
                <a:latin typeface="Times New Roman" panose="02020603050405020304" pitchFamily="18" charset="0"/>
                <a:ea typeface="新細明體" panose="02020500000000000000" pitchFamily="18" charset="-120"/>
              </a:rPr>
              <a:t> </a:t>
            </a:r>
            <a:r>
              <a:rPr lang="zh-TW" altLang="en-US" sz="2400" dirty="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4</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2</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1</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2</a:t>
            </a:r>
            <a:r>
              <a:rPr lang="en-US" altLang="zh-TW" sz="2400" dirty="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sym typeface="Wingdings" panose="05000000000000000000" pitchFamily="2" charset="2"/>
              </a:rPr>
              <a:t></a:t>
            </a:r>
            <a:r>
              <a:rPr lang="zh-TW" altLang="en-US" sz="1800" dirty="0" smtClean="0">
                <a:latin typeface="Times New Roman" panose="02020603050405020304" pitchFamily="18" charset="0"/>
                <a:sym typeface="Wingdings" panose="05000000000000000000" pitchFamily="2" charset="2"/>
              </a:rPr>
              <a:t>點</a:t>
            </a:r>
            <a:r>
              <a:rPr lang="en-US" altLang="zh-TW" sz="1800" dirty="0" smtClean="0">
                <a:latin typeface="Times New Roman" panose="02020603050405020304" pitchFamily="18" charset="0"/>
                <a:sym typeface="Wingdings" panose="05000000000000000000" pitchFamily="2" charset="2"/>
              </a:rPr>
              <a:t>1</a:t>
            </a:r>
            <a:r>
              <a:rPr lang="zh-TW" altLang="en-US" sz="1800" dirty="0" smtClean="0">
                <a:latin typeface="Times New Roman" panose="02020603050405020304" pitchFamily="18" charset="0"/>
                <a:sym typeface="Wingdings" panose="05000000000000000000" pitchFamily="2" charset="2"/>
              </a:rPr>
              <a:t>有一條編號</a:t>
            </a:r>
            <a:r>
              <a:rPr lang="en-US" altLang="zh-TW" sz="1800" dirty="0" smtClean="0">
                <a:latin typeface="Times New Roman" panose="02020603050405020304" pitchFamily="18" charset="0"/>
                <a:sym typeface="Wingdings" panose="05000000000000000000" pitchFamily="2" charset="2"/>
              </a:rPr>
              <a:t>1</a:t>
            </a:r>
            <a:r>
              <a:rPr lang="zh-TW" altLang="en-US" sz="1800" dirty="0" smtClean="0">
                <a:latin typeface="Times New Roman" panose="02020603050405020304" pitchFamily="18" charset="0"/>
                <a:sym typeface="Wingdings" panose="05000000000000000000" pitchFamily="2" charset="2"/>
              </a:rPr>
              <a:t>的邊連到點</a:t>
            </a:r>
            <a:r>
              <a:rPr lang="en-US" altLang="zh-TW" sz="1800" dirty="0" smtClean="0">
                <a:latin typeface="Times New Roman" panose="02020603050405020304" pitchFamily="18" charset="0"/>
                <a:sym typeface="Wingdings" panose="05000000000000000000" pitchFamily="2" charset="2"/>
              </a:rPr>
              <a:t>4</a:t>
            </a:r>
            <a:r>
              <a:rPr lang="zh-TW" altLang="en-US" sz="1800" dirty="0" smtClean="0">
                <a:latin typeface="Times New Roman" panose="02020603050405020304" pitchFamily="18" charset="0"/>
                <a:sym typeface="Wingdings" panose="05000000000000000000" pitchFamily="2" charset="2"/>
              </a:rPr>
              <a:t>，編號</a:t>
            </a:r>
            <a:r>
              <a:rPr lang="en-US" altLang="zh-TW" sz="1800" dirty="0" smtClean="0">
                <a:latin typeface="Times New Roman" panose="02020603050405020304" pitchFamily="18" charset="0"/>
                <a:sym typeface="Wingdings" panose="05000000000000000000" pitchFamily="2" charset="2"/>
              </a:rPr>
              <a:t>2</a:t>
            </a:r>
            <a:r>
              <a:rPr lang="zh-TW" altLang="en-US" sz="1800" dirty="0" smtClean="0">
                <a:latin typeface="Times New Roman" panose="02020603050405020304" pitchFamily="18" charset="0"/>
                <a:sym typeface="Wingdings" panose="05000000000000000000" pitchFamily="2" charset="2"/>
              </a:rPr>
              <a:t>的邊連到點</a:t>
            </a:r>
            <a:r>
              <a:rPr lang="en-US" altLang="zh-TW" sz="1800" dirty="0" smtClean="0">
                <a:latin typeface="Times New Roman" panose="02020603050405020304" pitchFamily="18" charset="0"/>
                <a:sym typeface="Wingdings" panose="05000000000000000000" pitchFamily="2" charset="2"/>
              </a:rPr>
              <a:t>2…</a:t>
            </a:r>
            <a:endParaRPr lang="en-US" altLang="zh-TW" sz="1800" dirty="0" smtClean="0">
              <a:latin typeface="Times New Roman" panose="02020603050405020304" pitchFamily="18" charset="0"/>
              <a:ea typeface="新細明體" panose="02020500000000000000" pitchFamily="18" charset="-120"/>
            </a:endParaRPr>
          </a:p>
          <a:p>
            <a:pPr marL="0" indent="0" eaLnBrk="1" hangingPunct="1">
              <a:lnSpc>
                <a:spcPct val="90000"/>
              </a:lnSpc>
              <a:buClr>
                <a:srgbClr val="3333CC"/>
              </a:buClr>
              <a:buFont typeface="Wingdings" panose="05000000000000000000" pitchFamily="2" charset="2"/>
              <a:buNone/>
              <a:defRPr/>
            </a:pPr>
            <a:r>
              <a:rPr lang="zh-TW" altLang="en-US" sz="2400" dirty="0" smtClean="0">
                <a:latin typeface="Times New Roman" panose="02020603050405020304" pitchFamily="18" charset="0"/>
                <a:ea typeface="新細明體" panose="02020500000000000000" pitchFamily="18" charset="-120"/>
              </a:rPr>
              <a:t>　</a:t>
            </a:r>
            <a:r>
              <a:rPr lang="zh-TW" altLang="en-US" sz="1200" dirty="0" smtClean="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1</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3</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a:t>
            </a:r>
            <a:r>
              <a:rPr lang="en-US" altLang="zh-TW" sz="2400" dirty="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solidFill>
                  <a:srgbClr val="000000"/>
                </a:solidFill>
                <a:latin typeface="Times New Roman" panose="02020603050405020304" pitchFamily="18" charset="0"/>
                <a:sym typeface="Wingdings" panose="05000000000000000000" pitchFamily="2" charset="2"/>
              </a:rPr>
              <a:t></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2</a:t>
            </a:r>
            <a:r>
              <a:rPr lang="zh-TW" altLang="en-US" sz="1800" dirty="0" smtClean="0">
                <a:solidFill>
                  <a:srgbClr val="000000"/>
                </a:solidFill>
                <a:latin typeface="Times New Roman" panose="02020603050405020304" pitchFamily="18" charset="0"/>
                <a:sym typeface="Wingdings" panose="05000000000000000000" pitchFamily="2" charset="2"/>
              </a:rPr>
              <a:t>有</a:t>
            </a:r>
            <a:r>
              <a:rPr lang="zh-TW" altLang="en-US" sz="1800" dirty="0">
                <a:solidFill>
                  <a:srgbClr val="000000"/>
                </a:solidFill>
                <a:latin typeface="Times New Roman" panose="02020603050405020304" pitchFamily="18" charset="0"/>
                <a:sym typeface="Wingdings" panose="05000000000000000000" pitchFamily="2" charset="2"/>
              </a:rPr>
              <a:t>一條編號</a:t>
            </a:r>
            <a:r>
              <a:rPr lang="en-US" altLang="zh-TW" sz="1800" dirty="0">
                <a:solidFill>
                  <a:srgbClr val="000000"/>
                </a:solidFill>
                <a:latin typeface="Times New Roman" panose="02020603050405020304" pitchFamily="18" charset="0"/>
                <a:sym typeface="Wingdings" panose="05000000000000000000" pitchFamily="2" charset="2"/>
              </a:rPr>
              <a:t>1</a:t>
            </a:r>
            <a:r>
              <a:rPr lang="zh-TW" altLang="en-US" sz="1800" dirty="0">
                <a:solidFill>
                  <a:srgbClr val="000000"/>
                </a:solidFill>
                <a:latin typeface="Times New Roman" panose="02020603050405020304" pitchFamily="18" charset="0"/>
                <a:sym typeface="Wingdings" panose="05000000000000000000" pitchFamily="2" charset="2"/>
              </a:rPr>
              <a:t>的邊連到</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1</a:t>
            </a:r>
            <a:r>
              <a:rPr lang="zh-TW" altLang="en-US" sz="1800" dirty="0" smtClean="0">
                <a:solidFill>
                  <a:srgbClr val="000000"/>
                </a:solidFill>
                <a:latin typeface="Times New Roman" panose="02020603050405020304" pitchFamily="18" charset="0"/>
                <a:sym typeface="Wingdings" panose="05000000000000000000" pitchFamily="2" charset="2"/>
              </a:rPr>
              <a:t>，</a:t>
            </a:r>
            <a:r>
              <a:rPr lang="zh-TW" altLang="en-US" sz="1800" dirty="0">
                <a:solidFill>
                  <a:srgbClr val="000000"/>
                </a:solidFill>
                <a:latin typeface="Times New Roman" panose="02020603050405020304" pitchFamily="18" charset="0"/>
                <a:sym typeface="Wingdings" panose="05000000000000000000" pitchFamily="2" charset="2"/>
              </a:rPr>
              <a:t>編號</a:t>
            </a:r>
            <a:r>
              <a:rPr lang="en-US" altLang="zh-TW" sz="1800" dirty="0">
                <a:solidFill>
                  <a:srgbClr val="000000"/>
                </a:solidFill>
                <a:latin typeface="Times New Roman" panose="02020603050405020304" pitchFamily="18" charset="0"/>
                <a:sym typeface="Wingdings" panose="05000000000000000000" pitchFamily="2" charset="2"/>
              </a:rPr>
              <a:t>2</a:t>
            </a:r>
            <a:r>
              <a:rPr lang="zh-TW" altLang="en-US" sz="1800" dirty="0">
                <a:solidFill>
                  <a:srgbClr val="000000"/>
                </a:solidFill>
                <a:latin typeface="Times New Roman" panose="02020603050405020304" pitchFamily="18" charset="0"/>
                <a:sym typeface="Wingdings" panose="05000000000000000000" pitchFamily="2" charset="2"/>
              </a:rPr>
              <a:t>的邊連到</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3…</a:t>
            </a:r>
            <a:endParaRPr lang="en-US" altLang="zh-TW" sz="2400" dirty="0" smtClean="0">
              <a:latin typeface="Times New Roman" panose="02020603050405020304" pitchFamily="18" charset="0"/>
              <a:ea typeface="新細明體" panose="02020500000000000000" pitchFamily="18" charset="-120"/>
            </a:endParaRPr>
          </a:p>
          <a:p>
            <a:pPr marL="0" indent="0" eaLnBrk="1" hangingPunct="1">
              <a:lnSpc>
                <a:spcPct val="90000"/>
              </a:lnSpc>
              <a:buClr>
                <a:srgbClr val="3333CC"/>
              </a:buClr>
              <a:buFont typeface="Wingdings" panose="05000000000000000000" pitchFamily="2" charset="2"/>
              <a:buNone/>
              <a:defRPr/>
            </a:pPr>
            <a:r>
              <a:rPr lang="zh-TW" altLang="en-US" sz="2400" dirty="0" smtClean="0">
                <a:latin typeface="Times New Roman" panose="02020603050405020304" pitchFamily="18" charset="0"/>
                <a:ea typeface="新細明體" panose="02020500000000000000" pitchFamily="18" charset="-120"/>
              </a:rPr>
              <a:t>　</a:t>
            </a:r>
            <a:r>
              <a:rPr lang="zh-TW" altLang="en-US" sz="1200" dirty="0" smtClean="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2</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3	</a:t>
            </a:r>
            <a:r>
              <a:rPr lang="zh-TW" altLang="en-US" sz="2400" dirty="0" smtClean="0">
                <a:latin typeface="Times New Roman" panose="02020603050405020304" pitchFamily="18" charset="0"/>
                <a:ea typeface="新細明體" panose="02020500000000000000" pitchFamily="18" charset="-120"/>
              </a:rPr>
              <a:t> </a:t>
            </a:r>
            <a:r>
              <a:rPr lang="en-US" altLang="zh-TW" sz="2400" dirty="0">
                <a:solidFill>
                  <a:srgbClr val="000000"/>
                </a:solidFill>
                <a:latin typeface="Times New Roman" panose="02020603050405020304" pitchFamily="18" charset="0"/>
                <a:sym typeface="Wingdings" panose="05000000000000000000" pitchFamily="2" charset="2"/>
              </a:rPr>
              <a:t></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3</a:t>
            </a:r>
            <a:r>
              <a:rPr lang="zh-TW" altLang="en-US" sz="1800" dirty="0" smtClean="0">
                <a:solidFill>
                  <a:srgbClr val="000000"/>
                </a:solidFill>
                <a:latin typeface="Times New Roman" panose="02020603050405020304" pitchFamily="18" charset="0"/>
                <a:sym typeface="Wingdings" panose="05000000000000000000" pitchFamily="2" charset="2"/>
              </a:rPr>
              <a:t>有</a:t>
            </a:r>
            <a:r>
              <a:rPr lang="zh-TW" altLang="en-US" sz="1800" dirty="0">
                <a:solidFill>
                  <a:srgbClr val="000000"/>
                </a:solidFill>
                <a:latin typeface="Times New Roman" panose="02020603050405020304" pitchFamily="18" charset="0"/>
                <a:sym typeface="Wingdings" panose="05000000000000000000" pitchFamily="2" charset="2"/>
              </a:rPr>
              <a:t>一條編號</a:t>
            </a:r>
            <a:r>
              <a:rPr lang="en-US" altLang="zh-TW" sz="1800" dirty="0">
                <a:solidFill>
                  <a:srgbClr val="000000"/>
                </a:solidFill>
                <a:latin typeface="Times New Roman" panose="02020603050405020304" pitchFamily="18" charset="0"/>
                <a:sym typeface="Wingdings" panose="05000000000000000000" pitchFamily="2" charset="2"/>
              </a:rPr>
              <a:t>1</a:t>
            </a:r>
            <a:r>
              <a:rPr lang="zh-TW" altLang="en-US" sz="1800" dirty="0">
                <a:solidFill>
                  <a:srgbClr val="000000"/>
                </a:solidFill>
                <a:latin typeface="Times New Roman" panose="02020603050405020304" pitchFamily="18" charset="0"/>
                <a:sym typeface="Wingdings" panose="05000000000000000000" pitchFamily="2" charset="2"/>
              </a:rPr>
              <a:t>的邊連到</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2</a:t>
            </a:r>
            <a:r>
              <a:rPr lang="zh-TW" altLang="en-US" sz="1800" dirty="0" smtClean="0">
                <a:solidFill>
                  <a:srgbClr val="000000"/>
                </a:solidFill>
                <a:latin typeface="Times New Roman" panose="02020603050405020304" pitchFamily="18" charset="0"/>
                <a:sym typeface="Wingdings" panose="05000000000000000000" pitchFamily="2" charset="2"/>
              </a:rPr>
              <a:t>，沒有編號</a:t>
            </a:r>
            <a:r>
              <a:rPr lang="en-US" altLang="zh-TW" sz="1800" dirty="0" smtClean="0">
                <a:solidFill>
                  <a:srgbClr val="000000"/>
                </a:solidFill>
                <a:latin typeface="Times New Roman" panose="02020603050405020304" pitchFamily="18" charset="0"/>
                <a:sym typeface="Wingdings" panose="05000000000000000000" pitchFamily="2" charset="2"/>
              </a:rPr>
              <a:t>2</a:t>
            </a:r>
            <a:r>
              <a:rPr lang="zh-TW" altLang="en-US" sz="1800" dirty="0" smtClean="0">
                <a:solidFill>
                  <a:srgbClr val="000000"/>
                </a:solidFill>
                <a:latin typeface="Times New Roman" panose="02020603050405020304" pitchFamily="18" charset="0"/>
                <a:sym typeface="Wingdings" panose="05000000000000000000" pitchFamily="2" charset="2"/>
              </a:rPr>
              <a:t>的邊</a:t>
            </a:r>
            <a:r>
              <a:rPr lang="en-US" altLang="zh-TW" sz="1800" dirty="0" smtClean="0">
                <a:solidFill>
                  <a:srgbClr val="000000"/>
                </a:solidFill>
                <a:latin typeface="Times New Roman" panose="02020603050405020304" pitchFamily="18" charset="0"/>
                <a:sym typeface="Wingdings" panose="05000000000000000000" pitchFamily="2" charset="2"/>
              </a:rPr>
              <a:t>…</a:t>
            </a:r>
            <a:endParaRPr lang="en-US" altLang="zh-TW" sz="2400" dirty="0" smtClean="0">
              <a:latin typeface="Times New Roman" panose="02020603050405020304" pitchFamily="18" charset="0"/>
              <a:ea typeface="新細明體" panose="02020500000000000000" pitchFamily="18" charset="-120"/>
            </a:endParaRPr>
          </a:p>
          <a:p>
            <a:pPr marL="0" indent="0" eaLnBrk="1" hangingPunct="1">
              <a:lnSpc>
                <a:spcPct val="90000"/>
              </a:lnSpc>
              <a:buClr>
                <a:srgbClr val="3333CC"/>
              </a:buClr>
              <a:buFont typeface="Wingdings" panose="05000000000000000000" pitchFamily="2" charset="2"/>
              <a:buNone/>
              <a:defRPr/>
            </a:pPr>
            <a:r>
              <a:rPr lang="zh-TW" altLang="en-US" sz="2400" dirty="0" smtClean="0">
                <a:latin typeface="Times New Roman" panose="02020603050405020304" pitchFamily="18" charset="0"/>
                <a:ea typeface="新細明體" panose="02020500000000000000" pitchFamily="18" charset="-120"/>
              </a:rPr>
              <a:t>　</a:t>
            </a:r>
            <a:r>
              <a:rPr lang="zh-TW" altLang="en-US" sz="1200" dirty="0" smtClean="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2</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3</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0	</a:t>
            </a:r>
            <a:r>
              <a:rPr lang="zh-TW" altLang="en-US" sz="2400" dirty="0" smtClean="0">
                <a:latin typeface="Times New Roman" panose="02020603050405020304" pitchFamily="18" charset="0"/>
                <a:ea typeface="新細明體" panose="02020500000000000000" pitchFamily="18" charset="-120"/>
              </a:rPr>
              <a:t> </a:t>
            </a:r>
            <a:r>
              <a:rPr lang="en-US" altLang="zh-TW" sz="2400" dirty="0">
                <a:solidFill>
                  <a:srgbClr val="000000"/>
                </a:solidFill>
                <a:latin typeface="Times New Roman" panose="02020603050405020304" pitchFamily="18" charset="0"/>
                <a:sym typeface="Wingdings" panose="05000000000000000000" pitchFamily="2" charset="2"/>
              </a:rPr>
              <a:t></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a:solidFill>
                  <a:srgbClr val="000000"/>
                </a:solidFill>
                <a:latin typeface="Times New Roman" panose="02020603050405020304" pitchFamily="18" charset="0"/>
                <a:sym typeface="Wingdings" panose="05000000000000000000" pitchFamily="2" charset="2"/>
              </a:rPr>
              <a:t>4</a:t>
            </a:r>
            <a:r>
              <a:rPr lang="zh-TW" altLang="en-US" sz="1800" dirty="0" smtClean="0">
                <a:solidFill>
                  <a:srgbClr val="000000"/>
                </a:solidFill>
                <a:latin typeface="Times New Roman" panose="02020603050405020304" pitchFamily="18" charset="0"/>
                <a:sym typeface="Wingdings" panose="05000000000000000000" pitchFamily="2" charset="2"/>
              </a:rPr>
              <a:t>有</a:t>
            </a:r>
            <a:r>
              <a:rPr lang="zh-TW" altLang="en-US" sz="1800" dirty="0">
                <a:solidFill>
                  <a:srgbClr val="000000"/>
                </a:solidFill>
                <a:latin typeface="Times New Roman" panose="02020603050405020304" pitchFamily="18" charset="0"/>
                <a:sym typeface="Wingdings" panose="05000000000000000000" pitchFamily="2" charset="2"/>
              </a:rPr>
              <a:t>一條編號</a:t>
            </a:r>
            <a:r>
              <a:rPr lang="en-US" altLang="zh-TW" sz="1800" dirty="0">
                <a:solidFill>
                  <a:srgbClr val="000000"/>
                </a:solidFill>
                <a:latin typeface="Times New Roman" panose="02020603050405020304" pitchFamily="18" charset="0"/>
                <a:sym typeface="Wingdings" panose="05000000000000000000" pitchFamily="2" charset="2"/>
              </a:rPr>
              <a:t>1</a:t>
            </a:r>
            <a:r>
              <a:rPr lang="zh-TW" altLang="en-US" sz="1800" dirty="0">
                <a:solidFill>
                  <a:srgbClr val="000000"/>
                </a:solidFill>
                <a:latin typeface="Times New Roman" panose="02020603050405020304" pitchFamily="18" charset="0"/>
                <a:sym typeface="Wingdings" panose="05000000000000000000" pitchFamily="2" charset="2"/>
              </a:rPr>
              <a:t>的邊連到</a:t>
            </a:r>
            <a:r>
              <a:rPr lang="zh-TW" altLang="en-US" sz="1800" dirty="0" smtClean="0">
                <a:solidFill>
                  <a:srgbClr val="000000"/>
                </a:solidFill>
                <a:latin typeface="Times New Roman" panose="02020603050405020304" pitchFamily="18" charset="0"/>
                <a:sym typeface="Wingdings" panose="05000000000000000000" pitchFamily="2" charset="2"/>
              </a:rPr>
              <a:t>點</a:t>
            </a:r>
            <a:r>
              <a:rPr lang="en-US" altLang="zh-TW" sz="1800" dirty="0" smtClean="0">
                <a:solidFill>
                  <a:srgbClr val="000000"/>
                </a:solidFill>
                <a:latin typeface="Times New Roman" panose="02020603050405020304" pitchFamily="18" charset="0"/>
                <a:sym typeface="Wingdings" panose="05000000000000000000" pitchFamily="2" charset="2"/>
              </a:rPr>
              <a:t>2</a:t>
            </a:r>
            <a:r>
              <a:rPr lang="zh-TW" altLang="en-US" sz="1800" dirty="0" smtClean="0">
                <a:solidFill>
                  <a:srgbClr val="000000"/>
                </a:solidFill>
                <a:latin typeface="Times New Roman" panose="02020603050405020304" pitchFamily="18" charset="0"/>
                <a:sym typeface="Wingdings" panose="05000000000000000000" pitchFamily="2" charset="2"/>
              </a:rPr>
              <a:t>，沒有編號</a:t>
            </a:r>
            <a:r>
              <a:rPr lang="en-US" altLang="zh-TW" sz="1800" dirty="0" smtClean="0">
                <a:solidFill>
                  <a:srgbClr val="000000"/>
                </a:solidFill>
                <a:latin typeface="Times New Roman" panose="02020603050405020304" pitchFamily="18" charset="0"/>
                <a:sym typeface="Wingdings" panose="05000000000000000000" pitchFamily="2" charset="2"/>
              </a:rPr>
              <a:t>2</a:t>
            </a:r>
            <a:r>
              <a:rPr lang="zh-TW" altLang="en-US" sz="1800" dirty="0" smtClean="0">
                <a:solidFill>
                  <a:srgbClr val="000000"/>
                </a:solidFill>
                <a:latin typeface="Times New Roman" panose="02020603050405020304" pitchFamily="18" charset="0"/>
                <a:sym typeface="Wingdings" panose="05000000000000000000" pitchFamily="2" charset="2"/>
              </a:rPr>
              <a:t>的邊</a:t>
            </a:r>
            <a:r>
              <a:rPr lang="en-US" altLang="zh-TW" sz="1800" dirty="0" smtClean="0">
                <a:solidFill>
                  <a:srgbClr val="000000"/>
                </a:solidFill>
                <a:latin typeface="Times New Roman" panose="02020603050405020304" pitchFamily="18" charset="0"/>
                <a:sym typeface="Wingdings" panose="05000000000000000000" pitchFamily="2" charset="2"/>
              </a:rPr>
              <a:t>…</a:t>
            </a:r>
            <a:endParaRPr lang="en-US" altLang="zh-TW" sz="2400" dirty="0" smtClean="0">
              <a:latin typeface="Times New Roman" panose="02020603050405020304" pitchFamily="18" charset="0"/>
              <a:ea typeface="新細明體" panose="02020500000000000000" pitchFamily="18" charset="-120"/>
            </a:endParaRPr>
          </a:p>
          <a:p>
            <a:pPr marL="0" indent="0" eaLnBrk="1" hangingPunct="1">
              <a:lnSpc>
                <a:spcPct val="90000"/>
              </a:lnSpc>
              <a:buFont typeface="Wingdings" panose="05000000000000000000" pitchFamily="2" charset="2"/>
              <a:buNone/>
              <a:defRPr/>
            </a:pPr>
            <a:r>
              <a:rPr lang="zh-TW" altLang="en-US" sz="2400" dirty="0" smtClean="0">
                <a:latin typeface="Times New Roman" panose="02020603050405020304" pitchFamily="18" charset="0"/>
                <a:ea typeface="新細明體" panose="02020500000000000000" pitchFamily="18" charset="-120"/>
              </a:rPr>
              <a:t>　</a:t>
            </a:r>
            <a:r>
              <a:rPr lang="zh-TW" altLang="en-US" sz="1200" dirty="0" smtClean="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1</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2</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ea typeface="新細明體" panose="02020500000000000000" pitchFamily="18" charset="-120"/>
              </a:rPr>
              <a:t>4</a:t>
            </a:r>
            <a:r>
              <a:rPr lang="en-US" altLang="zh-TW" sz="2400" dirty="0">
                <a:latin typeface="Times New Roman" panose="02020603050405020304" pitchFamily="18" charset="0"/>
                <a:ea typeface="新細明體" panose="02020500000000000000" pitchFamily="18" charset="-120"/>
              </a:rPr>
              <a:t>	</a:t>
            </a:r>
            <a:r>
              <a:rPr lang="zh-TW" altLang="en-US" sz="2400" dirty="0" smtClean="0">
                <a:latin typeface="Times New Roman" panose="02020603050405020304" pitchFamily="18" charset="0"/>
                <a:ea typeface="新細明體" panose="02020500000000000000" pitchFamily="18" charset="-120"/>
              </a:rPr>
              <a:t> </a:t>
            </a:r>
            <a:r>
              <a:rPr lang="en-US" altLang="zh-TW" sz="2400" dirty="0" smtClean="0">
                <a:latin typeface="Times New Roman" panose="02020603050405020304" pitchFamily="18" charset="0"/>
                <a:sym typeface="Wingdings" panose="05000000000000000000" pitchFamily="2" charset="2"/>
              </a:rPr>
              <a:t></a:t>
            </a:r>
            <a:r>
              <a:rPr lang="zh-TW" altLang="en-US" sz="1800" dirty="0" smtClean="0">
                <a:latin typeface="Times New Roman" panose="02020603050405020304" pitchFamily="18" charset="0"/>
                <a:sym typeface="Wingdings" panose="05000000000000000000" pitchFamily="2" charset="2"/>
              </a:rPr>
              <a:t>甲硬幣在點</a:t>
            </a:r>
            <a:r>
              <a:rPr lang="en-US" altLang="zh-TW" sz="1800" dirty="0" smtClean="0">
                <a:latin typeface="Times New Roman" panose="02020603050405020304" pitchFamily="18" charset="0"/>
                <a:sym typeface="Wingdings" panose="05000000000000000000" pitchFamily="2" charset="2"/>
              </a:rPr>
              <a:t>1</a:t>
            </a:r>
            <a:r>
              <a:rPr lang="zh-TW" altLang="en-US" sz="1800" dirty="0" smtClean="0">
                <a:latin typeface="Times New Roman" panose="02020603050405020304" pitchFamily="18" charset="0"/>
                <a:sym typeface="Wingdings" panose="05000000000000000000" pitchFamily="2" charset="2"/>
              </a:rPr>
              <a:t>，乙硬幣在點</a:t>
            </a:r>
            <a:r>
              <a:rPr lang="en-US" altLang="zh-TW" sz="1800" dirty="0" smtClean="0">
                <a:latin typeface="Times New Roman" panose="02020603050405020304" pitchFamily="18" charset="0"/>
                <a:sym typeface="Wingdings" panose="05000000000000000000" pitchFamily="2" charset="2"/>
              </a:rPr>
              <a:t>2</a:t>
            </a:r>
            <a:r>
              <a:rPr lang="zh-TW" altLang="en-US" sz="1800" dirty="0" smtClean="0">
                <a:latin typeface="Times New Roman" panose="02020603050405020304" pitchFamily="18" charset="0"/>
                <a:sym typeface="Wingdings" panose="05000000000000000000" pitchFamily="2" charset="2"/>
              </a:rPr>
              <a:t>，終點為點</a:t>
            </a:r>
            <a:r>
              <a:rPr lang="en-US" altLang="zh-TW" sz="1800" dirty="0" smtClean="0">
                <a:latin typeface="Times New Roman" panose="02020603050405020304" pitchFamily="18" charset="0"/>
                <a:sym typeface="Wingdings" panose="05000000000000000000" pitchFamily="2" charset="2"/>
              </a:rPr>
              <a:t>4</a:t>
            </a:r>
            <a:endParaRPr lang="zh-TW" altLang="en-US" sz="1800" dirty="0">
              <a:latin typeface="Times New Roman" panose="02020603050405020304" pitchFamily="18" charset="0"/>
              <a:ea typeface="新細明體" panose="02020500000000000000" pitchFamily="18" charset="-120"/>
            </a:endParaRPr>
          </a:p>
          <a:p>
            <a:pPr eaLnBrk="1" hangingPunct="1">
              <a:lnSpc>
                <a:spcPct val="90000"/>
              </a:lnSpc>
              <a:defRPr/>
            </a:pPr>
            <a:r>
              <a:rPr lang="zh-TW" altLang="en-US" sz="2400" b="1" dirty="0" smtClean="0">
                <a:solidFill>
                  <a:srgbClr val="3BA943"/>
                </a:solidFill>
                <a:latin typeface="Times New Roman" panose="02020603050405020304" pitchFamily="18" charset="0"/>
              </a:rPr>
              <a:t>解法：</a:t>
            </a:r>
            <a:r>
              <a:rPr lang="zh-TW" altLang="en-US" sz="2400" dirty="0">
                <a:latin typeface="Times New Roman" panose="02020603050405020304" pitchFamily="18" charset="0"/>
              </a:rPr>
              <a:t>利用</a:t>
            </a:r>
            <a:r>
              <a:rPr lang="en-US" altLang="zh-TW" sz="2400" dirty="0" smtClean="0">
                <a:latin typeface="Times New Roman" panose="02020603050405020304" pitchFamily="18" charset="0"/>
              </a:rPr>
              <a:t>BFS</a:t>
            </a:r>
            <a:r>
              <a:rPr lang="zh-TW" altLang="en-US" sz="2400" dirty="0" smtClean="0">
                <a:latin typeface="Times New Roman" panose="02020603050405020304" pitchFamily="18" charset="0"/>
              </a:rPr>
              <a:t>搜</a:t>
            </a:r>
            <a:r>
              <a:rPr lang="zh-TW" altLang="en-US" sz="2400" dirty="0">
                <a:latin typeface="Times New Roman" panose="02020603050405020304" pitchFamily="18" charset="0"/>
              </a:rPr>
              <a:t>尋</a:t>
            </a:r>
            <a:r>
              <a:rPr lang="zh-TW" altLang="en-US" sz="2400" dirty="0" smtClean="0">
                <a:latin typeface="Times New Roman" panose="02020603050405020304" pitchFamily="18" charset="0"/>
              </a:rPr>
              <a:t>所有甲、乙硬幣可以走的點，並且另外設一個相同大小的陣列來記錄硬幣走到那個點時的移動次數。每次硬幣移往下一個點之前先判斷甲或乙硬幣是否到達終點。</a:t>
            </a:r>
            <a:endParaRPr lang="en-US" altLang="zh-TW" sz="2400" dirty="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dirty="0">
                <a:latin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橢圓 4"/>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6146"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B4376629-DFF4-4752-90D6-84D3B3B7168D}" type="slidenum">
              <a:rPr kumimoji="0" lang="zh-TW" altLang="en-US" sz="1400">
                <a:solidFill>
                  <a:schemeClr val="accent1"/>
                </a:solidFill>
                <a:ea typeface="新細明體" panose="02020500000000000000" pitchFamily="18" charset="-120"/>
              </a:rPr>
              <a:pPr>
                <a:spcBef>
                  <a:spcPct val="0"/>
                </a:spcBef>
                <a:buClrTx/>
                <a:buSzTx/>
                <a:buFontTx/>
                <a:buNone/>
              </a:pPr>
              <a:t>3</a:t>
            </a:fld>
            <a:endParaRPr kumimoji="0" lang="en-US" altLang="zh-TW" sz="1400">
              <a:solidFill>
                <a:schemeClr val="accent1"/>
              </a:solidFill>
              <a:ea typeface="新細明體" panose="02020500000000000000" pitchFamily="18" charset="-120"/>
            </a:endParaRPr>
          </a:p>
        </p:txBody>
      </p:sp>
      <p:sp>
        <p:nvSpPr>
          <p:cNvPr id="4099" name="Rectangle 3"/>
          <p:cNvSpPr>
            <a:spLocks noGrp="1" noChangeArrowheads="1"/>
          </p:cNvSpPr>
          <p:nvPr>
            <p:ph type="body" idx="1"/>
          </p:nvPr>
        </p:nvSpPr>
        <p:spPr>
          <a:xfrm>
            <a:off x="381000" y="685801"/>
            <a:ext cx="8511480" cy="510952"/>
          </a:xfrm>
        </p:spPr>
        <p:txBody>
          <a:bodyPr/>
          <a:lstStyle/>
          <a:p>
            <a:pPr eaLnBrk="1" hangingPunct="1">
              <a:lnSpc>
                <a:spcPct val="90000"/>
              </a:lnSpc>
              <a:defRPr/>
            </a:pPr>
            <a:r>
              <a:rPr lang="zh-TW" altLang="en-US" sz="2400" b="1" dirty="0" smtClean="0">
                <a:solidFill>
                  <a:srgbClr val="3BA943"/>
                </a:solidFill>
                <a:latin typeface="Times New Roman" panose="02020603050405020304" pitchFamily="18" charset="0"/>
              </a:rPr>
              <a:t>解法</a:t>
            </a:r>
            <a:r>
              <a:rPr lang="zh-TW" altLang="en-US" sz="2400" b="1" dirty="0">
                <a:solidFill>
                  <a:srgbClr val="3BA943"/>
                </a:solidFill>
                <a:latin typeface="Times New Roman" panose="02020603050405020304" pitchFamily="18" charset="0"/>
              </a:rPr>
              <a:t>範例</a:t>
            </a:r>
            <a:r>
              <a:rPr lang="zh-TW" altLang="en-US" sz="2400" b="1" dirty="0" smtClean="0">
                <a:solidFill>
                  <a:srgbClr val="3BA943"/>
                </a:solidFill>
                <a:latin typeface="Times New Roman" panose="02020603050405020304" pitchFamily="18" charset="0"/>
              </a:rPr>
              <a:t>：</a:t>
            </a:r>
            <a:endParaRPr lang="en-US" altLang="zh-TW" sz="2400" b="1" dirty="0" smtClean="0">
              <a:solidFill>
                <a:srgbClr val="3BA943"/>
              </a:solidFill>
              <a:latin typeface="Times New Roman" panose="02020603050405020304" pitchFamily="18" charset="0"/>
            </a:endParaRPr>
          </a:p>
          <a:p>
            <a:pPr eaLnBrk="1" hangingPunct="1">
              <a:lnSpc>
                <a:spcPct val="90000"/>
              </a:lnSpc>
              <a:defRPr/>
            </a:pPr>
            <a:endParaRPr lang="en-US" altLang="zh-TW" sz="2400" dirty="0">
              <a:latin typeface="Times New Roman" panose="02020603050405020304" pitchFamily="18" charset="0"/>
            </a:endParaRPr>
          </a:p>
          <a:p>
            <a:pPr eaLnBrk="1" hangingPunct="1">
              <a:lnSpc>
                <a:spcPct val="90000"/>
              </a:lnSpc>
              <a:defRPr/>
            </a:pPr>
            <a:endParaRPr lang="zh-TW" altLang="en-US" sz="2400" dirty="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dirty="0">
                <a:latin typeface="Times New Roman" panose="02020603050405020304" pitchFamily="18" charset="0"/>
              </a:rPr>
              <a:t>	</a:t>
            </a:r>
          </a:p>
        </p:txBody>
      </p:sp>
      <p:graphicFrame>
        <p:nvGraphicFramePr>
          <p:cNvPr id="2" name="表格 1"/>
          <p:cNvGraphicFramePr>
            <a:graphicFrameLocks noGrp="1"/>
          </p:cNvGraphicFramePr>
          <p:nvPr>
            <p:extLst>
              <p:ext uri="{D42A27DB-BD31-4B8C-83A1-F6EECF244321}">
                <p14:modId xmlns:p14="http://schemas.microsoft.com/office/powerpoint/2010/main" val="1353139743"/>
              </p:ext>
            </p:extLst>
          </p:nvPr>
        </p:nvGraphicFramePr>
        <p:xfrm>
          <a:off x="827584" y="1484784"/>
          <a:ext cx="2016224" cy="2011680"/>
        </p:xfrm>
        <a:graphic>
          <a:graphicData uri="http://schemas.openxmlformats.org/drawingml/2006/table">
            <a:tbl>
              <a:tblPr firstRow="1" bandRow="1">
                <a:tableStyleId>{21E4AEA4-8DFA-4A89-87EB-49C32662AFE0}</a:tableStyleId>
              </a:tblPr>
              <a:tblGrid>
                <a:gridCol w="504056"/>
                <a:gridCol w="504056"/>
                <a:gridCol w="504056"/>
                <a:gridCol w="504056"/>
              </a:tblGrid>
              <a:tr h="486054">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6054">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6054">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6054">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文字方塊 3"/>
          <p:cNvSpPr txBox="1"/>
          <p:nvPr/>
        </p:nvSpPr>
        <p:spPr>
          <a:xfrm>
            <a:off x="827584" y="3573016"/>
            <a:ext cx="2016224" cy="461665"/>
          </a:xfrm>
          <a:prstGeom prst="rect">
            <a:avLst/>
          </a:prstGeom>
          <a:noFill/>
        </p:spPr>
        <p:txBody>
          <a:bodyPr wrap="square" rtlCol="0">
            <a:spAutoFit/>
          </a:bodyPr>
          <a:lstStyle/>
          <a:p>
            <a:r>
              <a:rPr lang="zh-TW" altLang="en-US" dirty="0" smtClean="0"/>
              <a:t>↑原輸入矩陣</a:t>
            </a:r>
            <a:endParaRPr lang="zh-TW" altLang="en-US" dirty="0"/>
          </a:p>
        </p:txBody>
      </p:sp>
      <p:sp>
        <p:nvSpPr>
          <p:cNvPr id="6" name="文字方塊 5"/>
          <p:cNvSpPr txBox="1"/>
          <p:nvPr/>
        </p:nvSpPr>
        <p:spPr>
          <a:xfrm>
            <a:off x="4211960" y="1649995"/>
            <a:ext cx="424780" cy="461665"/>
          </a:xfrm>
          <a:prstGeom prst="rect">
            <a:avLst/>
          </a:prstGeom>
          <a:noFill/>
        </p:spPr>
        <p:txBody>
          <a:bodyPr wrap="square" rtlCol="0">
            <a:spAutoFit/>
          </a:bodyPr>
          <a:lstStyle/>
          <a:p>
            <a:r>
              <a:rPr lang="en-US" altLang="zh-TW" dirty="0" smtClean="0"/>
              <a:t>1</a:t>
            </a:r>
            <a:endParaRPr lang="zh-TW" altLang="en-US" dirty="0"/>
          </a:p>
        </p:txBody>
      </p:sp>
      <p:sp>
        <p:nvSpPr>
          <p:cNvPr id="9" name="橢圓 8"/>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0" name="文字方塊 9"/>
          <p:cNvSpPr txBox="1"/>
          <p:nvPr/>
        </p:nvSpPr>
        <p:spPr>
          <a:xfrm>
            <a:off x="7452320" y="1649995"/>
            <a:ext cx="424780" cy="461665"/>
          </a:xfrm>
          <a:prstGeom prst="rect">
            <a:avLst/>
          </a:prstGeom>
          <a:noFill/>
        </p:spPr>
        <p:txBody>
          <a:bodyPr wrap="square" rtlCol="0">
            <a:spAutoFit/>
          </a:bodyPr>
          <a:lstStyle/>
          <a:p>
            <a:r>
              <a:rPr lang="en-US" altLang="zh-TW" dirty="0"/>
              <a:t>2</a:t>
            </a:r>
            <a:endParaRPr lang="zh-TW" altLang="en-US" dirty="0"/>
          </a:p>
        </p:txBody>
      </p:sp>
      <p:sp>
        <p:nvSpPr>
          <p:cNvPr id="11" name="橢圓 10"/>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2" name="文字方塊 11"/>
          <p:cNvSpPr txBox="1"/>
          <p:nvPr/>
        </p:nvSpPr>
        <p:spPr>
          <a:xfrm>
            <a:off x="4211960" y="4458307"/>
            <a:ext cx="424780" cy="461665"/>
          </a:xfrm>
          <a:prstGeom prst="rect">
            <a:avLst/>
          </a:prstGeom>
          <a:noFill/>
        </p:spPr>
        <p:txBody>
          <a:bodyPr wrap="square" rtlCol="0">
            <a:spAutoFit/>
          </a:bodyPr>
          <a:lstStyle/>
          <a:p>
            <a:r>
              <a:rPr lang="en-US" altLang="zh-TW" dirty="0"/>
              <a:t>4</a:t>
            </a:r>
            <a:endParaRPr lang="zh-TW" altLang="en-US" dirty="0"/>
          </a:p>
        </p:txBody>
      </p:sp>
      <p:sp>
        <p:nvSpPr>
          <p:cNvPr id="13" name="橢圓 12"/>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4" name="文字方塊 13"/>
          <p:cNvSpPr txBox="1"/>
          <p:nvPr/>
        </p:nvSpPr>
        <p:spPr>
          <a:xfrm>
            <a:off x="7452320" y="4458307"/>
            <a:ext cx="424780" cy="461665"/>
          </a:xfrm>
          <a:prstGeom prst="rect">
            <a:avLst/>
          </a:prstGeom>
          <a:noFill/>
        </p:spPr>
        <p:txBody>
          <a:bodyPr wrap="square" rtlCol="0">
            <a:spAutoFit/>
          </a:bodyPr>
          <a:lstStyle/>
          <a:p>
            <a:r>
              <a:rPr lang="en-US" altLang="zh-TW" dirty="0"/>
              <a:t>3</a:t>
            </a:r>
            <a:endParaRPr lang="zh-TW" altLang="en-US" dirty="0"/>
          </a:p>
        </p:txBody>
      </p:sp>
      <p:sp>
        <p:nvSpPr>
          <p:cNvPr id="34" name="弧形 3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5" name="文字方塊 34"/>
          <p:cNvSpPr txBox="1"/>
          <p:nvPr/>
        </p:nvSpPr>
        <p:spPr>
          <a:xfrm>
            <a:off x="3635896" y="2111660"/>
            <a:ext cx="288032" cy="307777"/>
          </a:xfrm>
          <a:prstGeom prst="rect">
            <a:avLst/>
          </a:prstGeom>
          <a:noFill/>
        </p:spPr>
        <p:txBody>
          <a:bodyPr wrap="square" rtlCol="0">
            <a:spAutoFit/>
          </a:bodyPr>
          <a:lstStyle/>
          <a:p>
            <a:r>
              <a:rPr lang="en-US" altLang="zh-TW" sz="1400" dirty="0" smtClean="0"/>
              <a:t>1</a:t>
            </a:r>
            <a:endParaRPr lang="zh-TW" altLang="en-US" sz="1400" dirty="0"/>
          </a:p>
        </p:txBody>
      </p:sp>
      <p:grpSp>
        <p:nvGrpSpPr>
          <p:cNvPr id="36" name="群組 35"/>
          <p:cNvGrpSpPr/>
          <p:nvPr/>
        </p:nvGrpSpPr>
        <p:grpSpPr>
          <a:xfrm>
            <a:off x="4675043" y="1205983"/>
            <a:ext cx="2635291" cy="705204"/>
            <a:chOff x="4665745" y="1212235"/>
            <a:chExt cx="2635291" cy="705204"/>
          </a:xfrm>
        </p:grpSpPr>
        <p:sp>
          <p:nvSpPr>
            <p:cNvPr id="38" name="弧形 37"/>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0" name="文字方塊 39"/>
            <p:cNvSpPr txBox="1"/>
            <p:nvPr/>
          </p:nvSpPr>
          <p:spPr>
            <a:xfrm>
              <a:off x="4713107" y="1212235"/>
              <a:ext cx="288032" cy="307777"/>
            </a:xfrm>
            <a:prstGeom prst="rect">
              <a:avLst/>
            </a:prstGeom>
            <a:noFill/>
          </p:spPr>
          <p:txBody>
            <a:bodyPr wrap="square" rtlCol="0">
              <a:spAutoFit/>
            </a:bodyPr>
            <a:lstStyle/>
            <a:p>
              <a:r>
                <a:rPr lang="en-US" altLang="zh-TW" sz="1400" dirty="0"/>
                <a:t>2</a:t>
              </a:r>
              <a:endParaRPr lang="zh-TW" altLang="en-US" sz="1400" dirty="0"/>
            </a:p>
          </p:txBody>
        </p:sp>
      </p:grpSp>
      <p:sp>
        <p:nvSpPr>
          <p:cNvPr id="43" name="弧形 42"/>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37" name="弧形 36"/>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7" name="文字方塊 46"/>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46" name="直線接點 45"/>
          <p:cNvCxnSpPr>
            <a:stCxn id="5" idx="6"/>
            <a:endCxn id="9"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51" name="文字方塊 50"/>
          <p:cNvSpPr txBox="1"/>
          <p:nvPr/>
        </p:nvSpPr>
        <p:spPr>
          <a:xfrm>
            <a:off x="6897522" y="1603410"/>
            <a:ext cx="288032" cy="307777"/>
          </a:xfrm>
          <a:prstGeom prst="rect">
            <a:avLst/>
          </a:prstGeom>
          <a:noFill/>
        </p:spPr>
        <p:txBody>
          <a:bodyPr wrap="square" rtlCol="0">
            <a:spAutoFit/>
          </a:bodyPr>
          <a:lstStyle/>
          <a:p>
            <a:r>
              <a:rPr lang="en-US" altLang="zh-TW" sz="1400" dirty="0" smtClean="0"/>
              <a:t>1</a:t>
            </a:r>
            <a:endParaRPr lang="zh-TW" altLang="en-US" sz="1400" dirty="0"/>
          </a:p>
        </p:txBody>
      </p:sp>
      <p:cxnSp>
        <p:nvCxnSpPr>
          <p:cNvPr id="52" name="直線接點 51"/>
          <p:cNvCxnSpPr>
            <a:stCxn id="13" idx="0"/>
            <a:endCxn id="9"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56" name="文字方塊 55"/>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57" name="弧形 56"/>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8" name="文字方塊 57"/>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59" name="弧形 58"/>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0" name="文字方塊 59"/>
          <p:cNvSpPr txBox="1"/>
          <p:nvPr/>
        </p:nvSpPr>
        <p:spPr>
          <a:xfrm>
            <a:off x="7375320" y="5134105"/>
            <a:ext cx="288032" cy="307777"/>
          </a:xfrm>
          <a:prstGeom prst="rect">
            <a:avLst/>
          </a:prstGeom>
          <a:noFill/>
        </p:spPr>
        <p:txBody>
          <a:bodyPr wrap="square" rtlCol="0">
            <a:spAutoFit/>
          </a:bodyPr>
          <a:lstStyle/>
          <a:p>
            <a:r>
              <a:rPr lang="en-US" altLang="zh-TW" sz="1400" dirty="0"/>
              <a:t>4</a:t>
            </a:r>
            <a:endParaRPr lang="zh-TW" altLang="en-US" sz="1400" dirty="0"/>
          </a:p>
        </p:txBody>
      </p:sp>
      <p:cxnSp>
        <p:nvCxnSpPr>
          <p:cNvPr id="61" name="直線接點 60"/>
          <p:cNvCxnSpPr>
            <a:endCxn id="11" idx="7"/>
          </p:cNvCxnSpPr>
          <p:nvPr/>
        </p:nvCxnSpPr>
        <p:spPr bwMode="auto">
          <a:xfrm flipH="1">
            <a:off x="4672025" y="2265548"/>
            <a:ext cx="2780295"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64" name="文字方塊 63"/>
          <p:cNvSpPr txBox="1"/>
          <p:nvPr/>
        </p:nvSpPr>
        <p:spPr>
          <a:xfrm>
            <a:off x="4666422" y="3972036"/>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65" name="弧形 64"/>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6" name="文字方塊 65"/>
          <p:cNvSpPr txBox="1"/>
          <p:nvPr/>
        </p:nvSpPr>
        <p:spPr>
          <a:xfrm>
            <a:off x="4699169" y="5085184"/>
            <a:ext cx="288032" cy="307777"/>
          </a:xfrm>
          <a:prstGeom prst="rect">
            <a:avLst/>
          </a:prstGeom>
          <a:noFill/>
        </p:spPr>
        <p:txBody>
          <a:bodyPr wrap="square" rtlCol="0">
            <a:spAutoFit/>
          </a:bodyPr>
          <a:lstStyle/>
          <a:p>
            <a:r>
              <a:rPr lang="en-US" altLang="zh-TW" sz="1400" dirty="0"/>
              <a:t>3</a:t>
            </a:r>
            <a:endParaRPr lang="zh-TW" altLang="en-US" sz="1400" dirty="0"/>
          </a:p>
        </p:txBody>
      </p:sp>
      <p:sp>
        <p:nvSpPr>
          <p:cNvPr id="67" name="文字方塊 66"/>
          <p:cNvSpPr txBox="1"/>
          <p:nvPr/>
        </p:nvSpPr>
        <p:spPr>
          <a:xfrm>
            <a:off x="4662360" y="5733424"/>
            <a:ext cx="2726975" cy="461665"/>
          </a:xfrm>
          <a:prstGeom prst="rect">
            <a:avLst/>
          </a:prstGeom>
          <a:noFill/>
        </p:spPr>
        <p:txBody>
          <a:bodyPr wrap="square" rtlCol="0">
            <a:spAutoFit/>
          </a:bodyPr>
          <a:lstStyle/>
          <a:p>
            <a:r>
              <a:rPr lang="zh-TW" altLang="en-US" dirty="0" smtClean="0"/>
              <a:t>↑輸入矩陣示意圖</a:t>
            </a:r>
            <a:endParaRPr lang="en-US" altLang="zh-TW" dirty="0" smtClean="0"/>
          </a:p>
        </p:txBody>
      </p:sp>
      <p:sp>
        <p:nvSpPr>
          <p:cNvPr id="62" name="橢圓 61"/>
          <p:cNvSpPr/>
          <p:nvPr/>
        </p:nvSpPr>
        <p:spPr bwMode="auto">
          <a:xfrm>
            <a:off x="4103362" y="1623974"/>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3" name="文字方塊 62"/>
          <p:cNvSpPr txBox="1"/>
          <p:nvPr/>
        </p:nvSpPr>
        <p:spPr>
          <a:xfrm>
            <a:off x="4172913" y="1702680"/>
            <a:ext cx="360040" cy="369332"/>
          </a:xfrm>
          <a:prstGeom prst="rect">
            <a:avLst/>
          </a:prstGeom>
          <a:noFill/>
        </p:spPr>
        <p:txBody>
          <a:bodyPr wrap="square" rtlCol="0">
            <a:spAutoFit/>
          </a:bodyPr>
          <a:lstStyle/>
          <a:p>
            <a:r>
              <a:rPr lang="zh-TW" altLang="en-US" sz="1800" dirty="0" smtClean="0">
                <a:solidFill>
                  <a:schemeClr val="bg1"/>
                </a:solidFill>
              </a:rPr>
              <a:t>甲</a:t>
            </a:r>
            <a:endParaRPr lang="zh-TW" altLang="en-US" sz="1800" dirty="0">
              <a:solidFill>
                <a:schemeClr val="bg1"/>
              </a:solidFill>
            </a:endParaRPr>
          </a:p>
        </p:txBody>
      </p:sp>
      <p:sp>
        <p:nvSpPr>
          <p:cNvPr id="70" name="橢圓 69"/>
          <p:cNvSpPr/>
          <p:nvPr/>
        </p:nvSpPr>
        <p:spPr bwMode="auto">
          <a:xfrm>
            <a:off x="7362933" y="1634709"/>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71" name="文字方塊 70"/>
          <p:cNvSpPr txBox="1"/>
          <p:nvPr/>
        </p:nvSpPr>
        <p:spPr>
          <a:xfrm>
            <a:off x="7432484" y="1713415"/>
            <a:ext cx="360040" cy="369332"/>
          </a:xfrm>
          <a:prstGeom prst="rect">
            <a:avLst/>
          </a:prstGeom>
          <a:noFill/>
        </p:spPr>
        <p:txBody>
          <a:bodyPr wrap="square" rtlCol="0">
            <a:spAutoFit/>
          </a:bodyPr>
          <a:lstStyle/>
          <a:p>
            <a:r>
              <a:rPr lang="zh-TW" altLang="en-US" sz="1800" dirty="0">
                <a:solidFill>
                  <a:schemeClr val="bg1"/>
                </a:solidFill>
              </a:rPr>
              <a:t>乙</a:t>
            </a:r>
          </a:p>
        </p:txBody>
      </p:sp>
      <p:sp>
        <p:nvSpPr>
          <p:cNvPr id="4096" name="文字方塊 4095"/>
          <p:cNvSpPr txBox="1"/>
          <p:nvPr/>
        </p:nvSpPr>
        <p:spPr>
          <a:xfrm>
            <a:off x="3187080" y="4867634"/>
            <a:ext cx="1203548" cy="461665"/>
          </a:xfrm>
          <a:prstGeom prst="rect">
            <a:avLst/>
          </a:prstGeom>
          <a:noFill/>
        </p:spPr>
        <p:txBody>
          <a:bodyPr wrap="square" rtlCol="0">
            <a:spAutoFit/>
          </a:bodyPr>
          <a:lstStyle/>
          <a:p>
            <a:r>
              <a:rPr lang="zh-TW" altLang="en-US" dirty="0" smtClean="0"/>
              <a:t>終點↗</a:t>
            </a:r>
            <a:endParaRPr lang="zh-TW" altLang="en-US" dirty="0"/>
          </a:p>
        </p:txBody>
      </p:sp>
    </p:spTree>
    <p:extLst>
      <p:ext uri="{BB962C8B-B14F-4D97-AF65-F5344CB8AC3E}">
        <p14:creationId xmlns:p14="http://schemas.microsoft.com/office/powerpoint/2010/main" val="348334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ircle(in)">
                                      <p:cBhvr>
                                        <p:cTn id="7" dur="2000"/>
                                        <p:tgtEl>
                                          <p:spTgt spid="3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circle(in)">
                                      <p:cBhvr>
                                        <p:cTn id="10" dur="20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circle(in)">
                                      <p:cBhvr>
                                        <p:cTn id="15" dur="20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circle(in)">
                                      <p:cBhvr>
                                        <p:cTn id="20" dur="2000"/>
                                        <p:tgtEl>
                                          <p:spTgt spid="37"/>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circle(in)">
                                      <p:cBhvr>
                                        <p:cTn id="23" dur="2000"/>
                                        <p:tgtEl>
                                          <p:spTgt spid="4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circle(in)">
                                      <p:cBhvr>
                                        <p:cTn id="28" dur="2000"/>
                                        <p:tgtEl>
                                          <p:spTgt spid="45"/>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circle(in)">
                                      <p:cBhvr>
                                        <p:cTn id="31" dur="2000"/>
                                        <p:tgtEl>
                                          <p:spTgt spid="4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500"/>
                                        <p:tgtEl>
                                          <p:spTgt spid="4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fade">
                                      <p:cBhvr>
                                        <p:cTn id="39" dur="500"/>
                                        <p:tgtEl>
                                          <p:spTgt spid="5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500"/>
                                        <p:tgtEl>
                                          <p:spTgt spid="56"/>
                                        </p:tgtEl>
                                      </p:cBhvr>
                                    </p:animEffect>
                                  </p:childTnLst>
                                </p:cTn>
                              </p:par>
                              <p:par>
                                <p:cTn id="43" presetID="10" presetClass="entr" presetSubtype="0" fill="hold"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500"/>
                                        <p:tgtEl>
                                          <p:spTgt spid="5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7"/>
                                        </p:tgtEl>
                                        <p:attrNameLst>
                                          <p:attrName>style.visibility</p:attrName>
                                        </p:attrNameLst>
                                      </p:cBhvr>
                                      <p:to>
                                        <p:strVal val="visible"/>
                                      </p:to>
                                    </p:set>
                                    <p:animEffect transition="in" filter="fade">
                                      <p:cBhvr>
                                        <p:cTn id="48" dur="500"/>
                                        <p:tgtEl>
                                          <p:spTgt spid="5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fade">
                                      <p:cBhvr>
                                        <p:cTn id="51" dur="500"/>
                                        <p:tgtEl>
                                          <p:spTgt spid="5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500"/>
                                        <p:tgtEl>
                                          <p:spTgt spid="6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fade">
                                      <p:cBhvr>
                                        <p:cTn id="57" dur="500"/>
                                        <p:tgtEl>
                                          <p:spTgt spid="5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66"/>
                                        </p:tgtEl>
                                        <p:attrNameLst>
                                          <p:attrName>style.visibility</p:attrName>
                                        </p:attrNameLst>
                                      </p:cBhvr>
                                      <p:to>
                                        <p:strVal val="visible"/>
                                      </p:to>
                                    </p:set>
                                    <p:animEffect transition="in" filter="fade">
                                      <p:cBhvr>
                                        <p:cTn id="63" dur="500"/>
                                        <p:tgtEl>
                                          <p:spTgt spid="66"/>
                                        </p:tgtEl>
                                      </p:cBhvr>
                                    </p:animEffect>
                                  </p:childTnLst>
                                </p:cTn>
                              </p:par>
                              <p:par>
                                <p:cTn id="64" presetID="10" presetClass="entr" presetSubtype="0" fill="hold" nodeType="with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fade">
                                      <p:cBhvr>
                                        <p:cTn id="66" dur="500"/>
                                        <p:tgtEl>
                                          <p:spTgt spid="61"/>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500"/>
                                        <p:tgtEl>
                                          <p:spTgt spid="6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70"/>
                                        </p:tgtEl>
                                        <p:attrNameLst>
                                          <p:attrName>style.visibility</p:attrName>
                                        </p:attrNameLst>
                                      </p:cBhvr>
                                      <p:to>
                                        <p:strVal val="visible"/>
                                      </p:to>
                                    </p:set>
                                    <p:animEffect transition="in" filter="fade">
                                      <p:cBhvr>
                                        <p:cTn id="74" dur="500"/>
                                        <p:tgtEl>
                                          <p:spTgt spid="7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71"/>
                                        </p:tgtEl>
                                        <p:attrNameLst>
                                          <p:attrName>style.visibility</p:attrName>
                                        </p:attrNameLst>
                                      </p:cBhvr>
                                      <p:to>
                                        <p:strVal val="visible"/>
                                      </p:to>
                                    </p:set>
                                    <p:animEffect transition="in" filter="fade">
                                      <p:cBhvr>
                                        <p:cTn id="77" dur="500"/>
                                        <p:tgtEl>
                                          <p:spTgt spid="7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63"/>
                                        </p:tgtEl>
                                        <p:attrNameLst>
                                          <p:attrName>style.visibility</p:attrName>
                                        </p:attrNameLst>
                                      </p:cBhvr>
                                      <p:to>
                                        <p:strVal val="visible"/>
                                      </p:to>
                                    </p:set>
                                    <p:animEffect transition="in" filter="fade">
                                      <p:cBhvr>
                                        <p:cTn id="80" dur="500"/>
                                        <p:tgtEl>
                                          <p:spTgt spid="63"/>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500"/>
                                        <p:tgtEl>
                                          <p:spTgt spid="62"/>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4096"/>
                                        </p:tgtEl>
                                        <p:attrNameLst>
                                          <p:attrName>style.visibility</p:attrName>
                                        </p:attrNameLst>
                                      </p:cBhvr>
                                      <p:to>
                                        <p:strVal val="visible"/>
                                      </p:to>
                                    </p:set>
                                    <p:animEffect transition="in" filter="fade">
                                      <p:cBhvr>
                                        <p:cTn id="88" dur="500"/>
                                        <p:tgtEl>
                                          <p:spTgt spid="4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43" grpId="0" animBg="1"/>
      <p:bldP spid="45" grpId="0"/>
      <p:bldP spid="37" grpId="0" animBg="1"/>
      <p:bldP spid="47" grpId="0"/>
      <p:bldP spid="51" grpId="0"/>
      <p:bldP spid="56" grpId="0"/>
      <p:bldP spid="57" grpId="0" animBg="1"/>
      <p:bldP spid="58" grpId="0"/>
      <p:bldP spid="59" grpId="0" animBg="1"/>
      <p:bldP spid="60" grpId="0"/>
      <p:bldP spid="64" grpId="0"/>
      <p:bldP spid="65" grpId="0" animBg="1"/>
      <p:bldP spid="66" grpId="0"/>
      <p:bldP spid="62" grpId="0" animBg="1"/>
      <p:bldP spid="63" grpId="0"/>
      <p:bldP spid="70" grpId="0" animBg="1"/>
      <p:bldP spid="71" grpId="0"/>
      <p:bldP spid="40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4</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4</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8511480"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74444976"/>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8174847" y="294370"/>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pSp>
        <p:nvGrpSpPr>
          <p:cNvPr id="51" name="群組 50"/>
          <p:cNvGrpSpPr/>
          <p:nvPr/>
        </p:nvGrpSpPr>
        <p:grpSpPr>
          <a:xfrm>
            <a:off x="5697221" y="351853"/>
            <a:ext cx="432048" cy="433623"/>
            <a:chOff x="7020272" y="5299633"/>
            <a:chExt cx="576064" cy="543525"/>
          </a:xfrm>
        </p:grpSpPr>
        <p:sp>
          <p:nvSpPr>
            <p:cNvPr id="52" name="橢圓 51"/>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3" name="文字方塊 52"/>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graphicFrame>
        <p:nvGraphicFramePr>
          <p:cNvPr id="54" name="表格 53"/>
          <p:cNvGraphicFramePr>
            <a:graphicFrameLocks noGrp="1"/>
          </p:cNvGraphicFramePr>
          <p:nvPr>
            <p:extLst>
              <p:ext uri="{D42A27DB-BD31-4B8C-83A1-F6EECF244321}">
                <p14:modId xmlns:p14="http://schemas.microsoft.com/office/powerpoint/2010/main" val="3174875283"/>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5" name="文字方塊 54"/>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sp>
        <p:nvSpPr>
          <p:cNvPr id="56" name="文字方塊 55"/>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1701423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5</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5</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8511480"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1858003859"/>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8180053" y="264507"/>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pSp>
        <p:nvGrpSpPr>
          <p:cNvPr id="51" name="群組 50"/>
          <p:cNvGrpSpPr/>
          <p:nvPr/>
        </p:nvGrpSpPr>
        <p:grpSpPr>
          <a:xfrm>
            <a:off x="7764531" y="611803"/>
            <a:ext cx="432048" cy="433623"/>
            <a:chOff x="7020272" y="5299633"/>
            <a:chExt cx="576064" cy="543525"/>
          </a:xfrm>
        </p:grpSpPr>
        <p:sp>
          <p:nvSpPr>
            <p:cNvPr id="52" name="橢圓 51"/>
            <p:cNvSpPr/>
            <p:nvPr/>
          </p:nvSpPr>
          <p:spPr bwMode="auto">
            <a:xfrm>
              <a:off x="7020272" y="5299633"/>
              <a:ext cx="576064" cy="543525"/>
            </a:xfrm>
            <a:prstGeom prst="ellipse">
              <a:avLst/>
            </a:prstGeom>
            <a:solidFill>
              <a:schemeClr val="bg2">
                <a:lumMod val="25000"/>
                <a:lumOff val="75000"/>
              </a:schemeClr>
            </a:solidFill>
            <a:ln w="9525" cap="flat" cmpd="sng" algn="ctr">
              <a:noFill/>
              <a:prstDash val="dashDot"/>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3" name="文字方塊 52"/>
            <p:cNvSpPr txBox="1"/>
            <p:nvPr/>
          </p:nvSpPr>
          <p:spPr>
            <a:xfrm>
              <a:off x="7056292" y="5359214"/>
              <a:ext cx="360040" cy="424361"/>
            </a:xfrm>
            <a:prstGeom prst="rect">
              <a:avLst/>
            </a:prstGeom>
            <a:noFill/>
            <a:ln>
              <a:noFill/>
              <a:prstDash val="dashDot"/>
            </a:ln>
          </p:spPr>
          <p:txBody>
            <a:bodyPr wrap="square" rtlCol="0">
              <a:spAutoFit/>
            </a:bodyPr>
            <a:lstStyle/>
            <a:p>
              <a:r>
                <a:rPr lang="zh-TW" altLang="en-US" sz="1600" dirty="0">
                  <a:solidFill>
                    <a:schemeClr val="bg1"/>
                  </a:solidFill>
                </a:rPr>
                <a:t>甲</a:t>
              </a:r>
            </a:p>
          </p:txBody>
        </p:sp>
      </p:grpSp>
      <p:graphicFrame>
        <p:nvGraphicFramePr>
          <p:cNvPr id="54" name="表格 53"/>
          <p:cNvGraphicFramePr>
            <a:graphicFrameLocks noGrp="1"/>
          </p:cNvGraphicFramePr>
          <p:nvPr>
            <p:extLst>
              <p:ext uri="{D42A27DB-BD31-4B8C-83A1-F6EECF244321}">
                <p14:modId xmlns:p14="http://schemas.microsoft.com/office/powerpoint/2010/main" val="792690118"/>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5728654" y="324959"/>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sp>
        <p:nvSpPr>
          <p:cNvPr id="59" name="文字方塊 58"/>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968331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6</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6</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8511480"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4128947696"/>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8180053" y="264507"/>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pSp>
        <p:nvGrpSpPr>
          <p:cNvPr id="51" name="群組 50"/>
          <p:cNvGrpSpPr/>
          <p:nvPr/>
        </p:nvGrpSpPr>
        <p:grpSpPr>
          <a:xfrm>
            <a:off x="5357110" y="742064"/>
            <a:ext cx="432048" cy="433623"/>
            <a:chOff x="7020272" y="5299633"/>
            <a:chExt cx="576064" cy="543525"/>
          </a:xfrm>
        </p:grpSpPr>
        <p:sp>
          <p:nvSpPr>
            <p:cNvPr id="52" name="橢圓 51"/>
            <p:cNvSpPr/>
            <p:nvPr/>
          </p:nvSpPr>
          <p:spPr bwMode="auto">
            <a:xfrm>
              <a:off x="7020272" y="5299633"/>
              <a:ext cx="576064" cy="543525"/>
            </a:xfrm>
            <a:prstGeom prst="ellipse">
              <a:avLst/>
            </a:prstGeom>
            <a:solidFill>
              <a:schemeClr val="bg2">
                <a:lumMod val="25000"/>
                <a:lumOff val="75000"/>
              </a:schemeClr>
            </a:solidFill>
            <a:ln w="9525" cap="flat" cmpd="sng" algn="ctr">
              <a:noFill/>
              <a:prstDash val="dashDot"/>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3" name="文字方塊 52"/>
            <p:cNvSpPr txBox="1"/>
            <p:nvPr/>
          </p:nvSpPr>
          <p:spPr>
            <a:xfrm>
              <a:off x="7056292" y="5359214"/>
              <a:ext cx="360040" cy="424361"/>
            </a:xfrm>
            <a:prstGeom prst="rect">
              <a:avLst/>
            </a:prstGeom>
            <a:noFill/>
            <a:ln>
              <a:noFill/>
              <a:prstDash val="dashDot"/>
            </a:ln>
          </p:spPr>
          <p:txBody>
            <a:bodyPr wrap="square" rtlCol="0">
              <a:spAutoFit/>
            </a:bodyPr>
            <a:lstStyle/>
            <a:p>
              <a:r>
                <a:rPr lang="zh-TW" altLang="en-US" sz="1600" dirty="0" smtClean="0">
                  <a:solidFill>
                    <a:schemeClr val="bg1"/>
                  </a:solidFill>
                </a:rPr>
                <a:t>乙</a:t>
              </a:r>
              <a:endParaRPr lang="zh-TW" altLang="en-US" sz="1600" dirty="0">
                <a:solidFill>
                  <a:schemeClr val="bg1"/>
                </a:solidFill>
              </a:endParaRPr>
            </a:p>
          </p:txBody>
        </p:sp>
      </p:grpSp>
      <p:graphicFrame>
        <p:nvGraphicFramePr>
          <p:cNvPr id="54" name="表格 53"/>
          <p:cNvGraphicFramePr>
            <a:graphicFrameLocks noGrp="1"/>
          </p:cNvGraphicFramePr>
          <p:nvPr>
            <p:extLst>
              <p:ext uri="{D42A27DB-BD31-4B8C-83A1-F6EECF244321}">
                <p14:modId xmlns:p14="http://schemas.microsoft.com/office/powerpoint/2010/main" val="46651128"/>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5728654" y="324959"/>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sp>
        <p:nvSpPr>
          <p:cNvPr id="59" name="文字方塊 58"/>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2318204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7</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7</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3720105"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275459395"/>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8180053" y="264507"/>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aphicFrame>
        <p:nvGraphicFramePr>
          <p:cNvPr id="54" name="表格 53"/>
          <p:cNvGraphicFramePr>
            <a:graphicFrameLocks noGrp="1"/>
          </p:cNvGraphicFramePr>
          <p:nvPr>
            <p:extLst>
              <p:ext uri="{D42A27DB-BD31-4B8C-83A1-F6EECF244321}">
                <p14:modId xmlns:p14="http://schemas.microsoft.com/office/powerpoint/2010/main" val="677880138"/>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7752242" y="734879"/>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grpSp>
        <p:nvGrpSpPr>
          <p:cNvPr id="59" name="群組 58"/>
          <p:cNvGrpSpPr/>
          <p:nvPr/>
        </p:nvGrpSpPr>
        <p:grpSpPr>
          <a:xfrm>
            <a:off x="7821069" y="2525576"/>
            <a:ext cx="432048" cy="433623"/>
            <a:chOff x="7020272" y="5299633"/>
            <a:chExt cx="576064" cy="543525"/>
          </a:xfrm>
        </p:grpSpPr>
        <p:sp>
          <p:nvSpPr>
            <p:cNvPr id="60" name="橢圓 59"/>
            <p:cNvSpPr/>
            <p:nvPr/>
          </p:nvSpPr>
          <p:spPr bwMode="auto">
            <a:xfrm>
              <a:off x="7020272" y="5299633"/>
              <a:ext cx="576064" cy="543525"/>
            </a:xfrm>
            <a:prstGeom prst="ellipse">
              <a:avLst/>
            </a:prstGeom>
            <a:solidFill>
              <a:schemeClr val="bg2">
                <a:lumMod val="25000"/>
                <a:lumOff val="75000"/>
              </a:schemeClr>
            </a:solidFill>
            <a:ln w="9525" cap="flat" cmpd="sng" algn="ctr">
              <a:noFill/>
              <a:prstDash val="dashDot"/>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1" name="文字方塊 60"/>
            <p:cNvSpPr txBox="1"/>
            <p:nvPr/>
          </p:nvSpPr>
          <p:spPr>
            <a:xfrm>
              <a:off x="7056292" y="5359214"/>
              <a:ext cx="360040" cy="424361"/>
            </a:xfrm>
            <a:prstGeom prst="rect">
              <a:avLst/>
            </a:prstGeom>
            <a:noFill/>
            <a:ln>
              <a:noFill/>
              <a:prstDash val="dashDot"/>
            </a:ln>
          </p:spPr>
          <p:txBody>
            <a:bodyPr wrap="square" rtlCol="0">
              <a:spAutoFit/>
            </a:bodyPr>
            <a:lstStyle/>
            <a:p>
              <a:r>
                <a:rPr lang="zh-TW" altLang="en-US" sz="1600" dirty="0">
                  <a:solidFill>
                    <a:schemeClr val="bg1"/>
                  </a:solidFill>
                </a:rPr>
                <a:t>甲</a:t>
              </a:r>
            </a:p>
          </p:txBody>
        </p:sp>
      </p:grpSp>
      <p:sp>
        <p:nvSpPr>
          <p:cNvPr id="62" name="文字方塊 61"/>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1496448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8</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8</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3720105"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1237202642"/>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5324921" y="741822"/>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aphicFrame>
        <p:nvGraphicFramePr>
          <p:cNvPr id="54" name="表格 53"/>
          <p:cNvGraphicFramePr>
            <a:graphicFrameLocks noGrp="1"/>
          </p:cNvGraphicFramePr>
          <p:nvPr>
            <p:extLst>
              <p:ext uri="{D42A27DB-BD31-4B8C-83A1-F6EECF244321}">
                <p14:modId xmlns:p14="http://schemas.microsoft.com/office/powerpoint/2010/main" val="4152710821"/>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5727351" y="315461"/>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grpSp>
        <p:nvGrpSpPr>
          <p:cNvPr id="62" name="群組 61"/>
          <p:cNvGrpSpPr/>
          <p:nvPr/>
        </p:nvGrpSpPr>
        <p:grpSpPr>
          <a:xfrm>
            <a:off x="5431766" y="2395382"/>
            <a:ext cx="432048" cy="433623"/>
            <a:chOff x="7020272" y="5299633"/>
            <a:chExt cx="576064" cy="543525"/>
          </a:xfrm>
        </p:grpSpPr>
        <p:sp>
          <p:nvSpPr>
            <p:cNvPr id="63" name="橢圓 62"/>
            <p:cNvSpPr/>
            <p:nvPr/>
          </p:nvSpPr>
          <p:spPr bwMode="auto">
            <a:xfrm>
              <a:off x="7020272" y="5299633"/>
              <a:ext cx="576064" cy="543525"/>
            </a:xfrm>
            <a:prstGeom prst="ellipse">
              <a:avLst/>
            </a:prstGeom>
            <a:solidFill>
              <a:schemeClr val="bg2">
                <a:lumMod val="25000"/>
                <a:lumOff val="75000"/>
              </a:schemeClr>
            </a:solidFill>
            <a:ln w="9525" cap="flat" cmpd="sng" algn="ctr">
              <a:noFill/>
              <a:prstDash val="dashDot"/>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64" name="文字方塊 63"/>
            <p:cNvSpPr txBox="1"/>
            <p:nvPr/>
          </p:nvSpPr>
          <p:spPr>
            <a:xfrm>
              <a:off x="7056292" y="5359214"/>
              <a:ext cx="360040" cy="424361"/>
            </a:xfrm>
            <a:prstGeom prst="rect">
              <a:avLst/>
            </a:prstGeom>
            <a:noFill/>
            <a:ln>
              <a:noFill/>
              <a:prstDash val="dashDot"/>
            </a:ln>
          </p:spPr>
          <p:txBody>
            <a:bodyPr wrap="square" rtlCol="0">
              <a:spAutoFit/>
            </a:bodyPr>
            <a:lstStyle/>
            <a:p>
              <a:r>
                <a:rPr lang="zh-TW" altLang="en-US" sz="1600" dirty="0">
                  <a:solidFill>
                    <a:schemeClr val="bg1"/>
                  </a:solidFill>
                </a:rPr>
                <a:t>甲</a:t>
              </a:r>
            </a:p>
          </p:txBody>
        </p:sp>
      </p:grpSp>
      <p:sp>
        <p:nvSpPr>
          <p:cNvPr id="65" name="文字方塊 64"/>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2864151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D12ABEC-14C0-4AE1-8D82-915491C34C60}" type="slidenum">
              <a:rPr lang="zh-TW" altLang="en-US" smtClean="0"/>
              <a:pPr>
                <a:defRPr/>
              </a:pPr>
              <a:t>9</a:t>
            </a:fld>
            <a:endParaRPr lang="en-US" altLang="zh-TW"/>
          </a:p>
        </p:txBody>
      </p:sp>
      <p:sp>
        <p:nvSpPr>
          <p:cNvPr id="5" name="投影片編號版面配置區 5"/>
          <p:cNvSpPr txBox="1">
            <a:spLocks/>
          </p:cNvSpPr>
          <p:nvPr/>
        </p:nvSpPr>
        <p:spPr bwMode="auto">
          <a:xfrm>
            <a:off x="6781800" y="63246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20000"/>
              </a:spcBef>
              <a:spcAft>
                <a:spcPct val="0"/>
              </a:spcAft>
              <a:buClr>
                <a:schemeClr val="folHlink"/>
              </a:buClr>
              <a:buSzPct val="60000"/>
              <a:buFont typeface="Wingdings" panose="05000000000000000000" pitchFamily="2" charset="2"/>
              <a:buChar char="n"/>
              <a:defRPr kumimoji="1" sz="3200" kern="1200" smtClean="0">
                <a:solidFill>
                  <a:schemeClr val="tx1"/>
                </a:solidFill>
                <a:latin typeface="Tahoma" panose="020B0604030504040204" pitchFamily="34" charset="0"/>
                <a:ea typeface="標楷體" panose="03000509000000000000" pitchFamily="65" charset="-120"/>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標楷體" panose="03000509000000000000" pitchFamily="65" charset="-120"/>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標楷體" panose="03000509000000000000" pitchFamily="65" charset="-120"/>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標楷體" panose="03000509000000000000" pitchFamily="65" charset="-120"/>
                <a:cs typeface="+mn-cs"/>
              </a:defRPr>
            </a:lvl9pPr>
          </a:lstStyle>
          <a:p>
            <a:pPr>
              <a:spcBef>
                <a:spcPct val="0"/>
              </a:spcBef>
              <a:buClrTx/>
              <a:buSzTx/>
              <a:buFontTx/>
              <a:buNone/>
            </a:pPr>
            <a:fld id="{B4376629-DFF4-4752-90D6-84D3B3B7168D}" type="slidenum">
              <a:rPr kumimoji="0" lang="zh-TW" altLang="en-US" sz="1400" smtClean="0">
                <a:solidFill>
                  <a:schemeClr val="accent1"/>
                </a:solidFill>
                <a:ea typeface="新細明體" panose="02020500000000000000" pitchFamily="18" charset="-120"/>
              </a:rPr>
              <a:pPr>
                <a:spcBef>
                  <a:spcPct val="0"/>
                </a:spcBef>
                <a:buClrTx/>
                <a:buSzTx/>
                <a:buFontTx/>
                <a:buNone/>
              </a:pPr>
              <a:t>9</a:t>
            </a:fld>
            <a:endParaRPr kumimoji="0" lang="en-US" altLang="zh-TW" sz="1400">
              <a:solidFill>
                <a:schemeClr val="accent1"/>
              </a:solidFill>
              <a:ea typeface="新細明體" panose="02020500000000000000" pitchFamily="18" charset="-120"/>
            </a:endParaRPr>
          </a:p>
        </p:txBody>
      </p:sp>
      <p:sp>
        <p:nvSpPr>
          <p:cNvPr id="6" name="Rectangle 3"/>
          <p:cNvSpPr txBox="1">
            <a:spLocks noChangeArrowheads="1"/>
          </p:cNvSpPr>
          <p:nvPr/>
        </p:nvSpPr>
        <p:spPr bwMode="auto">
          <a:xfrm>
            <a:off x="381000" y="685801"/>
            <a:ext cx="3720105"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marL="0" indent="0" eaLnBrk="1" hangingPunct="1">
              <a:lnSpc>
                <a:spcPct val="90000"/>
              </a:lnSpc>
              <a:buFont typeface="Wingdings" panose="05000000000000000000" pitchFamily="2" charset="2"/>
              <a:buNone/>
              <a:defRPr/>
            </a:pPr>
            <a:r>
              <a:rPr lang="en-US" altLang="zh-TW" sz="2400" b="1" kern="0" smtClean="0">
                <a:latin typeface="Times New Roman" panose="02020603050405020304" pitchFamily="18" charset="0"/>
              </a:rPr>
              <a:t>BFS</a:t>
            </a:r>
            <a:r>
              <a:rPr lang="zh-TW" altLang="en-US" sz="2400" b="1" kern="0" smtClean="0">
                <a:latin typeface="Times New Roman" panose="02020603050405020304" pitchFamily="18" charset="0"/>
              </a:rPr>
              <a:t>實作：</a:t>
            </a:r>
            <a:endParaRPr lang="en-US" altLang="zh-TW" sz="2400" b="1" kern="0" smtClean="0">
              <a:latin typeface="Times New Roman" panose="02020603050405020304" pitchFamily="18" charset="0"/>
            </a:endParaRPr>
          </a:p>
          <a:p>
            <a:pPr eaLnBrk="1" hangingPunct="1">
              <a:lnSpc>
                <a:spcPct val="90000"/>
              </a:lnSpc>
              <a:defRPr/>
            </a:pPr>
            <a:endParaRPr lang="en-US" altLang="zh-TW" sz="2400" kern="0" smtClean="0">
              <a:latin typeface="Times New Roman" panose="02020603050405020304" pitchFamily="18" charset="0"/>
            </a:endParaRPr>
          </a:p>
          <a:p>
            <a:pPr eaLnBrk="1" hangingPunct="1">
              <a:lnSpc>
                <a:spcPct val="90000"/>
              </a:lnSpc>
              <a:defRPr/>
            </a:pPr>
            <a:endParaRPr lang="zh-TW" altLang="en-US" sz="2400" kern="0" smtClean="0">
              <a:latin typeface="Times New Roman" panose="02020603050405020304" pitchFamily="18" charset="0"/>
            </a:endParaRPr>
          </a:p>
          <a:p>
            <a:pPr eaLnBrk="1" hangingPunct="1">
              <a:lnSpc>
                <a:spcPct val="90000"/>
              </a:lnSpc>
              <a:buFont typeface="Wingdings" panose="05000000000000000000" pitchFamily="2" charset="2"/>
              <a:buNone/>
              <a:defRPr/>
            </a:pPr>
            <a:r>
              <a:rPr lang="zh-TW" altLang="en-US" sz="2400" kern="0" smtClean="0">
                <a:latin typeface="Times New Roman" panose="02020603050405020304" pitchFamily="18" charset="0"/>
              </a:rPr>
              <a:t>	</a:t>
            </a:r>
            <a:endParaRPr lang="zh-TW" altLang="en-US" sz="2400" kern="0" dirty="0">
              <a:latin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66895424"/>
              </p:ext>
            </p:extLst>
          </p:nvPr>
        </p:nvGraphicFramePr>
        <p:xfrm>
          <a:off x="805271" y="1231844"/>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432048">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48">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字方塊 7"/>
          <p:cNvSpPr txBox="1"/>
          <p:nvPr/>
        </p:nvSpPr>
        <p:spPr>
          <a:xfrm>
            <a:off x="779510" y="3238144"/>
            <a:ext cx="2016224" cy="369332"/>
          </a:xfrm>
          <a:prstGeom prst="rect">
            <a:avLst/>
          </a:prstGeom>
          <a:noFill/>
        </p:spPr>
        <p:txBody>
          <a:bodyPr wrap="square" rtlCol="0">
            <a:spAutoFit/>
          </a:bodyPr>
          <a:lstStyle/>
          <a:p>
            <a:r>
              <a:rPr lang="zh-TW" altLang="en-US" sz="1800" dirty="0" smtClean="0"/>
              <a:t>↑原輸入矩陣</a:t>
            </a:r>
            <a:endParaRPr lang="zh-TW" altLang="en-US" sz="1800" dirty="0"/>
          </a:p>
        </p:txBody>
      </p:sp>
      <p:graphicFrame>
        <p:nvGraphicFramePr>
          <p:cNvPr id="9" name="表格 8"/>
          <p:cNvGraphicFramePr>
            <a:graphicFrameLocks noGrp="1"/>
          </p:cNvGraphicFramePr>
          <p:nvPr>
            <p:extLst>
              <p:ext uri="{D42A27DB-BD31-4B8C-83A1-F6EECF244321}">
                <p14:modId xmlns:p14="http://schemas.microsoft.com/office/powerpoint/2010/main" val="1237202642"/>
              </p:ext>
            </p:extLst>
          </p:nvPr>
        </p:nvGraphicFramePr>
        <p:xfrm>
          <a:off x="762674" y="4311660"/>
          <a:ext cx="1728192" cy="2011680"/>
        </p:xfrm>
        <a:graphic>
          <a:graphicData uri="http://schemas.openxmlformats.org/drawingml/2006/table">
            <a:tbl>
              <a:tblPr firstRow="1" bandRow="1">
                <a:tableStyleId>{21E4AEA4-8DFA-4A89-87EB-49C32662AFE0}</a:tableStyleId>
              </a:tblPr>
              <a:tblGrid>
                <a:gridCol w="432048"/>
                <a:gridCol w="432048"/>
                <a:gridCol w="432048"/>
                <a:gridCol w="432048"/>
              </a:tblGrid>
              <a:tr h="326485">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0</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6485">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文字方塊 9"/>
          <p:cNvSpPr txBox="1"/>
          <p:nvPr/>
        </p:nvSpPr>
        <p:spPr>
          <a:xfrm>
            <a:off x="512874" y="6324600"/>
            <a:ext cx="2291884" cy="369332"/>
          </a:xfrm>
          <a:prstGeom prst="rect">
            <a:avLst/>
          </a:prstGeom>
          <a:noFill/>
        </p:spPr>
        <p:txBody>
          <a:bodyPr wrap="square" rtlCol="0">
            <a:spAutoFit/>
          </a:bodyPr>
          <a:lstStyle/>
          <a:p>
            <a:r>
              <a:rPr lang="zh-TW" altLang="en-US" sz="1800" dirty="0" smtClean="0"/>
              <a:t>↑紀錄硬幣移動次數</a:t>
            </a:r>
            <a:endParaRPr lang="zh-TW" altLang="en-US" sz="1800" dirty="0"/>
          </a:p>
        </p:txBody>
      </p:sp>
      <p:sp>
        <p:nvSpPr>
          <p:cNvPr id="11" name="文字方塊 10"/>
          <p:cNvSpPr txBox="1"/>
          <p:nvPr/>
        </p:nvSpPr>
        <p:spPr>
          <a:xfrm>
            <a:off x="1433768" y="3863581"/>
            <a:ext cx="432048" cy="369332"/>
          </a:xfrm>
          <a:prstGeom prst="rect">
            <a:avLst/>
          </a:prstGeom>
          <a:noFill/>
        </p:spPr>
        <p:txBody>
          <a:bodyPr wrap="square" rtlCol="0">
            <a:spAutoFit/>
          </a:bodyPr>
          <a:lstStyle/>
          <a:p>
            <a:r>
              <a:rPr lang="zh-TW" altLang="en-US" sz="1800" dirty="0" smtClean="0"/>
              <a:t>乙</a:t>
            </a:r>
            <a:endParaRPr lang="zh-TW" altLang="en-US" sz="1800" dirty="0"/>
          </a:p>
        </p:txBody>
      </p:sp>
      <p:sp>
        <p:nvSpPr>
          <p:cNvPr id="12" name="文字方塊 11"/>
          <p:cNvSpPr txBox="1"/>
          <p:nvPr/>
        </p:nvSpPr>
        <p:spPr>
          <a:xfrm>
            <a:off x="214886" y="5031740"/>
            <a:ext cx="432048" cy="369332"/>
          </a:xfrm>
          <a:prstGeom prst="rect">
            <a:avLst/>
          </a:prstGeom>
          <a:noFill/>
        </p:spPr>
        <p:txBody>
          <a:bodyPr wrap="square" rtlCol="0">
            <a:spAutoFit/>
          </a:bodyPr>
          <a:lstStyle/>
          <a:p>
            <a:r>
              <a:rPr lang="zh-TW" altLang="en-US" sz="1800" dirty="0" smtClean="0"/>
              <a:t>甲</a:t>
            </a:r>
            <a:endParaRPr lang="zh-TW" altLang="en-US" sz="1800" dirty="0"/>
          </a:p>
        </p:txBody>
      </p:sp>
      <p:sp>
        <p:nvSpPr>
          <p:cNvPr id="13" name="文字方塊 12"/>
          <p:cNvSpPr txBox="1"/>
          <p:nvPr/>
        </p:nvSpPr>
        <p:spPr>
          <a:xfrm>
            <a:off x="857704" y="4094414"/>
            <a:ext cx="1584176" cy="276999"/>
          </a:xfrm>
          <a:prstGeom prst="rect">
            <a:avLst/>
          </a:prstGeom>
          <a:noFill/>
        </p:spPr>
        <p:txBody>
          <a:bodyPr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sp>
        <p:nvSpPr>
          <p:cNvPr id="14" name="文字方塊 13"/>
          <p:cNvSpPr txBox="1"/>
          <p:nvPr/>
        </p:nvSpPr>
        <p:spPr>
          <a:xfrm>
            <a:off x="461723" y="4425487"/>
            <a:ext cx="370422" cy="1740447"/>
          </a:xfrm>
          <a:prstGeom prst="rect">
            <a:avLst/>
          </a:prstGeom>
          <a:noFill/>
        </p:spPr>
        <p:txBody>
          <a:bodyPr vert="eaVert" wrap="square" rtlCol="0">
            <a:spAutoFit/>
          </a:bodyPr>
          <a:lstStyle/>
          <a:p>
            <a:r>
              <a:rPr lang="en-US" altLang="zh-TW" sz="1200" dirty="0" smtClean="0"/>
              <a:t>1</a:t>
            </a:r>
            <a:r>
              <a:rPr lang="zh-TW" altLang="en-US" sz="1200" dirty="0" smtClean="0"/>
              <a:t>     </a:t>
            </a:r>
            <a:r>
              <a:rPr lang="en-US" altLang="zh-TW" sz="1200" dirty="0" smtClean="0"/>
              <a:t>2</a:t>
            </a:r>
            <a:r>
              <a:rPr lang="zh-TW" altLang="en-US" sz="1200" dirty="0" smtClean="0"/>
              <a:t>      </a:t>
            </a:r>
            <a:r>
              <a:rPr lang="en-US" altLang="zh-TW" sz="1200" dirty="0" smtClean="0"/>
              <a:t>3</a:t>
            </a:r>
            <a:r>
              <a:rPr lang="zh-TW" altLang="en-US" sz="1200" dirty="0" smtClean="0"/>
              <a:t>      </a:t>
            </a:r>
            <a:r>
              <a:rPr lang="en-US" altLang="zh-TW" sz="1200" dirty="0" smtClean="0"/>
              <a:t>4</a:t>
            </a:r>
            <a:endParaRPr lang="zh-TW" altLang="en-US" sz="1200" dirty="0"/>
          </a:p>
        </p:txBody>
      </p:sp>
      <p:grpSp>
        <p:nvGrpSpPr>
          <p:cNvPr id="15" name="群組 14"/>
          <p:cNvGrpSpPr/>
          <p:nvPr/>
        </p:nvGrpSpPr>
        <p:grpSpPr>
          <a:xfrm>
            <a:off x="5027718" y="92229"/>
            <a:ext cx="3864762" cy="4030484"/>
            <a:chOff x="3414279" y="955677"/>
            <a:chExt cx="5054196" cy="5330166"/>
          </a:xfrm>
        </p:grpSpPr>
        <p:sp>
          <p:nvSpPr>
            <p:cNvPr id="16" name="橢圓 15"/>
            <p:cNvSpPr/>
            <p:nvPr/>
          </p:nvSpPr>
          <p:spPr bwMode="auto">
            <a:xfrm>
              <a:off x="399593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7" name="文字方塊 16"/>
            <p:cNvSpPr txBox="1"/>
            <p:nvPr/>
          </p:nvSpPr>
          <p:spPr>
            <a:xfrm>
              <a:off x="4181420" y="1624433"/>
              <a:ext cx="424780" cy="461665"/>
            </a:xfrm>
            <a:prstGeom prst="rect">
              <a:avLst/>
            </a:prstGeom>
            <a:noFill/>
          </p:spPr>
          <p:txBody>
            <a:bodyPr wrap="square" rtlCol="0">
              <a:spAutoFit/>
            </a:bodyPr>
            <a:lstStyle/>
            <a:p>
              <a:r>
                <a:rPr lang="en-US" altLang="zh-TW" dirty="0" smtClean="0"/>
                <a:t>1</a:t>
              </a:r>
              <a:endParaRPr lang="zh-TW" altLang="en-US" dirty="0"/>
            </a:p>
          </p:txBody>
        </p:sp>
        <p:sp>
          <p:nvSpPr>
            <p:cNvPr id="18" name="橢圓 17"/>
            <p:cNvSpPr/>
            <p:nvPr/>
          </p:nvSpPr>
          <p:spPr bwMode="auto">
            <a:xfrm>
              <a:off x="7236296" y="1484784"/>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19" name="文字方塊 18"/>
            <p:cNvSpPr txBox="1"/>
            <p:nvPr/>
          </p:nvSpPr>
          <p:spPr>
            <a:xfrm>
              <a:off x="7407408" y="1603341"/>
              <a:ext cx="424780" cy="461665"/>
            </a:xfrm>
            <a:prstGeom prst="rect">
              <a:avLst/>
            </a:prstGeom>
            <a:noFill/>
          </p:spPr>
          <p:txBody>
            <a:bodyPr wrap="square" rtlCol="0">
              <a:spAutoFit/>
            </a:bodyPr>
            <a:lstStyle/>
            <a:p>
              <a:r>
                <a:rPr lang="en-US" altLang="zh-TW" dirty="0"/>
                <a:t>2</a:t>
              </a:r>
              <a:endParaRPr lang="zh-TW" altLang="en-US" dirty="0"/>
            </a:p>
          </p:txBody>
        </p:sp>
        <p:sp>
          <p:nvSpPr>
            <p:cNvPr id="20" name="橢圓 19"/>
            <p:cNvSpPr/>
            <p:nvPr/>
          </p:nvSpPr>
          <p:spPr bwMode="auto">
            <a:xfrm>
              <a:off x="399593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1" name="文字方塊 20"/>
            <p:cNvSpPr txBox="1"/>
            <p:nvPr/>
          </p:nvSpPr>
          <p:spPr>
            <a:xfrm>
              <a:off x="4176598" y="4406066"/>
              <a:ext cx="424780" cy="461665"/>
            </a:xfrm>
            <a:prstGeom prst="rect">
              <a:avLst/>
            </a:prstGeom>
            <a:noFill/>
          </p:spPr>
          <p:txBody>
            <a:bodyPr wrap="square" rtlCol="0">
              <a:spAutoFit/>
            </a:bodyPr>
            <a:lstStyle/>
            <a:p>
              <a:r>
                <a:rPr lang="en-US" altLang="zh-TW" dirty="0"/>
                <a:t>4</a:t>
              </a:r>
              <a:endParaRPr lang="zh-TW" altLang="en-US" dirty="0"/>
            </a:p>
          </p:txBody>
        </p:sp>
        <p:sp>
          <p:nvSpPr>
            <p:cNvPr id="22" name="橢圓 21"/>
            <p:cNvSpPr/>
            <p:nvPr/>
          </p:nvSpPr>
          <p:spPr bwMode="auto">
            <a:xfrm>
              <a:off x="7236296" y="4293096"/>
              <a:ext cx="792088" cy="792088"/>
            </a:xfrm>
            <a:prstGeom prst="ellipse">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zh-TW" dirty="0">
                  <a:noFill/>
                  <a:latin typeface="Tahoma" pitchFamily="34" charset="0"/>
                  <a:ea typeface="新細明體" pitchFamily="18" charset="-120"/>
                </a:rPr>
                <a:t>1</a:t>
              </a:r>
              <a:endParaRPr kumimoji="1" lang="zh-TW" altLang="en-US" sz="2400" b="0" i="0" u="none" strike="noStrike" cap="none" normalizeH="0" baseline="0" dirty="0" smtClean="0">
                <a:ln>
                  <a:noFill/>
                </a:ln>
                <a:solidFill>
                  <a:schemeClr val="tx1"/>
                </a:solidFill>
                <a:effectLst/>
                <a:latin typeface="Tahoma" pitchFamily="34" charset="0"/>
                <a:ea typeface="新細明體" pitchFamily="18" charset="-120"/>
              </a:endParaRPr>
            </a:p>
          </p:txBody>
        </p:sp>
        <p:sp>
          <p:nvSpPr>
            <p:cNvPr id="23" name="文字方塊 22"/>
            <p:cNvSpPr txBox="1"/>
            <p:nvPr/>
          </p:nvSpPr>
          <p:spPr>
            <a:xfrm>
              <a:off x="7450318" y="4415220"/>
              <a:ext cx="424780" cy="461665"/>
            </a:xfrm>
            <a:prstGeom prst="rect">
              <a:avLst/>
            </a:prstGeom>
            <a:noFill/>
          </p:spPr>
          <p:txBody>
            <a:bodyPr wrap="square" rtlCol="0">
              <a:spAutoFit/>
            </a:bodyPr>
            <a:lstStyle/>
            <a:p>
              <a:r>
                <a:rPr lang="en-US" altLang="zh-TW" dirty="0"/>
                <a:t>3</a:t>
              </a:r>
              <a:endParaRPr lang="zh-TW" altLang="en-US" dirty="0"/>
            </a:p>
          </p:txBody>
        </p:sp>
        <p:sp>
          <p:nvSpPr>
            <p:cNvPr id="24" name="弧形 23"/>
            <p:cNvSpPr/>
            <p:nvPr/>
          </p:nvSpPr>
          <p:spPr bwMode="auto">
            <a:xfrm rot="10800000">
              <a:off x="3728492" y="2025248"/>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5" name="文字方塊 24"/>
            <p:cNvSpPr txBox="1"/>
            <p:nvPr/>
          </p:nvSpPr>
          <p:spPr>
            <a:xfrm>
              <a:off x="3414279" y="2070470"/>
              <a:ext cx="288033" cy="307776"/>
            </a:xfrm>
            <a:prstGeom prst="rect">
              <a:avLst/>
            </a:prstGeom>
            <a:noFill/>
          </p:spPr>
          <p:txBody>
            <a:bodyPr wrap="square" rtlCol="0">
              <a:spAutoFit/>
            </a:bodyPr>
            <a:lstStyle/>
            <a:p>
              <a:r>
                <a:rPr lang="en-US" altLang="zh-TW" sz="1400" dirty="0" smtClean="0"/>
                <a:t>1</a:t>
              </a:r>
              <a:endParaRPr lang="zh-TW" altLang="en-US" sz="1400" dirty="0"/>
            </a:p>
          </p:txBody>
        </p:sp>
        <p:grpSp>
          <p:nvGrpSpPr>
            <p:cNvPr id="26" name="群組 25"/>
            <p:cNvGrpSpPr/>
            <p:nvPr/>
          </p:nvGrpSpPr>
          <p:grpSpPr>
            <a:xfrm>
              <a:off x="4675043" y="1042640"/>
              <a:ext cx="2635291" cy="868547"/>
              <a:chOff x="4665745" y="1048892"/>
              <a:chExt cx="2635291" cy="868547"/>
            </a:xfrm>
          </p:grpSpPr>
          <p:sp>
            <p:nvSpPr>
              <p:cNvPr id="44" name="弧形 43"/>
              <p:cNvSpPr/>
              <p:nvPr/>
            </p:nvSpPr>
            <p:spPr bwMode="auto">
              <a:xfrm rot="16200000">
                <a:off x="5715947" y="332349"/>
                <a:ext cx="534888" cy="2635291"/>
              </a:xfrm>
              <a:prstGeom prst="arc">
                <a:avLst>
                  <a:gd name="adj1" fmla="val 16223268"/>
                  <a:gd name="adj2" fmla="val 5442630"/>
                </a:avLst>
              </a:prstGeom>
              <a:noFill/>
              <a:ln w="9525" cap="flat" cmpd="sng" algn="ctr">
                <a:solidFill>
                  <a:schemeClr val="tx1"/>
                </a:solidFill>
                <a:prstDash val="solid"/>
                <a:miter lim="800000"/>
                <a:headEnd type="none" w="lg" len="lg"/>
                <a:tailEnd type="triangl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5" name="文字方塊 44"/>
              <p:cNvSpPr txBox="1"/>
              <p:nvPr/>
            </p:nvSpPr>
            <p:spPr>
              <a:xfrm>
                <a:off x="4665745" y="1048892"/>
                <a:ext cx="288033" cy="307776"/>
              </a:xfrm>
              <a:prstGeom prst="rect">
                <a:avLst/>
              </a:prstGeom>
              <a:noFill/>
            </p:spPr>
            <p:txBody>
              <a:bodyPr wrap="square" rtlCol="0">
                <a:spAutoFit/>
              </a:bodyPr>
              <a:lstStyle/>
              <a:p>
                <a:r>
                  <a:rPr lang="en-US" altLang="zh-TW" sz="1400" dirty="0"/>
                  <a:t>2</a:t>
                </a:r>
                <a:endParaRPr lang="zh-TW" altLang="en-US" sz="1400" dirty="0"/>
              </a:p>
            </p:txBody>
          </p:sp>
        </p:grpSp>
        <p:sp>
          <p:nvSpPr>
            <p:cNvPr id="27" name="弧形 26"/>
            <p:cNvSpPr/>
            <p:nvPr/>
          </p:nvSpPr>
          <p:spPr bwMode="auto">
            <a:xfrm rot="5400000">
              <a:off x="5744952" y="825185"/>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8" name="文字方塊 27"/>
            <p:cNvSpPr txBox="1"/>
            <p:nvPr/>
          </p:nvSpPr>
          <p:spPr>
            <a:xfrm>
              <a:off x="4694750" y="2229981"/>
              <a:ext cx="288032" cy="307777"/>
            </a:xfrm>
            <a:prstGeom prst="rect">
              <a:avLst/>
            </a:prstGeom>
            <a:noFill/>
          </p:spPr>
          <p:txBody>
            <a:bodyPr wrap="square" rtlCol="0">
              <a:spAutoFit/>
            </a:bodyPr>
            <a:lstStyle/>
            <a:p>
              <a:r>
                <a:rPr lang="en-US" altLang="zh-TW" sz="1400" dirty="0"/>
                <a:t>4</a:t>
              </a:r>
              <a:endParaRPr lang="zh-TW" altLang="en-US" sz="1400" dirty="0"/>
            </a:p>
          </p:txBody>
        </p:sp>
        <p:sp>
          <p:nvSpPr>
            <p:cNvPr id="29" name="弧形 28"/>
            <p:cNvSpPr/>
            <p:nvPr/>
          </p:nvSpPr>
          <p:spPr bwMode="auto">
            <a:xfrm rot="9463948">
              <a:off x="3428455" y="1003768"/>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0" name="文字方塊 29"/>
            <p:cNvSpPr txBox="1"/>
            <p:nvPr/>
          </p:nvSpPr>
          <p:spPr>
            <a:xfrm>
              <a:off x="4147447" y="955677"/>
              <a:ext cx="288032" cy="307777"/>
            </a:xfrm>
            <a:prstGeom prst="rect">
              <a:avLst/>
            </a:prstGeom>
            <a:noFill/>
          </p:spPr>
          <p:txBody>
            <a:bodyPr wrap="square" rtlCol="0">
              <a:spAutoFit/>
            </a:bodyPr>
            <a:lstStyle/>
            <a:p>
              <a:r>
                <a:rPr lang="en-US" altLang="zh-TW" sz="1400" dirty="0"/>
                <a:t>3</a:t>
              </a:r>
              <a:endParaRPr lang="zh-TW" altLang="en-US" sz="1400" dirty="0"/>
            </a:p>
          </p:txBody>
        </p:sp>
        <p:cxnSp>
          <p:nvCxnSpPr>
            <p:cNvPr id="31" name="直線接點 30"/>
            <p:cNvCxnSpPr>
              <a:stCxn id="16" idx="6"/>
              <a:endCxn id="18" idx="2"/>
            </p:cNvCxnSpPr>
            <p:nvPr/>
          </p:nvCxnSpPr>
          <p:spPr bwMode="auto">
            <a:xfrm>
              <a:off x="4788024" y="1880828"/>
              <a:ext cx="2448272" cy="0"/>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2" name="文字方塊 31"/>
            <p:cNvSpPr txBox="1"/>
            <p:nvPr/>
          </p:nvSpPr>
          <p:spPr>
            <a:xfrm>
              <a:off x="6670022" y="1471954"/>
              <a:ext cx="288033" cy="307776"/>
            </a:xfrm>
            <a:prstGeom prst="rect">
              <a:avLst/>
            </a:prstGeom>
            <a:noFill/>
          </p:spPr>
          <p:txBody>
            <a:bodyPr wrap="square" rtlCol="0">
              <a:spAutoFit/>
            </a:bodyPr>
            <a:lstStyle/>
            <a:p>
              <a:r>
                <a:rPr lang="en-US" altLang="zh-TW" sz="1400" dirty="0" smtClean="0"/>
                <a:t>1</a:t>
              </a:r>
              <a:endParaRPr lang="zh-TW" altLang="en-US" sz="1400" dirty="0"/>
            </a:p>
          </p:txBody>
        </p:sp>
        <p:cxnSp>
          <p:nvCxnSpPr>
            <p:cNvPr id="33" name="直線接點 32"/>
            <p:cNvCxnSpPr>
              <a:stCxn id="22" idx="0"/>
              <a:endCxn id="18" idx="4"/>
            </p:cNvCxnSpPr>
            <p:nvPr/>
          </p:nvCxnSpPr>
          <p:spPr bwMode="auto">
            <a:xfrm flipV="1">
              <a:off x="7632340" y="2276872"/>
              <a:ext cx="0" cy="2016224"/>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34" name="文字方塊 33"/>
            <p:cNvSpPr txBox="1"/>
            <p:nvPr/>
          </p:nvSpPr>
          <p:spPr>
            <a:xfrm>
              <a:off x="7636700" y="2316365"/>
              <a:ext cx="288032" cy="307777"/>
            </a:xfrm>
            <a:prstGeom prst="rect">
              <a:avLst/>
            </a:prstGeom>
            <a:noFill/>
          </p:spPr>
          <p:txBody>
            <a:bodyPr wrap="square" rtlCol="0">
              <a:spAutoFit/>
            </a:bodyPr>
            <a:lstStyle/>
            <a:p>
              <a:r>
                <a:rPr lang="en-US" altLang="zh-TW" sz="1400" dirty="0"/>
                <a:t>2</a:t>
              </a:r>
              <a:endParaRPr lang="zh-TW" altLang="en-US" sz="1400" dirty="0"/>
            </a:p>
          </p:txBody>
        </p:sp>
        <p:sp>
          <p:nvSpPr>
            <p:cNvPr id="35" name="弧形 34"/>
            <p:cNvSpPr/>
            <p:nvPr/>
          </p:nvSpPr>
          <p:spPr bwMode="auto">
            <a:xfrm>
              <a:off x="7744711" y="1911187"/>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6" name="文字方塊 35"/>
            <p:cNvSpPr txBox="1"/>
            <p:nvPr/>
          </p:nvSpPr>
          <p:spPr>
            <a:xfrm>
              <a:off x="8147753" y="4204050"/>
              <a:ext cx="288032" cy="307777"/>
            </a:xfrm>
            <a:prstGeom prst="rect">
              <a:avLst/>
            </a:prstGeom>
            <a:noFill/>
          </p:spPr>
          <p:txBody>
            <a:bodyPr wrap="square" rtlCol="0">
              <a:spAutoFit/>
            </a:bodyPr>
            <a:lstStyle/>
            <a:p>
              <a:r>
                <a:rPr lang="en-US" altLang="zh-TW" sz="1400" dirty="0" smtClean="0"/>
                <a:t>1</a:t>
              </a:r>
              <a:endParaRPr lang="zh-TW" altLang="en-US" sz="1400" dirty="0"/>
            </a:p>
          </p:txBody>
        </p:sp>
        <p:sp>
          <p:nvSpPr>
            <p:cNvPr id="37" name="弧形 36"/>
            <p:cNvSpPr/>
            <p:nvPr/>
          </p:nvSpPr>
          <p:spPr bwMode="auto">
            <a:xfrm rot="21158333">
              <a:off x="7636081" y="4866806"/>
              <a:ext cx="832394" cy="829827"/>
            </a:xfrm>
            <a:prstGeom prst="arc">
              <a:avLst>
                <a:gd name="adj1" fmla="val 16200000"/>
                <a:gd name="adj2" fmla="val 12892005"/>
              </a:avLst>
            </a:prstGeom>
            <a:noFill/>
            <a:ln w="9525" cap="flat" cmpd="sng" algn="ctr">
              <a:solidFill>
                <a:schemeClr val="tx1"/>
              </a:solidFill>
              <a:prstDash val="solid"/>
              <a:miter lim="800000"/>
              <a:headEnd type="triangle" w="lg" len="lg"/>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文字方塊 37"/>
            <p:cNvSpPr txBox="1"/>
            <p:nvPr/>
          </p:nvSpPr>
          <p:spPr>
            <a:xfrm>
              <a:off x="7255904" y="5127829"/>
              <a:ext cx="288033" cy="307776"/>
            </a:xfrm>
            <a:prstGeom prst="rect">
              <a:avLst/>
            </a:prstGeom>
            <a:noFill/>
          </p:spPr>
          <p:txBody>
            <a:bodyPr wrap="square" rtlCol="0">
              <a:spAutoFit/>
            </a:bodyPr>
            <a:lstStyle/>
            <a:p>
              <a:r>
                <a:rPr lang="en-US" altLang="zh-TW" sz="1400" dirty="0"/>
                <a:t>4</a:t>
              </a:r>
              <a:endParaRPr lang="zh-TW" altLang="en-US" sz="1400" dirty="0"/>
            </a:p>
          </p:txBody>
        </p:sp>
        <p:cxnSp>
          <p:nvCxnSpPr>
            <p:cNvPr id="39" name="直線接點 38"/>
            <p:cNvCxnSpPr/>
            <p:nvPr/>
          </p:nvCxnSpPr>
          <p:spPr bwMode="auto">
            <a:xfrm flipH="1">
              <a:off x="4672024" y="2265548"/>
              <a:ext cx="2780294" cy="2143547"/>
            </a:xfrm>
            <a:prstGeom prst="line">
              <a:avLst/>
            </a:prstGeom>
            <a:solidFill>
              <a:schemeClr val="accent1"/>
            </a:solidFill>
            <a:ln w="9525" cap="flat" cmpd="sng" algn="ctr">
              <a:solidFill>
                <a:schemeClr val="tx1"/>
              </a:solidFill>
              <a:prstDash val="solid"/>
              <a:miter lim="800000"/>
              <a:headEnd type="triangle" w="lg" len="lg"/>
              <a:tailEnd type="none" w="med" len="med"/>
            </a:ln>
            <a:effectLst/>
          </p:spPr>
        </p:cxnSp>
        <p:sp>
          <p:nvSpPr>
            <p:cNvPr id="40" name="文字方塊 39"/>
            <p:cNvSpPr txBox="1"/>
            <p:nvPr/>
          </p:nvSpPr>
          <p:spPr>
            <a:xfrm>
              <a:off x="4566505" y="3874003"/>
              <a:ext cx="288033" cy="307776"/>
            </a:xfrm>
            <a:prstGeom prst="rect">
              <a:avLst/>
            </a:prstGeom>
            <a:noFill/>
          </p:spPr>
          <p:txBody>
            <a:bodyPr wrap="square" rtlCol="0">
              <a:spAutoFit/>
            </a:bodyPr>
            <a:lstStyle/>
            <a:p>
              <a:r>
                <a:rPr lang="en-US" altLang="zh-TW" sz="1400" dirty="0" smtClean="0"/>
                <a:t>1</a:t>
              </a:r>
              <a:endParaRPr lang="zh-TW" altLang="en-US" sz="1400" dirty="0"/>
            </a:p>
          </p:txBody>
        </p:sp>
        <p:sp>
          <p:nvSpPr>
            <p:cNvPr id="41" name="弧形 40"/>
            <p:cNvSpPr/>
            <p:nvPr/>
          </p:nvSpPr>
          <p:spPr bwMode="auto">
            <a:xfrm rot="5400000">
              <a:off x="5758404" y="3617923"/>
              <a:ext cx="534888" cy="2635291"/>
            </a:xfrm>
            <a:prstGeom prst="arc">
              <a:avLst>
                <a:gd name="adj1" fmla="val 16223268"/>
                <a:gd name="adj2" fmla="val 5442630"/>
              </a:avLst>
            </a:prstGeom>
            <a:noFill/>
            <a:ln w="9525" cap="flat" cmpd="sng" algn="ctr">
              <a:solidFill>
                <a:schemeClr val="tx1"/>
              </a:solidFill>
              <a:prstDash val="solid"/>
              <a:miter lim="800000"/>
              <a:headEnd type="triangle" w="lg" len="lg"/>
              <a:tailEnd type="none" w="lg" len="lg"/>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42" name="文字方塊 41"/>
            <p:cNvSpPr txBox="1"/>
            <p:nvPr/>
          </p:nvSpPr>
          <p:spPr>
            <a:xfrm>
              <a:off x="4651247" y="4968024"/>
              <a:ext cx="236999" cy="539657"/>
            </a:xfrm>
            <a:prstGeom prst="rect">
              <a:avLst/>
            </a:prstGeom>
            <a:noFill/>
          </p:spPr>
          <p:txBody>
            <a:bodyPr wrap="square" rtlCol="0">
              <a:spAutoFit/>
            </a:bodyPr>
            <a:lstStyle/>
            <a:p>
              <a:r>
                <a:rPr lang="en-US" altLang="zh-TW" sz="1400" dirty="0"/>
                <a:t>3</a:t>
              </a:r>
              <a:endParaRPr lang="zh-TW" altLang="en-US" sz="1400" dirty="0"/>
            </a:p>
          </p:txBody>
        </p:sp>
        <p:sp>
          <p:nvSpPr>
            <p:cNvPr id="43" name="文字方塊 42"/>
            <p:cNvSpPr txBox="1"/>
            <p:nvPr/>
          </p:nvSpPr>
          <p:spPr>
            <a:xfrm>
              <a:off x="4449351" y="5638255"/>
              <a:ext cx="3671223" cy="647588"/>
            </a:xfrm>
            <a:prstGeom prst="rect">
              <a:avLst/>
            </a:prstGeom>
            <a:noFill/>
          </p:spPr>
          <p:txBody>
            <a:bodyPr wrap="square" rtlCol="0">
              <a:spAutoFit/>
            </a:bodyPr>
            <a:lstStyle/>
            <a:p>
              <a:r>
                <a:rPr lang="zh-TW" altLang="en-US" sz="1800" dirty="0" smtClean="0"/>
                <a:t>↑輸入矩陣示意圖</a:t>
              </a:r>
              <a:endParaRPr lang="en-US" altLang="zh-TW" sz="1800" dirty="0" smtClean="0"/>
            </a:p>
          </p:txBody>
        </p:sp>
      </p:grpSp>
      <p:sp>
        <p:nvSpPr>
          <p:cNvPr id="46" name="文字方塊 45"/>
          <p:cNvSpPr txBox="1"/>
          <p:nvPr/>
        </p:nvSpPr>
        <p:spPr>
          <a:xfrm>
            <a:off x="3559488" y="3116135"/>
            <a:ext cx="1584176" cy="461665"/>
          </a:xfrm>
          <a:prstGeom prst="rect">
            <a:avLst/>
          </a:prstGeom>
          <a:noFill/>
        </p:spPr>
        <p:txBody>
          <a:bodyPr wrap="square" rtlCol="0">
            <a:spAutoFit/>
          </a:bodyPr>
          <a:lstStyle/>
          <a:p>
            <a:r>
              <a:rPr lang="zh-TW" altLang="en-US" dirty="0" smtClean="0"/>
              <a:t>↓</a:t>
            </a:r>
            <a:r>
              <a:rPr lang="en-US" altLang="zh-TW" dirty="0" smtClean="0"/>
              <a:t>queue</a:t>
            </a:r>
            <a:endParaRPr lang="zh-TW" altLang="en-US" dirty="0"/>
          </a:p>
        </p:txBody>
      </p:sp>
      <p:sp>
        <p:nvSpPr>
          <p:cNvPr id="47" name="文字方塊 46"/>
          <p:cNvSpPr txBox="1"/>
          <p:nvPr/>
        </p:nvSpPr>
        <p:spPr>
          <a:xfrm>
            <a:off x="3714161" y="3658973"/>
            <a:ext cx="1656184" cy="461665"/>
          </a:xfrm>
          <a:prstGeom prst="rect">
            <a:avLst/>
          </a:prstGeom>
          <a:noFill/>
        </p:spPr>
        <p:txBody>
          <a:bodyPr wrap="square" rtlCol="0">
            <a:spAutoFit/>
          </a:bodyPr>
          <a:lstStyle/>
          <a:p>
            <a:r>
              <a:rPr lang="zh-TW" altLang="en-US" dirty="0" smtClean="0"/>
              <a:t>甲      乙</a:t>
            </a:r>
            <a:endParaRPr lang="zh-TW" altLang="en-US" dirty="0"/>
          </a:p>
        </p:txBody>
      </p:sp>
      <p:grpSp>
        <p:nvGrpSpPr>
          <p:cNvPr id="48" name="群組 47"/>
          <p:cNvGrpSpPr/>
          <p:nvPr/>
        </p:nvGrpSpPr>
        <p:grpSpPr>
          <a:xfrm>
            <a:off x="8238841" y="303126"/>
            <a:ext cx="432048" cy="433623"/>
            <a:chOff x="7020272" y="5299633"/>
            <a:chExt cx="576064" cy="543525"/>
          </a:xfrm>
        </p:grpSpPr>
        <p:sp>
          <p:nvSpPr>
            <p:cNvPr id="49" name="橢圓 48"/>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0" name="文字方塊 49"/>
            <p:cNvSpPr txBox="1"/>
            <p:nvPr/>
          </p:nvSpPr>
          <p:spPr>
            <a:xfrm>
              <a:off x="7056292" y="5359215"/>
              <a:ext cx="360040" cy="424361"/>
            </a:xfrm>
            <a:prstGeom prst="rect">
              <a:avLst/>
            </a:prstGeom>
            <a:noFill/>
          </p:spPr>
          <p:txBody>
            <a:bodyPr wrap="square" rtlCol="0">
              <a:spAutoFit/>
            </a:bodyPr>
            <a:lstStyle/>
            <a:p>
              <a:r>
                <a:rPr lang="zh-TW" altLang="en-US" sz="1600" dirty="0">
                  <a:solidFill>
                    <a:schemeClr val="bg1"/>
                  </a:solidFill>
                </a:rPr>
                <a:t>乙</a:t>
              </a:r>
            </a:p>
          </p:txBody>
        </p:sp>
      </p:grpSp>
      <p:graphicFrame>
        <p:nvGraphicFramePr>
          <p:cNvPr id="54" name="表格 53"/>
          <p:cNvGraphicFramePr>
            <a:graphicFrameLocks noGrp="1"/>
          </p:cNvGraphicFramePr>
          <p:nvPr>
            <p:extLst>
              <p:ext uri="{D42A27DB-BD31-4B8C-83A1-F6EECF244321}">
                <p14:modId xmlns:p14="http://schemas.microsoft.com/office/powerpoint/2010/main" val="3645385016"/>
              </p:ext>
            </p:extLst>
          </p:nvPr>
        </p:nvGraphicFramePr>
        <p:xfrm>
          <a:off x="3559488" y="4120638"/>
          <a:ext cx="1647744" cy="2514600"/>
        </p:xfrm>
        <a:graphic>
          <a:graphicData uri="http://schemas.openxmlformats.org/drawingml/2006/table">
            <a:tbl>
              <a:tblPr firstRow="1" bandRow="1">
                <a:tableStyleId>{5C22544A-7EE6-4342-B048-85BDC9FD1C3A}</a:tableStyleId>
              </a:tblPr>
              <a:tblGrid>
                <a:gridCol w="823872"/>
                <a:gridCol w="823872"/>
              </a:tblGrid>
              <a:tr h="468595">
                <a:tc>
                  <a:txBody>
                    <a:bodyPr/>
                    <a:lstStyle/>
                    <a:p>
                      <a:pPr algn="ctr">
                        <a:lnSpc>
                          <a:spcPct val="150000"/>
                        </a:lnSpc>
                      </a:pPr>
                      <a:r>
                        <a:rPr lang="en-US" altLang="zh-TW" b="1" dirty="0" smtClean="0">
                          <a:solidFill>
                            <a:schemeClr val="tx1"/>
                          </a:solidFill>
                        </a:rPr>
                        <a:t>3</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2</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r>
                        <a:rPr lang="en-US" altLang="zh-TW" b="1" dirty="0" smtClean="0">
                          <a:solidFill>
                            <a:schemeClr val="tx1"/>
                          </a:solidFill>
                        </a:rPr>
                        <a:t>4</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altLang="zh-TW" b="1" dirty="0" smtClean="0">
                          <a:solidFill>
                            <a:schemeClr val="tx1"/>
                          </a:solidFill>
                        </a:rPr>
                        <a:t>1</a:t>
                      </a: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8595">
                <a:tc>
                  <a:txBody>
                    <a:bodyPr/>
                    <a:lstStyle/>
                    <a:p>
                      <a:pPr algn="ctr">
                        <a:lnSpc>
                          <a:spcPct val="150000"/>
                        </a:lnSpc>
                      </a:pPr>
                      <a:endParaRPr lang="zh-TW" alt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zh-TW"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5" name="群組 54"/>
          <p:cNvGrpSpPr/>
          <p:nvPr/>
        </p:nvGrpSpPr>
        <p:grpSpPr>
          <a:xfrm>
            <a:off x="7801803" y="2554977"/>
            <a:ext cx="432048" cy="433623"/>
            <a:chOff x="7020272" y="5299633"/>
            <a:chExt cx="576064" cy="543525"/>
          </a:xfrm>
        </p:grpSpPr>
        <p:sp>
          <p:nvSpPr>
            <p:cNvPr id="56" name="橢圓 55"/>
            <p:cNvSpPr/>
            <p:nvPr/>
          </p:nvSpPr>
          <p:spPr bwMode="auto">
            <a:xfrm>
              <a:off x="7020272" y="5299633"/>
              <a:ext cx="576064" cy="543525"/>
            </a:xfrm>
            <a:prstGeom prst="ellipse">
              <a:avLst/>
            </a:prstGeom>
            <a:solidFill>
              <a:schemeClr val="accent4">
                <a:lumMod val="65000"/>
                <a:lumOff val="3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57" name="文字方塊 56"/>
            <p:cNvSpPr txBox="1"/>
            <p:nvPr/>
          </p:nvSpPr>
          <p:spPr>
            <a:xfrm>
              <a:off x="7056292" y="5359214"/>
              <a:ext cx="360040" cy="424361"/>
            </a:xfrm>
            <a:prstGeom prst="rect">
              <a:avLst/>
            </a:prstGeom>
            <a:noFill/>
          </p:spPr>
          <p:txBody>
            <a:bodyPr wrap="square" rtlCol="0">
              <a:spAutoFit/>
            </a:bodyPr>
            <a:lstStyle/>
            <a:p>
              <a:r>
                <a:rPr lang="zh-TW" altLang="en-US" sz="1600" dirty="0">
                  <a:solidFill>
                    <a:schemeClr val="bg1"/>
                  </a:solidFill>
                </a:rPr>
                <a:t>甲</a:t>
              </a:r>
            </a:p>
          </p:txBody>
        </p:sp>
      </p:grpSp>
      <p:sp>
        <p:nvSpPr>
          <p:cNvPr id="58" name="文字方塊 57"/>
          <p:cNvSpPr txBox="1"/>
          <p:nvPr/>
        </p:nvSpPr>
        <p:spPr>
          <a:xfrm>
            <a:off x="3055369" y="4140580"/>
            <a:ext cx="499656" cy="461665"/>
          </a:xfrm>
          <a:prstGeom prst="rect">
            <a:avLst/>
          </a:prstGeom>
          <a:noFill/>
        </p:spPr>
        <p:txBody>
          <a:bodyPr wrap="square" rtlCol="0">
            <a:spAutoFit/>
          </a:bodyPr>
          <a:lstStyle/>
          <a:p>
            <a:r>
              <a:rPr lang="zh-TW" altLang="en-US" dirty="0" smtClean="0"/>
              <a:t>→</a:t>
            </a:r>
            <a:endParaRPr lang="zh-TW" altLang="en-US" dirty="0"/>
          </a:p>
        </p:txBody>
      </p:sp>
      <p:sp>
        <p:nvSpPr>
          <p:cNvPr id="2" name="文字方塊 1"/>
          <p:cNvSpPr txBox="1"/>
          <p:nvPr/>
        </p:nvSpPr>
        <p:spPr>
          <a:xfrm>
            <a:off x="5347820" y="4115412"/>
            <a:ext cx="3338979" cy="461665"/>
          </a:xfrm>
          <a:prstGeom prst="rect">
            <a:avLst/>
          </a:prstGeom>
          <a:noFill/>
        </p:spPr>
        <p:txBody>
          <a:bodyPr wrap="square" rtlCol="0">
            <a:spAutoFit/>
          </a:bodyPr>
          <a:lstStyle/>
          <a:p>
            <a:r>
              <a:rPr lang="zh-TW" altLang="en-US" b="1" dirty="0" smtClean="0">
                <a:solidFill>
                  <a:srgbClr val="FF0000"/>
                </a:solidFill>
              </a:rPr>
              <a:t>甲已硬幣皆不能再移動</a:t>
            </a:r>
            <a:endParaRPr lang="zh-TW" altLang="en-US" b="1" dirty="0">
              <a:solidFill>
                <a:srgbClr val="FF0000"/>
              </a:solidFill>
            </a:endParaRPr>
          </a:p>
        </p:txBody>
      </p:sp>
      <p:sp>
        <p:nvSpPr>
          <p:cNvPr id="59" name="文字方塊 58"/>
          <p:cNvSpPr txBox="1"/>
          <p:nvPr/>
        </p:nvSpPr>
        <p:spPr>
          <a:xfrm>
            <a:off x="4766033" y="2947936"/>
            <a:ext cx="1197522" cy="369332"/>
          </a:xfrm>
          <a:prstGeom prst="rect">
            <a:avLst/>
          </a:prstGeom>
          <a:noFill/>
        </p:spPr>
        <p:txBody>
          <a:bodyPr wrap="square" rtlCol="0">
            <a:spAutoFit/>
          </a:bodyPr>
          <a:lstStyle/>
          <a:p>
            <a:r>
              <a:rPr lang="zh-TW" altLang="en-US" sz="1800" dirty="0" smtClean="0"/>
              <a:t>終點↗</a:t>
            </a:r>
            <a:endParaRPr lang="zh-TW" altLang="en-US" sz="1800" dirty="0"/>
          </a:p>
        </p:txBody>
      </p:sp>
    </p:spTree>
    <p:extLst>
      <p:ext uri="{BB962C8B-B14F-4D97-AF65-F5344CB8AC3E}">
        <p14:creationId xmlns:p14="http://schemas.microsoft.com/office/powerpoint/2010/main" val="106764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標楷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2885</TotalTime>
  <Words>916</Words>
  <Application>Microsoft Office PowerPoint</Application>
  <PresentationFormat>如螢幕大小 (4:3)</PresentationFormat>
  <Paragraphs>542</Paragraphs>
  <Slides>11</Slides>
  <Notes>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11</vt:i4>
      </vt:variant>
    </vt:vector>
  </HeadingPairs>
  <TitlesOfParts>
    <vt:vector size="17" baseType="lpstr">
      <vt:lpstr>新細明體</vt:lpstr>
      <vt:lpstr>標楷體</vt:lpstr>
      <vt:lpstr>Tahoma</vt:lpstr>
      <vt:lpstr>Times New Roman</vt:lpstr>
      <vt:lpstr>Wingdings</vt:lpstr>
      <vt:lpstr>Blends</vt:lpstr>
      <vt:lpstr>10097: The Color Game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nsysu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3 Greedy methods</dc:title>
  <dc:creator>cby</dc:creator>
  <cp:lastModifiedBy>Denny Hou</cp:lastModifiedBy>
  <cp:revision>132</cp:revision>
  <dcterms:created xsi:type="dcterms:W3CDTF">1601-01-01T00:00:00Z</dcterms:created>
  <dcterms:modified xsi:type="dcterms:W3CDTF">2014-04-07T11:52:07Z</dcterms:modified>
</cp:coreProperties>
</file>