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>
        <p:scale>
          <a:sx n="74" d="100"/>
          <a:sy n="74" d="100"/>
        </p:scale>
        <p:origin x="-811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8A5A45-5D3D-461A-BC85-228F4588F7D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606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E1285E3-D687-42B5-A160-A778A6E1EC27}" type="slidenum">
              <a:rPr lang="zh-TW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zh-TW" smtClean="0">
              <a:latin typeface="Tahoma" pitchFamily="34" charset="0"/>
            </a:endParaRPr>
          </a:p>
        </p:txBody>
      </p:sp>
      <p:sp>
        <p:nvSpPr>
          <p:cNvPr id="61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64EFDD9-A963-4D51-A763-73CFB1C56E37}" type="slidenum">
              <a:rPr lang="zh-TW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zh-TW" smtClean="0">
              <a:latin typeface="Tahoma" pitchFamily="34" charset="0"/>
            </a:endParaRPr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BCEE-AEC2-41CD-B641-721A7BBCCEF7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475CA-3643-4AA0-990A-24AD1AB8F2D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98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AEB6B-ED9F-4173-97DF-DB85B67DA773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61728-E807-4E30-A956-F8949E75547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508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C908-D3DA-4D2D-B714-4AC719EA13B8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89293-4046-49C9-9F5B-88CAEEA2B57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851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B942A-CDD6-496D-930B-1977BD3A24DD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7488F-C18C-4A70-82A3-3B5FCD0F270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029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DB1A0-CD01-4972-A431-3FA0A6DFF48B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ECA97-6FF6-4A4C-89A0-FB2FEBD0E8E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468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642A7-8884-4DD4-8037-8876816263E0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751E1-6C4F-4EB7-9C82-E433E05885C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399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36B0A-1CAC-4625-AEE3-CA7AE9192D1E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C2D4A-641A-4519-91CE-68F705CD7CF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578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4AE56-8EF1-4FBB-B1E7-918008832846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F6433-A34A-49E4-8B86-A24685CEED4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652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ECA97-EF52-41B2-8AC9-2CF3585A8E89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554C5-AD89-4743-A835-86E466437CE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484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242F2-4625-4191-83F9-30DCF76507A6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1367B-9681-4CB9-A48A-642DC41C9A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04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10099-ED16-4ED0-99D1-2833212D2DC5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22E5D-E39D-4FCD-84D3-8C51CA9048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019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2E6B574-3D77-47FF-AFBE-355A3A56C5AB}" type="datetime1">
              <a:rPr lang="zh-TW" altLang="en-US"/>
              <a:pPr>
                <a:defRPr/>
              </a:pPr>
              <a:t>2014/5/9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EE32A24-CB1F-4F40-B9C6-0FFAE6FF210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F7F260F-87F5-49AA-BE31-FAF7514568BB}" type="slidenum">
              <a:rPr kumimoji="0" lang="zh-TW" altLang="en-US" sz="1400" smtClean="0">
                <a:solidFill>
                  <a:schemeClr val="accent1"/>
                </a:solidFill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 smtClean="0">
              <a:solidFill>
                <a:schemeClr val="accent1"/>
              </a:solidFill>
              <a:ea typeface="新細明體" pitchFamily="18" charset="-12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latin typeface="Times New Roman" charset="0"/>
              </a:rPr>
              <a:t>10110: Light, more light</a:t>
            </a:r>
            <a:endParaRPr lang="en-US" altLang="zh-TW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smtClean="0">
                <a:solidFill>
                  <a:schemeClr val="hlink"/>
                </a:solidFill>
                <a:latin typeface="Times New Roman" charset="0"/>
              </a:rPr>
              <a:t>★★☆☆☆</a:t>
            </a: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題組：</a:t>
            </a:r>
            <a:r>
              <a:rPr lang="en-US" altLang="zh-TW" sz="2400" smtClean="0">
                <a:latin typeface="Times New Roman" charset="0"/>
                <a:ea typeface="新細明體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題號：</a:t>
            </a:r>
            <a:r>
              <a:rPr lang="zh-TW" altLang="en-US" sz="2400" smtClean="0">
                <a:latin typeface="Times New Roman" charset="0"/>
              </a:rPr>
              <a:t>10</a:t>
            </a:r>
            <a:r>
              <a:rPr lang="en-US" altLang="zh-TW" sz="2400" smtClean="0">
                <a:latin typeface="Times New Roman" charset="0"/>
              </a:rPr>
              <a:t>110 </a:t>
            </a:r>
            <a:r>
              <a:rPr lang="zh-TW" altLang="en-US" sz="2400" smtClean="0">
                <a:latin typeface="Times New Roman" charset="0"/>
              </a:rPr>
              <a:t>: </a:t>
            </a:r>
            <a:r>
              <a:rPr lang="en-US" altLang="zh-TW" sz="2400" smtClean="0">
                <a:latin typeface="Times New Roman" charset="0"/>
              </a:rPr>
              <a:t>Light, more light</a:t>
            </a:r>
            <a:endParaRPr lang="en-US" altLang="zh-TW" sz="240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解題者：</a:t>
            </a:r>
            <a:r>
              <a:rPr lang="zh-TW" altLang="en-US" sz="2400" smtClean="0">
                <a:latin typeface="Times New Roman" charset="0"/>
              </a:rPr>
              <a:t>黃致穎</a:t>
            </a:r>
            <a:endParaRPr lang="zh-TW" altLang="en-US" sz="240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解題日期：</a:t>
            </a:r>
            <a:r>
              <a:rPr lang="zh-TW" altLang="en-US" sz="2400" smtClean="0">
                <a:latin typeface="Times New Roman" charset="0"/>
              </a:rPr>
              <a:t>20</a:t>
            </a:r>
            <a:r>
              <a:rPr lang="en-US" altLang="zh-TW" sz="2400" smtClean="0">
                <a:latin typeface="Times New Roman" charset="0"/>
              </a:rPr>
              <a:t>14</a:t>
            </a:r>
            <a:r>
              <a:rPr lang="zh-TW" altLang="en-US" sz="2400" smtClean="0">
                <a:latin typeface="Times New Roman" charset="0"/>
              </a:rPr>
              <a:t>年</a:t>
            </a:r>
            <a:r>
              <a:rPr lang="en-US" altLang="zh-TW" sz="2400" smtClean="0">
                <a:latin typeface="Times New Roman" charset="0"/>
              </a:rPr>
              <a:t>5</a:t>
            </a:r>
            <a:r>
              <a:rPr lang="zh-TW" altLang="en-US" sz="2400" smtClean="0">
                <a:latin typeface="Times New Roman" charset="0"/>
              </a:rPr>
              <a:t>月</a:t>
            </a:r>
            <a:r>
              <a:rPr lang="en-US" altLang="zh-TW" sz="2400" smtClean="0">
                <a:latin typeface="Times New Roman" charset="0"/>
              </a:rPr>
              <a:t>8</a:t>
            </a:r>
            <a:r>
              <a:rPr lang="zh-TW" altLang="en-US" sz="2400" smtClean="0">
                <a:latin typeface="Times New Roman" charset="0"/>
              </a:rPr>
              <a:t>日</a:t>
            </a:r>
            <a:endParaRPr lang="zh-TW" altLang="en-US" sz="240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題意：</a:t>
            </a:r>
            <a:r>
              <a:rPr lang="zh-TW" altLang="en-US" sz="2400" smtClean="0">
                <a:latin typeface="Times New Roman" charset="0"/>
              </a:rPr>
              <a:t>一人走在走廊，走廊中有</a:t>
            </a:r>
            <a:r>
              <a:rPr lang="en-US" altLang="zh-TW" sz="2400" smtClean="0">
                <a:latin typeface="Times New Roman" charset="0"/>
              </a:rPr>
              <a:t>n</a:t>
            </a:r>
            <a:r>
              <a:rPr lang="zh-TW" altLang="en-US" sz="2400" smtClean="0">
                <a:latin typeface="Times New Roman" charset="0"/>
              </a:rPr>
              <a:t>個燈泡一開始為暗的，每個燈泡有獨立的開關。來回走</a:t>
            </a:r>
            <a:r>
              <a:rPr lang="en-US" altLang="zh-TW" sz="2400" smtClean="0">
                <a:latin typeface="Times New Roman" charset="0"/>
              </a:rPr>
              <a:t>n</a:t>
            </a:r>
            <a:r>
              <a:rPr lang="zh-TW" altLang="en-US" sz="2400" smtClean="0">
                <a:latin typeface="Times New Roman" charset="0"/>
              </a:rPr>
              <a:t>次，走第</a:t>
            </a:r>
            <a:r>
              <a:rPr lang="en-US" altLang="zh-TW" sz="2400" smtClean="0">
                <a:latin typeface="Times New Roman" charset="0"/>
              </a:rPr>
              <a:t>i</a:t>
            </a:r>
            <a:r>
              <a:rPr lang="zh-TW" altLang="en-US" sz="2400" smtClean="0">
                <a:latin typeface="Times New Roman" charset="0"/>
              </a:rPr>
              <a:t>次時會按一下有</a:t>
            </a:r>
            <a:r>
              <a:rPr lang="en-US" altLang="zh-TW" sz="2400" smtClean="0">
                <a:latin typeface="Times New Roman" charset="0"/>
              </a:rPr>
              <a:t>i</a:t>
            </a:r>
            <a:r>
              <a:rPr lang="zh-TW" altLang="en-US" sz="2400" smtClean="0">
                <a:latin typeface="Times New Roman" charset="0"/>
              </a:rPr>
              <a:t>為因數的燈泡開關，再回到他起始位置的過程並不會有按開關的動作。求第</a:t>
            </a:r>
            <a:r>
              <a:rPr lang="en-US" altLang="zh-TW" sz="2400" smtClean="0">
                <a:latin typeface="Times New Roman" charset="0"/>
              </a:rPr>
              <a:t>n</a:t>
            </a:r>
            <a:r>
              <a:rPr lang="zh-TW" altLang="en-US" sz="2400" smtClean="0">
                <a:latin typeface="Times New Roman" charset="0"/>
              </a:rPr>
              <a:t>個燈泡最後為亮還暗，亮輸出</a:t>
            </a:r>
            <a:r>
              <a:rPr lang="en-US" altLang="zh-TW" sz="2400" smtClean="0">
                <a:latin typeface="Times New Roman" charset="0"/>
              </a:rPr>
              <a:t>yes</a:t>
            </a:r>
            <a:r>
              <a:rPr lang="zh-TW" altLang="en-US" sz="2400" smtClean="0">
                <a:latin typeface="Times New Roman" charset="0"/>
              </a:rPr>
              <a:t>，暗則輸出</a:t>
            </a:r>
            <a:r>
              <a:rPr lang="en-US" altLang="zh-TW" sz="2400" smtClean="0">
                <a:latin typeface="Times New Roman" charset="0"/>
              </a:rPr>
              <a:t>no</a:t>
            </a:r>
            <a:r>
              <a:rPr lang="zh-TW" altLang="en-US" sz="2400" smtClean="0">
                <a:latin typeface="Times New Roman" charset="0"/>
              </a:rPr>
              <a:t>。</a:t>
            </a:r>
            <a:endParaRPr lang="zh-TW" altLang="en-US" sz="2400" smtClean="0">
              <a:latin typeface="Times New Roman" charset="0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223CDFF-2EB1-4B74-9CA6-E3619C19C2BA}" type="slidenum">
              <a:rPr kumimoji="0" lang="zh-TW" altLang="en-US" sz="1400" smtClean="0">
                <a:solidFill>
                  <a:schemeClr val="accent1"/>
                </a:solidFill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 smtClean="0">
              <a:solidFill>
                <a:schemeClr val="accent1"/>
              </a:solidFill>
              <a:ea typeface="新細明體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 </a:t>
            </a:r>
            <a:endParaRPr lang="en-US" altLang="zh-TW" sz="2400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solidFill>
                  <a:srgbClr val="3BA943"/>
                </a:solidFill>
                <a:latin typeface="Times New Roman" charset="0"/>
              </a:rPr>
              <a:t>	</a:t>
            </a:r>
            <a:r>
              <a:rPr lang="en-US" altLang="zh-TW" sz="2400" dirty="0">
                <a:latin typeface="Times New Roman" charset="0"/>
              </a:rPr>
              <a:t>Input			O</a:t>
            </a:r>
            <a:r>
              <a:rPr lang="en-US" altLang="zh-TW" sz="2400" dirty="0" smtClean="0">
                <a:latin typeface="Times New Roman" charset="0"/>
              </a:rPr>
              <a:t>utput</a:t>
            </a:r>
            <a:endParaRPr lang="en-US" altLang="zh-TW" sz="2400" dirty="0"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charset="0"/>
              </a:rPr>
              <a:t>	3			no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charset="0"/>
              </a:rPr>
              <a:t>	4			yes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charset="0"/>
              </a:rPr>
              <a:t>	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解法：</a:t>
            </a:r>
            <a:endParaRPr lang="en-US" altLang="zh-TW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charset="0"/>
              </a:rPr>
              <a:t>	</a:t>
            </a:r>
            <a:r>
              <a:rPr lang="zh-TW" altLang="en-US" sz="2400" b="1">
                <a:solidFill>
                  <a:srgbClr val="3BA943"/>
                </a:solidFill>
                <a:latin typeface="Times New Roman" charset="0"/>
              </a:rPr>
              <a:t> </a:t>
            </a:r>
            <a:r>
              <a:rPr lang="zh-TW" altLang="en-US" sz="2400" smtClean="0">
                <a:latin typeface="Times New Roman" charset="0"/>
              </a:rPr>
              <a:t>我們</a:t>
            </a:r>
            <a:r>
              <a:rPr lang="zh-TW" altLang="en-US" sz="2400" dirty="0" smtClean="0">
                <a:latin typeface="Times New Roman" charset="0"/>
              </a:rPr>
              <a:t>都知道一個數通常會等於成對的因數相乘，好</a:t>
            </a:r>
            <a:r>
              <a:rPr lang="en-US" altLang="zh-TW" sz="2400" dirty="0" smtClean="0">
                <a:latin typeface="Times New Roman" charset="0"/>
              </a:rPr>
              <a:t>	</a:t>
            </a:r>
            <a:r>
              <a:rPr lang="zh-TW" altLang="en-US" sz="2400" dirty="0" smtClean="0">
                <a:latin typeface="Times New Roman" charset="0"/>
              </a:rPr>
              <a:t>比說</a:t>
            </a:r>
            <a:r>
              <a:rPr lang="en-US" altLang="zh-TW" sz="2400" dirty="0" smtClean="0">
                <a:latin typeface="Times New Roman" charset="0"/>
              </a:rPr>
              <a:t>3 = 1 x 3</a:t>
            </a:r>
            <a:r>
              <a:rPr lang="zh-TW" altLang="en-US" sz="2400" dirty="0" smtClean="0">
                <a:latin typeface="Times New Roman" charset="0"/>
                <a:ea typeface="新細明體"/>
              </a:rPr>
              <a:t>，</a:t>
            </a:r>
            <a:r>
              <a:rPr lang="en-US" altLang="zh-TW" sz="2400" dirty="0" smtClean="0">
                <a:latin typeface="Times New Roman" charset="0"/>
                <a:ea typeface="新細明體"/>
              </a:rPr>
              <a:t>27 = 1 x 27</a:t>
            </a:r>
            <a:r>
              <a:rPr lang="zh-TW" altLang="en-US" sz="2400" dirty="0" smtClean="0">
                <a:latin typeface="Times New Roman" charset="0"/>
                <a:ea typeface="新細明體"/>
              </a:rPr>
              <a:t> 、 </a:t>
            </a:r>
            <a:r>
              <a:rPr lang="en-US" altLang="zh-TW" sz="2400" dirty="0" smtClean="0">
                <a:latin typeface="Times New Roman" charset="0"/>
                <a:ea typeface="新細明體"/>
              </a:rPr>
              <a:t>3 x 9</a:t>
            </a:r>
            <a:r>
              <a:rPr lang="zh-TW" altLang="en-US" sz="2400" dirty="0" smtClean="0">
                <a:latin typeface="Times New Roman" charset="0"/>
                <a:ea typeface="新細明體"/>
              </a:rPr>
              <a:t>。</a:t>
            </a:r>
            <a:r>
              <a:rPr lang="zh-TW" altLang="en-US" sz="2400" dirty="0" smtClean="0">
                <a:latin typeface="Times New Roman" charset="0"/>
              </a:rPr>
              <a:t>但完全平方數卻</a:t>
            </a:r>
            <a:r>
              <a:rPr lang="en-US" altLang="zh-TW" sz="2400" dirty="0" smtClean="0">
                <a:latin typeface="Times New Roman" charset="0"/>
              </a:rPr>
              <a:t>	</a:t>
            </a:r>
            <a:r>
              <a:rPr lang="zh-TW" altLang="en-US" sz="2400" dirty="0" smtClean="0">
                <a:latin typeface="Times New Roman" charset="0"/>
              </a:rPr>
              <a:t>無法有此特性，如</a:t>
            </a:r>
            <a:r>
              <a:rPr lang="en-US" altLang="zh-TW" sz="2400" dirty="0" smtClean="0">
                <a:latin typeface="Times New Roman" charset="0"/>
              </a:rPr>
              <a:t>:</a:t>
            </a:r>
            <a:r>
              <a:rPr lang="zh-TW" altLang="en-US" sz="2400" dirty="0" smtClean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25</a:t>
            </a:r>
            <a:r>
              <a:rPr lang="zh-TW" altLang="en-US" sz="2400" dirty="0" smtClean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=</a:t>
            </a:r>
            <a:r>
              <a:rPr lang="zh-TW" altLang="en-US" sz="2400" dirty="0" smtClean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1 x 25</a:t>
            </a:r>
            <a:r>
              <a:rPr lang="zh-TW" altLang="en-US" sz="2400" dirty="0" smtClean="0">
                <a:latin typeface="Times New Roman" charset="0"/>
                <a:ea typeface="新細明體"/>
              </a:rPr>
              <a:t> 、</a:t>
            </a:r>
            <a:r>
              <a:rPr lang="en-US" altLang="zh-TW" sz="2400" dirty="0" smtClean="0">
                <a:latin typeface="Times New Roman" charset="0"/>
                <a:ea typeface="新細明體"/>
              </a:rPr>
              <a:t>5 x 5</a:t>
            </a:r>
            <a:r>
              <a:rPr lang="zh-TW" altLang="en-US" sz="2400" dirty="0" smtClean="0">
                <a:latin typeface="Times New Roman" charset="0"/>
              </a:rPr>
              <a:t>。所以可以得</a:t>
            </a:r>
            <a:r>
              <a:rPr lang="en-US" altLang="zh-TW" sz="2400" dirty="0" smtClean="0">
                <a:latin typeface="Times New Roman" charset="0"/>
              </a:rPr>
              <a:t>	</a:t>
            </a:r>
            <a:r>
              <a:rPr lang="zh-TW" altLang="en-US" sz="2400" dirty="0" smtClean="0">
                <a:latin typeface="Times New Roman" charset="0"/>
              </a:rPr>
              <a:t>知完全平方數的因數個數為奇數個，所以只需判斷</a:t>
            </a:r>
            <a:r>
              <a:rPr lang="en-US" altLang="zh-TW" sz="2400" dirty="0" smtClean="0">
                <a:latin typeface="Times New Roman" charset="0"/>
              </a:rPr>
              <a:t>	</a:t>
            </a:r>
            <a:r>
              <a:rPr lang="zh-TW" altLang="en-US" sz="2400" dirty="0" smtClean="0">
                <a:latin typeface="Times New Roman" charset="0"/>
              </a:rPr>
              <a:t>輸入</a:t>
            </a:r>
            <a:r>
              <a:rPr lang="en-US" altLang="zh-TW" sz="2400" dirty="0" smtClean="0">
                <a:latin typeface="Times New Roman" charset="0"/>
              </a:rPr>
              <a:t>n</a:t>
            </a:r>
            <a:r>
              <a:rPr lang="zh-TW" altLang="en-US" sz="2400" dirty="0" smtClean="0">
                <a:latin typeface="Times New Roman" charset="0"/>
              </a:rPr>
              <a:t>是否完全平方數，是則輸出</a:t>
            </a:r>
            <a:r>
              <a:rPr lang="en-US" altLang="zh-TW" sz="2400" dirty="0" smtClean="0">
                <a:latin typeface="Times New Roman" charset="0"/>
              </a:rPr>
              <a:t>yes</a:t>
            </a:r>
            <a:r>
              <a:rPr lang="zh-TW" altLang="en-US" sz="2400" dirty="0" smtClean="0">
                <a:latin typeface="Times New Roman" charset="0"/>
              </a:rPr>
              <a:t>否則輸出</a:t>
            </a:r>
            <a:r>
              <a:rPr lang="en-US" altLang="zh-TW" sz="2400" dirty="0" smtClean="0">
                <a:latin typeface="Times New Roman" charset="0"/>
              </a:rPr>
              <a:t>no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解法範例：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無</a:t>
            </a:r>
            <a:endParaRPr lang="zh-TW" altLang="en-US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charset="0"/>
              </a:rPr>
              <a:t>	</a:t>
            </a:r>
          </a:p>
        </p:txBody>
      </p:sp>
      <p:cxnSp>
        <p:nvCxnSpPr>
          <p:cNvPr id="4100" name="直線單箭頭接點 4"/>
          <p:cNvCxnSpPr>
            <a:cxnSpLocks noChangeShapeType="1"/>
          </p:cNvCxnSpPr>
          <p:nvPr/>
        </p:nvCxnSpPr>
        <p:spPr bwMode="auto">
          <a:xfrm>
            <a:off x="2411413" y="1773238"/>
            <a:ext cx="9366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2654</TotalTime>
  <Words>129</Words>
  <Application>Microsoft Office PowerPoint</Application>
  <PresentationFormat>如螢幕大小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Tahoma</vt:lpstr>
      <vt:lpstr>新細明體</vt:lpstr>
      <vt:lpstr>Arial</vt:lpstr>
      <vt:lpstr>標楷體</vt:lpstr>
      <vt:lpstr>Wingdings</vt:lpstr>
      <vt:lpstr>Times New Roman</vt:lpstr>
      <vt:lpstr>Blends</vt:lpstr>
      <vt:lpstr>10110: Light, more light</vt:lpstr>
      <vt:lpstr>PowerPoint 簡報</vt:lpstr>
    </vt:vector>
  </TitlesOfParts>
  <Company>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a</cp:lastModifiedBy>
  <cp:revision>108</cp:revision>
  <dcterms:created xsi:type="dcterms:W3CDTF">1601-01-01T00:00:00Z</dcterms:created>
  <dcterms:modified xsi:type="dcterms:W3CDTF">2014-05-08T18:16:50Z</dcterms:modified>
</cp:coreProperties>
</file>