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307" r:id="rId2"/>
    <p:sldId id="322" r:id="rId3"/>
    <p:sldId id="333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32" r:id="rId14"/>
    <p:sldId id="314" r:id="rId15"/>
    <p:sldId id="351" r:id="rId16"/>
    <p:sldId id="352" r:id="rId17"/>
    <p:sldId id="353" r:id="rId18"/>
    <p:sldId id="311" r:id="rId19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C428"/>
    <a:srgbClr val="3BA94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97" d="100"/>
          <a:sy n="97" d="100"/>
        </p:scale>
        <p:origin x="96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25B1818-0D0C-4E90-AD1B-7587FDB1CAE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49379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CD7825F-2896-49D9-A5C4-B48AC520BB6C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 smtClean="0">
              <a:latin typeface="Tahoma" panose="020B060403050404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300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5B1818-0D0C-4E90-AD1B-7587FDB1CAE1}" type="slidenum">
              <a:rPr lang="zh-TW" altLang="en-US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5166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5B1818-0D0C-4E90-AD1B-7587FDB1CAE1}" type="slidenum">
              <a:rPr lang="zh-TW" altLang="en-US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0360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</p:grp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FC07B-1E90-4C6D-8EFF-AE4FA62A2EF2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8C079-841E-42F4-A12C-E5D5AE7EC78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76311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C20D9-0650-4C81-BACD-0D5B37D7BF0C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D7AD9-5545-495F-921A-A0081254DAB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5049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3FA84-7D68-4259-AD0D-53DFFC457BD3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7903D-1EAC-4ACF-9189-270ECBC9517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08438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0A250-0AAC-4C4A-A92B-418FCD4C0D10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C40BD-2EEF-43F1-95B7-B6968FA9EE5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446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5C1BD-010E-4E6E-937D-A976F749E3BB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B8009-48B2-489E-AE01-18F7E7697DD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5612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C53AD-C581-4E2A-BEC1-9184819F07C4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CAF03-4972-4710-8B61-58897B94D68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72633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79A0D-DD60-412A-A4B8-A31CF722C7A2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2B777-B926-4478-A4B1-F84F6D79073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8278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F4C3F-AA0A-40B8-BA5A-255D090ABE50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7BDB5-B9A2-446C-85A3-608C436BEC0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34503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BD7A2-0D87-4BA0-94EA-D9D3151C22B8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0149D-EC84-4773-AB67-E9A51ABAAB3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35436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D27CF-79F8-4C61-A4FE-EBF3C68CC08B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AB5EE-C9C9-4AE8-A1A4-EEFC73AA06D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3313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96F76-470A-479E-96FB-2894AB7901E4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F9F9F-91D6-45F7-838B-55C9F92E3AF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87981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776B128-5E80-4F00-A8D2-236ABB7BA72F}" type="datetime1">
              <a:rPr lang="zh-TW" altLang="en-US"/>
              <a:pPr>
                <a:defRPr/>
              </a:pPr>
              <a:t>2014/5/31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F6427D2-8C39-4673-8D29-D75924A60BE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7EC8ACE-FB73-4694-BE17-24E7F910AE18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 smtClean="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4624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10254: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Priest Mathematician</a:t>
            </a:r>
            <a:endParaRPr lang="en-US" altLang="zh-TW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52736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★★★★☆</a:t>
            </a:r>
            <a:endParaRPr lang="zh-TW" altLang="en-US" sz="2400" dirty="0" smtClean="0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1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0254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: </a:t>
            </a:r>
            <a:r>
              <a:rPr lang="en-US" altLang="zh-CN" sz="2400" dirty="0">
                <a:latin typeface="Times New Roman" panose="02020603050405020304" pitchFamily="18" charset="0"/>
              </a:rPr>
              <a:t>The Priest </a:t>
            </a:r>
            <a:r>
              <a:rPr lang="en-US" altLang="zh-CN" sz="2400" dirty="0" smtClean="0">
                <a:latin typeface="Times New Roman" panose="02020603050405020304" pitchFamily="18" charset="0"/>
              </a:rPr>
              <a:t>Mathematician</a:t>
            </a: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CN" altLang="en-US" sz="2400" dirty="0" smtClean="0">
                <a:latin typeface="Times New Roman" panose="02020603050405020304" pitchFamily="18" charset="0"/>
              </a:rPr>
              <a:t>周承業</a:t>
            </a:r>
            <a:endParaRPr lang="zh-TW" altLang="en-US" sz="2400" dirty="0" smtClean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20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en-US" altLang="zh-CN" sz="2400" dirty="0" smtClean="0">
                <a:latin typeface="Times New Roman" panose="02020603050405020304" pitchFamily="18" charset="0"/>
              </a:rPr>
              <a:t>3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年</a:t>
            </a:r>
            <a:r>
              <a:rPr lang="en-US" altLang="zh-CN" sz="2400" dirty="0" smtClean="0">
                <a:latin typeface="Times New Roman" panose="02020603050405020304" pitchFamily="18" charset="0"/>
              </a:rPr>
              <a:t>5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月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29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C40BD-2EEF-43F1-95B7-B6968FA9EE57}" type="slidenum">
              <a:rPr lang="zh-TW" altLang="en-US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5" name="Rounded Rectangle 4"/>
          <p:cNvSpPr/>
          <p:nvPr/>
        </p:nvSpPr>
        <p:spPr bwMode="auto">
          <a:xfrm>
            <a:off x="1043608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298782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14806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730830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38563" y="5933847"/>
            <a:ext cx="918102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483768" y="5949280"/>
            <a:ext cx="1161129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710218" y="5726153"/>
            <a:ext cx="1439077" cy="2153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6568008" y="5941453"/>
            <a:ext cx="1723498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2308" y="548680"/>
            <a:ext cx="5843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Hanoi Tower (4 </a:t>
            </a:r>
            <a:r>
              <a:rPr lang="en-US" altLang="zh-CN" dirty="0" smtClean="0"/>
              <a:t>tower 4 Disks</a:t>
            </a:r>
            <a:r>
              <a:rPr lang="en-US" dirty="0" smtClean="0"/>
              <a:t>) example: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219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C40BD-2EEF-43F1-95B7-B6968FA9EE57}" type="slidenum">
              <a:rPr lang="zh-TW" altLang="en-US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5" name="Rounded Rectangle 4"/>
          <p:cNvSpPr/>
          <p:nvPr/>
        </p:nvSpPr>
        <p:spPr bwMode="auto">
          <a:xfrm>
            <a:off x="1043608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298782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14806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730830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38563" y="5933847"/>
            <a:ext cx="918102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6849191" y="5508305"/>
            <a:ext cx="1161129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710218" y="5726153"/>
            <a:ext cx="1439077" cy="2153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6568008" y="5941453"/>
            <a:ext cx="1723498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2308" y="548680"/>
            <a:ext cx="5843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Hanoi Tower (4 </a:t>
            </a:r>
            <a:r>
              <a:rPr lang="en-US" altLang="zh-CN" dirty="0" smtClean="0"/>
              <a:t>tower 4 Disks</a:t>
            </a:r>
            <a:r>
              <a:rPr lang="en-US" dirty="0" smtClean="0"/>
              <a:t>) example: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394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C40BD-2EEF-43F1-95B7-B6968FA9EE57}" type="slidenum">
              <a:rPr lang="zh-TW" altLang="en-US" smtClean="0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5" name="Rounded Rectangle 4"/>
          <p:cNvSpPr/>
          <p:nvPr/>
        </p:nvSpPr>
        <p:spPr bwMode="auto">
          <a:xfrm>
            <a:off x="1043608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298782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14806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730830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970704" y="5293005"/>
            <a:ext cx="918102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6849191" y="5508305"/>
            <a:ext cx="1161129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710218" y="5726153"/>
            <a:ext cx="1439077" cy="2153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6568008" y="5941453"/>
            <a:ext cx="1723498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2308" y="548680"/>
            <a:ext cx="5843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Hanoi Tower (4 </a:t>
            </a:r>
            <a:r>
              <a:rPr lang="en-US" altLang="zh-CN" dirty="0" smtClean="0"/>
              <a:t>tower 4 Disks</a:t>
            </a:r>
            <a:r>
              <a:rPr lang="en-US" dirty="0" smtClean="0"/>
              <a:t>) example: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783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C40BD-2EEF-43F1-95B7-B6968FA9EE57}" type="slidenum">
              <a:rPr lang="zh-TW" altLang="en-US" smtClean="0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0825" y="188913"/>
            <a:ext cx="8077200" cy="590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kern="0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kern="0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kern="0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TW" sz="2400" kern="0" dirty="0" smtClean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CN" sz="2400" kern="0" dirty="0" smtClean="0">
                <a:sym typeface="Wingdings" panose="05000000000000000000" pitchFamily="2" charset="2"/>
              </a:rPr>
              <a:t>1</a:t>
            </a:r>
            <a:endParaRPr lang="en-US" altLang="zh-TW" sz="2400" kern="0" dirty="0" smtClean="0">
              <a:sym typeface="Wingdings" panose="05000000000000000000" pitchFamily="2" charset="2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400" kern="0" dirty="0" smtClean="0">
                <a:sym typeface="Wingdings" panose="05000000000000000000" pitchFamily="2" charset="2"/>
              </a:rPr>
              <a:t>    </a:t>
            </a:r>
            <a:r>
              <a:rPr lang="en-US" altLang="zh-CN" sz="2400" kern="0" dirty="0" smtClean="0">
                <a:sym typeface="Wingdings" panose="05000000000000000000" pitchFamily="2" charset="2"/>
              </a:rPr>
              <a:t>2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CN" sz="2400" kern="0" dirty="0">
                <a:sym typeface="Wingdings" panose="05000000000000000000" pitchFamily="2" charset="2"/>
              </a:rPr>
              <a:t> </a:t>
            </a:r>
            <a:r>
              <a:rPr lang="en-US" altLang="zh-CN" sz="2400" kern="0" dirty="0" smtClean="0">
                <a:sym typeface="Wingdings" panose="05000000000000000000" pitchFamily="2" charset="2"/>
              </a:rPr>
              <a:t>   28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CN" sz="2400" kern="0" dirty="0">
                <a:sym typeface="Wingdings" panose="05000000000000000000" pitchFamily="2" charset="2"/>
              </a:rPr>
              <a:t> </a:t>
            </a:r>
            <a:r>
              <a:rPr lang="en-US" altLang="zh-CN" sz="2400" kern="0" dirty="0" smtClean="0">
                <a:sym typeface="Wingdings" panose="05000000000000000000" pitchFamily="2" charset="2"/>
              </a:rPr>
              <a:t>   64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400" kern="0" dirty="0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000" b="1" kern="0" dirty="0" smtClean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2000" b="1" kern="0" dirty="0" smtClean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輸出</a:t>
            </a:r>
            <a:endParaRPr lang="en-US" altLang="zh-TW" sz="2000" b="1" kern="0" dirty="0" smtClean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000" b="1" kern="0" dirty="0" smtClean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CN" sz="20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CN" sz="20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CN" sz="20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769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CN" sz="20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18433</a:t>
            </a:r>
            <a:endParaRPr lang="en-US" altLang="zh-TW" sz="2000" b="1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000" b="1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zh-TW" altLang="en-US" sz="2400" b="1" kern="0" dirty="0" smtClean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CN" sz="2400" kern="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CN" sz="2400" kern="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CN" sz="2400" kern="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zh-TW" altLang="en-US" sz="2400" kern="0" dirty="0" smtClean="0">
              <a:latin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1196752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盤子數目</a:t>
            </a:r>
            <a:endParaRPr lang="en-US" dirty="0">
              <a:latin typeface="+mn-ea"/>
              <a:ea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56" y="3284984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+mj-ea"/>
                <a:ea typeface="+mj-ea"/>
              </a:rPr>
              <a:t>移</a:t>
            </a:r>
            <a:r>
              <a:rPr lang="zh-CN" altLang="en-US" dirty="0" smtClean="0">
                <a:latin typeface="+mj-ea"/>
                <a:ea typeface="+mj-ea"/>
              </a:rPr>
              <a:t>動次數</a:t>
            </a:r>
            <a:endParaRPr 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29225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C40BD-2EEF-43F1-95B7-B6968FA9EE57}" type="slidenum">
              <a:rPr lang="zh-TW" altLang="en-US" smtClean="0"/>
              <a:pPr>
                <a:defRPr/>
              </a:pPr>
              <a:t>14</a:t>
            </a:fld>
            <a:endParaRPr lang="en-US" altLang="zh-TW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3"/>
              <p:cNvSpPr txBox="1">
                <a:spLocks noChangeArrowheads="1"/>
              </p:cNvSpPr>
              <p:nvPr/>
            </p:nvSpPr>
            <p:spPr bwMode="auto">
              <a:xfrm>
                <a:off x="251520" y="332656"/>
                <a:ext cx="8077200" cy="6449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zh-CN" altLang="en-US" sz="2400" b="1" kern="0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</a:t>
                </a:r>
                <a:r>
                  <a:rPr lang="zh-CN" altLang="en-US" sz="24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法</a:t>
                </a:r>
                <a:r>
                  <a:rPr lang="zh-TW" altLang="en-US" sz="2400" b="1" kern="0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：</a:t>
                </a:r>
                <a:r>
                  <a:rPr lang="zh-TW" altLang="en-US" sz="2400" kern="0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zh-CN" altLang="en-US" sz="2400" kern="0" dirty="0" smtClean="0">
                    <a:latin typeface="Times New Roman" panose="02020603050405020304" pitchFamily="18" charset="0"/>
                  </a:rPr>
                  <a:t>從差分找規律 </a:t>
                </a:r>
                <a:r>
                  <a:rPr lang="en-US" altLang="zh-CN" sz="2400" kern="0" dirty="0" smtClean="0">
                    <a:latin typeface="Times New Roman" panose="02020603050405020304" pitchFamily="18" charset="0"/>
                  </a:rPr>
                  <a:t>+ </a:t>
                </a:r>
                <a:r>
                  <a:rPr lang="zh-CN" altLang="en-US" sz="2400" kern="0" dirty="0" smtClean="0">
                    <a:latin typeface="Times New Roman" panose="02020603050405020304" pitchFamily="18" charset="0"/>
                  </a:rPr>
                  <a:t>大數建表</a:t>
                </a:r>
                <a:endParaRPr lang="en-US" altLang="zh-TW" sz="2400" kern="0" dirty="0" smtClean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endParaRPr lang="en-US" altLang="zh-TW" sz="2400" kern="0" dirty="0" smtClean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zh-CN" altLang="en-US" sz="2400" dirty="0" smtClean="0">
                    <a:sym typeface="Wingdings" panose="05000000000000000000" pitchFamily="2" charset="2"/>
                  </a:rPr>
                  <a:t> </a:t>
                </a:r>
                <a:r>
                  <a:rPr lang="en-US" altLang="zh-CN" sz="2400" dirty="0" smtClean="0">
                    <a:sym typeface="Wingdings" panose="05000000000000000000" pitchFamily="2" charset="2"/>
                  </a:rPr>
                  <a:t> </a:t>
                </a:r>
                <a:endParaRPr lang="en-US" sz="2400" kern="0" dirty="0"/>
              </a:p>
              <a:p>
                <a:pPr marL="0" indent="0">
                  <a:buFont typeface="Wingdings" panose="05000000000000000000" pitchFamily="2" charset="2"/>
                  <a:buNone/>
                </a:pPr>
                <a:endParaRPr lang="en-US" sz="2400" kern="0" dirty="0" smtClean="0"/>
              </a:p>
              <a:p>
                <a:pPr marL="0" indent="0">
                  <a:buFont typeface="Wingdings" panose="05000000000000000000" pitchFamily="2" charset="2"/>
                  <a:buNone/>
                </a:pPr>
                <a:endParaRPr lang="en-US" sz="2400" kern="0" dirty="0" smtClean="0"/>
              </a:p>
              <a:p>
                <a:pPr marL="0" indent="0">
                  <a:buFont typeface="Wingdings" panose="05000000000000000000" pitchFamily="2" charset="2"/>
                  <a:buNone/>
                </a:pPr>
                <a:r>
                  <a:rPr lang="en-US" sz="2400" kern="0" dirty="0" smtClean="0"/>
                  <a:t/>
                </a:r>
                <a:br>
                  <a:rPr lang="en-US" sz="2400" kern="0" dirty="0" smtClean="0"/>
                </a:br>
                <a:r>
                  <a:rPr lang="en-US" sz="2400" kern="0" dirty="0" smtClean="0"/>
                  <a:t>     </a:t>
                </a:r>
                <a:br>
                  <a:rPr lang="en-US" sz="2400" kern="0" dirty="0" smtClean="0"/>
                </a:br>
                <a:endParaRPr lang="en-US" sz="2400" kern="0" dirty="0" smtClean="0"/>
              </a:p>
              <a:p>
                <a:pPr marL="0" indent="0">
                  <a:buFont typeface="Wingdings" panose="05000000000000000000" pitchFamily="2" charset="2"/>
                  <a:buNone/>
                </a:pPr>
                <a:r>
                  <a:rPr lang="zh-CN" altLang="en-US" sz="2400" kern="0" dirty="0" smtClean="0"/>
                  <a:t>從</a:t>
                </a:r>
                <a:r>
                  <a:rPr lang="zh-CN" altLang="en-US" sz="2400" b="1" kern="0" dirty="0" smtClean="0">
                    <a:solidFill>
                      <a:srgbClr val="FF0000"/>
                    </a:solidFill>
                  </a:rPr>
                  <a:t>差分規律</a:t>
                </a:r>
                <a:r>
                  <a:rPr lang="zh-CN" altLang="en-US" sz="2400" kern="0" dirty="0" smtClean="0"/>
                  <a:t>觀察得知</a:t>
                </a:r>
                <a:endParaRPr lang="en-US" altLang="zh-CN" sz="2400" kern="0" dirty="0" smtClean="0"/>
              </a:p>
              <a:p>
                <a:pPr marL="0" indent="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sz="2000" b="1" i="1" kern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1" i="1" kern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altLang="zh-CN" sz="2000" b="1" i="1" kern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sup>
                      </m:sSup>
                      <m:r>
                        <a:rPr lang="en-US" altLang="zh-CN" sz="2000" b="1" i="1" kern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CN" sz="2000" b="1" i="1" kern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zh-CN" altLang="en-US" sz="2000" b="1" i="1" kern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次</m:t>
                      </m:r>
                    </m:oMath>
                  </m:oMathPara>
                </a14:m>
                <a:endParaRPr lang="en-US" altLang="zh-TW" sz="2000" b="1" kern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sz="2000" b="1" i="1" ker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1" i="1" ker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altLang="zh-CN" sz="2000" b="1" i="1" kern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altLang="zh-CN" sz="2000" b="1" i="1" ker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CN" sz="2000" b="1" i="1" kern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zh-CN" altLang="en-US" sz="2000" b="1" i="1" ker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次</m:t>
                      </m:r>
                    </m:oMath>
                  </m:oMathPara>
                </a14:m>
                <a:endParaRPr lang="en-US" altLang="zh-TW" sz="2000" b="1" kern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sz="2000" b="1" i="1" ker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1" i="1" ker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altLang="zh-CN" sz="2000" b="1" i="1" kern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altLang="zh-CN" sz="2000" b="1" i="1" ker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CN" sz="2000" b="1" i="1" kern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zh-CN" altLang="en-US" sz="2000" b="1" i="1" ker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次</m:t>
                      </m:r>
                    </m:oMath>
                  </m:oMathPara>
                </a14:m>
                <a:endParaRPr lang="en-US" altLang="zh-TW" sz="2000" b="1" kern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sz="2000" b="1" i="1" ker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1" i="1" ker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altLang="zh-CN" sz="2000" b="1" i="1" kern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altLang="zh-CN" sz="2000" b="1" i="1" ker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CN" sz="2000" b="1" i="1" kern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zh-CN" altLang="en-US" sz="2000" b="1" i="1" ker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次</m:t>
                      </m:r>
                    </m:oMath>
                  </m:oMathPara>
                </a14:m>
                <a:endParaRPr lang="en-US" altLang="zh-TW" sz="2000" b="1" kern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sz="2000" b="1" i="1" ker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1" i="1" ker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altLang="zh-CN" sz="2000" b="1" i="1" kern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𝒏</m:t>
                          </m:r>
                        </m:sup>
                      </m:sSup>
                      <m:r>
                        <a:rPr lang="en-US" altLang="zh-CN" sz="2000" b="1" i="1" ker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CN" sz="2000" b="1" i="1" kern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𝒏</m:t>
                      </m:r>
                      <m:r>
                        <a:rPr lang="en-US" altLang="zh-CN" sz="2000" b="1" i="1" kern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altLang="zh-CN" sz="2000" b="1" i="1" ker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zh-CN" altLang="en-US" sz="2000" b="1" i="1" ker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次</m:t>
                      </m:r>
                    </m:oMath>
                  </m:oMathPara>
                </a14:m>
                <a:endParaRPr lang="en-US" altLang="zh-TW" sz="2000" b="1" kern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Wingdings" panose="05000000000000000000" pitchFamily="2" charset="2"/>
                  <a:buNone/>
                </a:pPr>
                <a:endParaRPr lang="en-US" altLang="zh-TW" sz="2000" b="1" kern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endParaRPr lang="zh-TW" altLang="en-US" sz="2400" b="1" kern="0" dirty="0" smtClean="0">
                  <a:solidFill>
                    <a:srgbClr val="3BA94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endParaRPr lang="en-US" altLang="zh-CN" sz="2400" kern="0" dirty="0" smtClean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endParaRPr lang="en-US" altLang="zh-CN" sz="2400" kern="0" dirty="0" smtClean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endParaRPr lang="en-US" altLang="zh-CN" sz="2400" kern="0" dirty="0" smtClean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endParaRPr lang="zh-TW" altLang="en-US" sz="2400" kern="0" dirty="0" smtClean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520" y="332656"/>
                <a:ext cx="8077200" cy="6449144"/>
              </a:xfrm>
              <a:prstGeom prst="rect">
                <a:avLst/>
              </a:prstGeom>
              <a:blipFill rotWithShape="0">
                <a:blip r:embed="rId3"/>
                <a:stretch>
                  <a:fillRect l="-1132" t="-132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-2664296" y="278092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481741"/>
              </p:ext>
            </p:extLst>
          </p:nvPr>
        </p:nvGraphicFramePr>
        <p:xfrm>
          <a:off x="456204" y="1140002"/>
          <a:ext cx="829226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7444"/>
                <a:gridCol w="648072"/>
                <a:gridCol w="648072"/>
                <a:gridCol w="648072"/>
                <a:gridCol w="720080"/>
                <a:gridCol w="648072"/>
                <a:gridCol w="648072"/>
                <a:gridCol w="648072"/>
                <a:gridCol w="663242"/>
                <a:gridCol w="691022"/>
                <a:gridCol w="691022"/>
                <a:gridCol w="69102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</a:t>
                      </a:r>
                      <a:r>
                        <a:rPr lang="en-US" altLang="zh-CN" dirty="0" smtClean="0"/>
                        <a:t>-</a:t>
                      </a:r>
                      <a:r>
                        <a:rPr lang="zh-CN" altLang="en-US" dirty="0" smtClean="0"/>
                        <a:t>盤子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次數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差分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ight Brace 7"/>
          <p:cNvSpPr/>
          <p:nvPr/>
        </p:nvSpPr>
        <p:spPr bwMode="auto">
          <a:xfrm rot="5400000">
            <a:off x="2483768" y="1988840"/>
            <a:ext cx="360040" cy="936104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6" name="Right Brace 85"/>
          <p:cNvSpPr/>
          <p:nvPr/>
        </p:nvSpPr>
        <p:spPr bwMode="auto">
          <a:xfrm rot="5400000">
            <a:off x="4039248" y="1765651"/>
            <a:ext cx="417718" cy="1440160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7" name="Right Brace 86"/>
          <p:cNvSpPr/>
          <p:nvPr/>
        </p:nvSpPr>
        <p:spPr bwMode="auto">
          <a:xfrm rot="5400000">
            <a:off x="6480355" y="1232899"/>
            <a:ext cx="360040" cy="2447986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8" name="Right Brace 87"/>
          <p:cNvSpPr/>
          <p:nvPr/>
        </p:nvSpPr>
        <p:spPr bwMode="auto">
          <a:xfrm rot="5400000">
            <a:off x="1479848" y="2207741"/>
            <a:ext cx="360040" cy="495672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67787" y="2694590"/>
            <a:ext cx="683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r>
              <a:rPr lang="zh-CN" altLang="en-US" dirty="0"/>
              <a:t>次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2301679" y="2708920"/>
            <a:ext cx="683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</a:t>
            </a:r>
            <a:r>
              <a:rPr lang="zh-CN" altLang="en-US" dirty="0" smtClean="0"/>
              <a:t>次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3906140" y="2721176"/>
            <a:ext cx="683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3</a:t>
            </a:r>
            <a:r>
              <a:rPr lang="zh-CN" altLang="en-US" dirty="0" smtClean="0"/>
              <a:t>次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6324249" y="2694497"/>
            <a:ext cx="683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4</a:t>
            </a:r>
            <a:r>
              <a:rPr lang="zh-CN" altLang="en-US" dirty="0" smtClean="0"/>
              <a:t>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90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C40BD-2EEF-43F1-95B7-B6968FA9EE57}" type="slidenum">
              <a:rPr lang="zh-TW" altLang="en-US" smtClean="0"/>
              <a:pPr>
                <a:defRPr/>
              </a:pPr>
              <a:t>15</a:t>
            </a:fld>
            <a:endParaRPr lang="en-US" altLang="zh-TW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 bwMode="auto">
              <a:xfrm>
                <a:off x="251520" y="332656"/>
                <a:ext cx="8077200" cy="6449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zh-CN" altLang="en-US" sz="2400" b="1" kern="0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</a:t>
                </a:r>
                <a:r>
                  <a:rPr lang="zh-CN" altLang="en-US" sz="24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法</a:t>
                </a:r>
                <a:r>
                  <a:rPr lang="zh-TW" altLang="en-US" sz="2400" b="1" kern="0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：</a:t>
                </a:r>
                <a:r>
                  <a:rPr lang="zh-TW" altLang="en-US" sz="2400" kern="0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zh-TW" sz="2400" kern="0" dirty="0" smtClean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en-US" altLang="zh-TW" sz="2400" kern="0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zh-TW" sz="2000" b="1" kern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Wingdings" panose="05000000000000000000" pitchFamily="2" charset="2"/>
                  <a:buNone/>
                </a:pPr>
                <a:endParaRPr lang="en-US" altLang="zh-TW" sz="2000" b="1" kern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endParaRPr lang="zh-TW" altLang="en-US" sz="2400" b="1" kern="0" dirty="0" smtClean="0">
                  <a:solidFill>
                    <a:srgbClr val="3BA94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endParaRPr lang="en-US" altLang="zh-CN" sz="2400" kern="0" dirty="0" smtClean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endParaRPr lang="en-US" altLang="zh-CN" sz="2400" kern="0" dirty="0" smtClean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endParaRPr lang="en-US" altLang="zh-CN" sz="2400" kern="0" dirty="0" smtClean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endParaRPr lang="en-US" altLang="zh-CN" sz="2400" kern="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r>
                  <a:rPr lang="zh-CN" altLang="en-US" sz="2400" kern="0" dirty="0" smtClean="0">
                    <a:latin typeface="Times New Roman" panose="02020603050405020304" pitchFamily="18" charset="0"/>
                  </a:rPr>
                  <a:t>大數建表</a:t>
                </a:r>
                <a:r>
                  <a:rPr lang="en-US" altLang="zh-CN" sz="2400" kern="0" dirty="0" smtClean="0">
                    <a:latin typeface="Times New Roman" panose="02020603050405020304" pitchFamily="18" charset="0"/>
                  </a:rPr>
                  <a:t>1</a:t>
                </a:r>
                <a:r>
                  <a:rPr lang="zh-CN" altLang="en-US" sz="2400" kern="0" dirty="0" smtClean="0">
                    <a:latin typeface="Times New Roman" panose="02020603050405020304" pitchFamily="18" charset="0"/>
                  </a:rPr>
                  <a:t>～</a:t>
                </a:r>
                <a:r>
                  <a:rPr lang="en-US" altLang="zh-CN" sz="2400" kern="0" dirty="0" smtClean="0">
                    <a:latin typeface="Times New Roman" panose="02020603050405020304" pitchFamily="18" charset="0"/>
                  </a:rPr>
                  <a:t>10000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endParaRPr lang="en-US" altLang="zh-CN" sz="2400" kern="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en-US" altLang="zh-CN" sz="2400" kern="0" dirty="0" smtClean="0">
                    <a:latin typeface="Times New Roman" panose="02020603050405020304" pitchFamily="18" charset="0"/>
                  </a:rPr>
                  <a:t>1</a:t>
                </a:r>
                <a:r>
                  <a:rPr lang="zh-CN" altLang="en-US" sz="2400" kern="0" dirty="0" smtClean="0">
                    <a:latin typeface="Times New Roman" panose="02020603050405020304" pitchFamily="18" charset="0"/>
                  </a:rPr>
                  <a:t>）差分每次成長累計乘與</a:t>
                </a:r>
                <a:r>
                  <a:rPr lang="en-US" altLang="zh-CN" sz="2400" kern="0" dirty="0">
                    <a:latin typeface="Times New Roman" panose="02020603050405020304" pitchFamily="18" charset="0"/>
                  </a:rPr>
                  <a:t>2  </a:t>
                </a:r>
                <a:r>
                  <a:rPr lang="en-US" altLang="zh-CN" sz="2400" kern="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(</a:t>
                </a:r>
                <a:r>
                  <a:rPr lang="zh-CN" altLang="en-US" sz="2400" kern="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大</a:t>
                </a:r>
                <a:r>
                  <a:rPr lang="zh-CN" altLang="en-US" sz="2400" kern="0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數</a:t>
                </a:r>
                <a:r>
                  <a:rPr lang="zh-CN" altLang="en-US" sz="2400" kern="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乘</a:t>
                </a:r>
                <a:r>
                  <a:rPr lang="zh-CN" altLang="en-US" sz="2400" kern="0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法</a:t>
                </a:r>
                <a:r>
                  <a:rPr lang="en-US" altLang="zh-CN" sz="2400" kern="0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)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en-US" altLang="zh-CN" sz="2400" kern="0" dirty="0" smtClean="0">
                    <a:latin typeface="Times New Roman" panose="02020603050405020304" pitchFamily="18" charset="0"/>
                  </a:rPr>
                  <a:t>2</a:t>
                </a:r>
                <a:r>
                  <a:rPr lang="zh-CN" altLang="en-US" sz="2400" kern="0" dirty="0" smtClean="0">
                    <a:latin typeface="Times New Roman" panose="02020603050405020304" pitchFamily="18" charset="0"/>
                  </a:rPr>
                  <a:t>）</a:t>
                </a:r>
                <a:r>
                  <a:rPr lang="en-US" altLang="zh-CN" sz="2400" kern="0" dirty="0" smtClean="0">
                    <a:latin typeface="Times New Roman" panose="02020603050405020304" pitchFamily="18" charset="0"/>
                  </a:rPr>
                  <a:t>f(n) = f(n-1) + </a:t>
                </a:r>
                <a:r>
                  <a:rPr lang="zh-CN" altLang="en-US" sz="2400" kern="0" dirty="0" smtClean="0">
                    <a:latin typeface="Times New Roman" panose="02020603050405020304" pitchFamily="18" charset="0"/>
                  </a:rPr>
                  <a:t>差分           </a:t>
                </a:r>
                <a:r>
                  <a:rPr lang="zh-CN" altLang="en-US" sz="2400" kern="0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zh-CN" sz="2400" kern="0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(</a:t>
                </a:r>
                <a:r>
                  <a:rPr lang="zh-CN" altLang="en-US" sz="2400" kern="0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大數加法</a:t>
                </a:r>
                <a:r>
                  <a:rPr lang="en-US" altLang="zh-CN" sz="2400" kern="0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)</a:t>
                </a: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endParaRPr lang="en-US" altLang="zh-TW" sz="2400" kern="0" dirty="0" smtClean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endParaRPr lang="en-US" altLang="zh-TW" sz="2400" kern="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zh-CN" altLang="en-US" sz="2400" kern="0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（由於差分以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b="1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400" b="1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en-US" altLang="zh-CN" sz="2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zh-CN" altLang="en-US" sz="2400" kern="0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成長會</a:t>
                </a:r>
                <a:r>
                  <a:rPr lang="en-US" altLang="zh-CN" sz="2400" kern="0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overflow</a:t>
                </a:r>
                <a:r>
                  <a:rPr lang="zh-CN" altLang="en-US" sz="2400" kern="0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，所以 必須用大數）</a:t>
                </a:r>
                <a:endParaRPr lang="zh-TW" altLang="en-US" sz="2400" kern="0" dirty="0" smtClean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520" y="332656"/>
                <a:ext cx="8077200" cy="6449144"/>
              </a:xfrm>
              <a:prstGeom prst="rect">
                <a:avLst/>
              </a:prstGeom>
              <a:blipFill rotWithShape="0">
                <a:blip r:embed="rId2"/>
                <a:stretch>
                  <a:fillRect l="-1132" t="-132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557165"/>
              </p:ext>
            </p:extLst>
          </p:nvPr>
        </p:nvGraphicFramePr>
        <p:xfrm>
          <a:off x="456204" y="1140002"/>
          <a:ext cx="829226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7444"/>
                <a:gridCol w="648072"/>
                <a:gridCol w="648072"/>
                <a:gridCol w="648072"/>
                <a:gridCol w="720080"/>
                <a:gridCol w="648072"/>
                <a:gridCol w="648072"/>
                <a:gridCol w="648072"/>
                <a:gridCol w="663242"/>
                <a:gridCol w="691022"/>
                <a:gridCol w="691022"/>
                <a:gridCol w="69102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</a:t>
                      </a:r>
                      <a:r>
                        <a:rPr lang="en-US" altLang="zh-CN" dirty="0" smtClean="0"/>
                        <a:t>-</a:t>
                      </a:r>
                      <a:r>
                        <a:rPr lang="zh-CN" altLang="en-US" dirty="0" smtClean="0"/>
                        <a:t>盤子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次數</a:t>
                      </a:r>
                      <a:r>
                        <a:rPr lang="en-US" altLang="zh-CN" dirty="0" smtClean="0"/>
                        <a:t>f(n)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差分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ight Brace 8"/>
          <p:cNvSpPr/>
          <p:nvPr/>
        </p:nvSpPr>
        <p:spPr bwMode="auto">
          <a:xfrm rot="5400000">
            <a:off x="2483768" y="1988840"/>
            <a:ext cx="360040" cy="936104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Right Brace 9"/>
          <p:cNvSpPr/>
          <p:nvPr/>
        </p:nvSpPr>
        <p:spPr bwMode="auto">
          <a:xfrm rot="5400000">
            <a:off x="4039248" y="1765651"/>
            <a:ext cx="417718" cy="1440160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Right Brace 10"/>
          <p:cNvSpPr/>
          <p:nvPr/>
        </p:nvSpPr>
        <p:spPr bwMode="auto">
          <a:xfrm rot="5400000">
            <a:off x="6480355" y="1232899"/>
            <a:ext cx="360040" cy="2447986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Right Brace 11"/>
          <p:cNvSpPr/>
          <p:nvPr/>
        </p:nvSpPr>
        <p:spPr bwMode="auto">
          <a:xfrm rot="5400000">
            <a:off x="1479848" y="2207741"/>
            <a:ext cx="360040" cy="495672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67787" y="2694590"/>
            <a:ext cx="683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r>
              <a:rPr lang="zh-CN" altLang="en-US" dirty="0"/>
              <a:t>次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301679" y="2708920"/>
            <a:ext cx="683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</a:t>
            </a:r>
            <a:r>
              <a:rPr lang="zh-CN" altLang="en-US" dirty="0" smtClean="0"/>
              <a:t>次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906140" y="2721176"/>
            <a:ext cx="683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3</a:t>
            </a:r>
            <a:r>
              <a:rPr lang="zh-CN" altLang="en-US" dirty="0" smtClean="0"/>
              <a:t>次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324249" y="2694497"/>
            <a:ext cx="683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4</a:t>
            </a:r>
            <a:r>
              <a:rPr lang="zh-CN" altLang="en-US" dirty="0" smtClean="0"/>
              <a:t>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660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C40BD-2EEF-43F1-95B7-B6968FA9EE57}" type="slidenum">
              <a:rPr lang="zh-TW" altLang="en-US" smtClean="0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1520" y="332656"/>
            <a:ext cx="8077200" cy="6449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zh-CN" altLang="en-US" sz="2400" b="1" kern="0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解法</a:t>
            </a:r>
            <a:r>
              <a:rPr lang="zh-CN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範例</a:t>
            </a:r>
            <a:r>
              <a:rPr lang="zh-TW" altLang="en-US" sz="2400" b="1" kern="0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r>
              <a:rPr lang="zh-TW" altLang="en-US" sz="2400" kern="0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kern="0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kern="0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00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en-US" altLang="zh-TW" sz="2000" b="1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zh-TW" altLang="en-US" sz="2400" b="1" kern="0" dirty="0" smtClean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CN" sz="2400" kern="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CN" sz="2400" kern="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CN" sz="2400" kern="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CN" sz="2400" kern="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zh-CN" altLang="en-US" sz="2400" kern="0" dirty="0" smtClean="0">
                <a:latin typeface="Times New Roman" panose="02020603050405020304" pitchFamily="18" charset="0"/>
              </a:rPr>
              <a:t>大數建表</a:t>
            </a:r>
            <a:r>
              <a:rPr lang="en-US" altLang="zh-CN" sz="2400" kern="0" dirty="0" smtClean="0">
                <a:latin typeface="Times New Roman" panose="02020603050405020304" pitchFamily="18" charset="0"/>
              </a:rPr>
              <a:t>1</a:t>
            </a:r>
            <a:r>
              <a:rPr lang="zh-CN" altLang="en-US" sz="2400" kern="0" dirty="0" smtClean="0">
                <a:latin typeface="Times New Roman" panose="02020603050405020304" pitchFamily="18" charset="0"/>
              </a:rPr>
              <a:t>～</a:t>
            </a:r>
            <a:r>
              <a:rPr lang="en-US" altLang="zh-CN" sz="2400" kern="0" dirty="0" smtClean="0">
                <a:latin typeface="Times New Roman" panose="02020603050405020304" pitchFamily="18" charset="0"/>
              </a:rPr>
              <a:t>10000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CN" sz="2400" kern="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CN" sz="2400" kern="0" dirty="0" smtClean="0">
                <a:latin typeface="Times New Roman" panose="02020603050405020304" pitchFamily="18" charset="0"/>
              </a:rPr>
              <a:t>1</a:t>
            </a:r>
            <a:r>
              <a:rPr lang="zh-CN" altLang="en-US" sz="2400" kern="0" dirty="0" smtClean="0">
                <a:latin typeface="Times New Roman" panose="02020603050405020304" pitchFamily="18" charset="0"/>
              </a:rPr>
              <a:t>）差分</a:t>
            </a:r>
            <a:r>
              <a:rPr lang="en-US" altLang="zh-CN" sz="2400" kern="0" dirty="0" smtClean="0">
                <a:latin typeface="Times New Roman" panose="02020603050405020304" pitchFamily="18" charset="0"/>
              </a:rPr>
              <a:t> = 4 * 2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CN" sz="2400" kern="0" dirty="0">
                <a:latin typeface="Times New Roman" panose="02020603050405020304" pitchFamily="18" charset="0"/>
              </a:rPr>
              <a:t> </a:t>
            </a:r>
            <a:r>
              <a:rPr lang="en-US" altLang="zh-CN" sz="2400" kern="0" dirty="0" smtClean="0">
                <a:latin typeface="Times New Roman" panose="02020603050405020304" pitchFamily="18" charset="0"/>
              </a:rPr>
              <a:t>              = 8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CN" sz="2400" kern="0" dirty="0" smtClean="0">
                <a:latin typeface="Times New Roman" panose="02020603050405020304" pitchFamily="18" charset="0"/>
              </a:rPr>
              <a:t>2</a:t>
            </a:r>
            <a:r>
              <a:rPr lang="zh-CN" altLang="en-US" sz="2400" kern="0" dirty="0" smtClean="0">
                <a:latin typeface="Times New Roman" panose="02020603050405020304" pitchFamily="18" charset="0"/>
              </a:rPr>
              <a:t>）</a:t>
            </a:r>
            <a:r>
              <a:rPr lang="en-US" altLang="zh-CN" sz="2400" kern="0" dirty="0" smtClean="0">
                <a:latin typeface="Times New Roman" panose="02020603050405020304" pitchFamily="18" charset="0"/>
              </a:rPr>
              <a:t>f(n) = 17 + 8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CN" sz="2400" kern="0" dirty="0">
                <a:latin typeface="Times New Roman" panose="02020603050405020304" pitchFamily="18" charset="0"/>
              </a:rPr>
              <a:t> </a:t>
            </a:r>
            <a:r>
              <a:rPr lang="en-US" altLang="zh-CN" sz="2400" kern="0" dirty="0" smtClean="0">
                <a:latin typeface="Times New Roman" panose="02020603050405020304" pitchFamily="18" charset="0"/>
              </a:rPr>
              <a:t>            = 25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zh-TW" altLang="en-US" sz="2400" kern="0" dirty="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25354"/>
              </p:ext>
            </p:extLst>
          </p:nvPr>
        </p:nvGraphicFramePr>
        <p:xfrm>
          <a:off x="456204" y="1140002"/>
          <a:ext cx="829226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7444"/>
                <a:gridCol w="648072"/>
                <a:gridCol w="648072"/>
                <a:gridCol w="648072"/>
                <a:gridCol w="720080"/>
                <a:gridCol w="648072"/>
                <a:gridCol w="648072"/>
                <a:gridCol w="648072"/>
                <a:gridCol w="663242"/>
                <a:gridCol w="691022"/>
                <a:gridCol w="691022"/>
                <a:gridCol w="69102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</a:t>
                      </a:r>
                      <a:r>
                        <a:rPr lang="en-US" altLang="zh-CN" dirty="0" smtClean="0"/>
                        <a:t>-</a:t>
                      </a:r>
                      <a:r>
                        <a:rPr lang="zh-CN" altLang="en-US" dirty="0" smtClean="0"/>
                        <a:t>盤子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次數</a:t>
                      </a:r>
                      <a:r>
                        <a:rPr lang="en-US" altLang="zh-CN" dirty="0" smtClean="0"/>
                        <a:t>f(n)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</a:t>
                      </a:r>
                      <a:endParaRPr lang="en-US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差分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ight Brace 8"/>
          <p:cNvSpPr/>
          <p:nvPr/>
        </p:nvSpPr>
        <p:spPr bwMode="auto">
          <a:xfrm rot="5400000">
            <a:off x="2483768" y="1988840"/>
            <a:ext cx="360040" cy="936104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Right Brace 9"/>
          <p:cNvSpPr/>
          <p:nvPr/>
        </p:nvSpPr>
        <p:spPr bwMode="auto">
          <a:xfrm rot="5400000">
            <a:off x="4039248" y="1765651"/>
            <a:ext cx="417718" cy="1440160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Right Brace 10"/>
          <p:cNvSpPr/>
          <p:nvPr/>
        </p:nvSpPr>
        <p:spPr bwMode="auto">
          <a:xfrm rot="5400000">
            <a:off x="6480355" y="1232899"/>
            <a:ext cx="360040" cy="2447986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Right Brace 11"/>
          <p:cNvSpPr/>
          <p:nvPr/>
        </p:nvSpPr>
        <p:spPr bwMode="auto">
          <a:xfrm rot="5400000">
            <a:off x="1479848" y="2207741"/>
            <a:ext cx="360040" cy="495672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67787" y="2694590"/>
            <a:ext cx="683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r>
              <a:rPr lang="zh-CN" altLang="en-US" dirty="0"/>
              <a:t>次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301679" y="2708920"/>
            <a:ext cx="683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</a:t>
            </a:r>
            <a:r>
              <a:rPr lang="zh-CN" altLang="en-US" dirty="0" smtClean="0"/>
              <a:t>次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906140" y="2721176"/>
            <a:ext cx="683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3</a:t>
            </a:r>
            <a:r>
              <a:rPr lang="zh-CN" altLang="en-US" dirty="0" smtClean="0"/>
              <a:t>次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324249" y="2694497"/>
            <a:ext cx="683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4</a:t>
            </a:r>
            <a:r>
              <a:rPr lang="zh-CN" altLang="en-US" dirty="0" smtClean="0"/>
              <a:t>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790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620688"/>
                <a:ext cx="8640960" cy="5839544"/>
              </a:xfrm>
            </p:spPr>
            <p:txBody>
              <a:bodyPr/>
              <a:lstStyle/>
              <a:p>
                <a:pPr marL="0" indent="0" eaLnBrk="1" hangingPunct="1">
                  <a:buNone/>
                </a:pPr>
                <a:endParaRPr lang="en-US" altLang="zh-TW" sz="2400" dirty="0" smtClean="0"/>
              </a:p>
              <a:p>
                <a:pPr marL="0" indent="0" eaLnBrk="1" hangingPunct="1">
                  <a:buNone/>
                </a:pPr>
                <a:r>
                  <a:rPr lang="zh-CN" altLang="en-US" sz="2400" b="1" u="sng" dirty="0">
                    <a:latin typeface="+mn-ea"/>
                  </a:rPr>
                  <a:t>公</a:t>
                </a:r>
                <a:r>
                  <a:rPr lang="zh-CN" altLang="en-US" sz="2400" b="1" u="sng" dirty="0" smtClean="0">
                    <a:latin typeface="+mn-ea"/>
                  </a:rPr>
                  <a:t>式</a:t>
                </a:r>
                <a:endParaRPr lang="en-US" altLang="zh-CN" sz="2400" b="1" u="sng" dirty="0" smtClean="0">
                  <a:latin typeface="+mn-ea"/>
                </a:endParaRPr>
              </a:p>
              <a:p>
                <a:pPr marL="0" indent="0" eaLnBrk="1" hangingPunct="1">
                  <a:buNone/>
                </a:pPr>
                <a:endParaRPr lang="en-US" altLang="zh-TW" sz="1800" b="1" u="sng" dirty="0">
                  <a:latin typeface="+mn-ea"/>
                </a:endParaRPr>
              </a:p>
              <a:p>
                <a:pPr marL="457200" indent="-457200" eaLnBrk="1" hangingPunct="1">
                  <a:buFont typeface="+mj-lt"/>
                  <a:buAutoNum type="arabicPeriod"/>
                </a:pPr>
                <a:r>
                  <a:rPr lang="zh-TW" altLang="en-US" sz="1800" dirty="0" smtClean="0"/>
                  <a:t>把最上面的 </a:t>
                </a:r>
                <a:r>
                  <a:rPr lang="en-US" altLang="zh-TW" sz="1800" b="1" dirty="0"/>
                  <a:t>n-r</a:t>
                </a:r>
                <a:r>
                  <a:rPr lang="zh-TW" altLang="en-US" sz="1800" dirty="0"/>
                  <a:t> 個盤子搬到備用的柱子</a:t>
                </a:r>
                <a:r>
                  <a:rPr lang="zh-TW" altLang="en-US" sz="1800" dirty="0" smtClean="0"/>
                  <a:t>。</a:t>
                </a:r>
                <a:r>
                  <a:rPr lang="en-US" altLang="zh-TW" sz="1800" dirty="0" smtClean="0"/>
                  <a:t>F(n-r)</a:t>
                </a:r>
                <a:endParaRPr lang="en-US" altLang="zh-TW" sz="1800" dirty="0"/>
              </a:p>
              <a:p>
                <a:pPr marL="457200" indent="-457200" eaLnBrk="1" hangingPunct="1">
                  <a:buFont typeface="+mj-lt"/>
                  <a:buAutoNum type="arabicPeriod"/>
                </a:pPr>
                <a:r>
                  <a:rPr lang="zh-TW" altLang="en-US" sz="1800" dirty="0"/>
                  <a:t>然後用原本的三個柱子的策略去把剩下的 </a:t>
                </a:r>
                <a:r>
                  <a:rPr lang="en-US" altLang="zh-TW" sz="1800" b="1" dirty="0"/>
                  <a:t>r</a:t>
                </a:r>
                <a:r>
                  <a:rPr lang="zh-TW" altLang="en-US" sz="1800" dirty="0"/>
                  <a:t>的盤子搬到他們的目標。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</m:oMath>
                </a14:m>
                <a:r>
                  <a:rPr lang="en-US" sz="1800" dirty="0"/>
                  <a:t>-1</a:t>
                </a:r>
                <a:endParaRPr lang="en-US" altLang="zh-TW" sz="1800" dirty="0"/>
              </a:p>
              <a:p>
                <a:pPr marL="457200" indent="-457200" eaLnBrk="1" hangingPunct="1">
                  <a:buFont typeface="+mj-lt"/>
                  <a:buAutoNum type="arabicPeriod"/>
                </a:pPr>
                <a:r>
                  <a:rPr lang="zh-TW" altLang="en-US" sz="1800" dirty="0"/>
                  <a:t>最後用四個柱子把最上面的 </a:t>
                </a:r>
                <a:r>
                  <a:rPr lang="en-US" altLang="zh-TW" sz="1800" dirty="0"/>
                  <a:t>n-r</a:t>
                </a:r>
                <a:r>
                  <a:rPr lang="zh-TW" altLang="en-US" sz="1800" dirty="0"/>
                  <a:t>個盤子搬到目標</a:t>
                </a:r>
                <a:r>
                  <a:rPr lang="zh-TW" altLang="en-US" sz="1800" dirty="0" smtClean="0"/>
                  <a:t>。</a:t>
                </a:r>
                <a:r>
                  <a:rPr lang="en-US" altLang="zh-TW" sz="1800" dirty="0"/>
                  <a:t>F(n-r)</a:t>
                </a:r>
              </a:p>
              <a:p>
                <a:pPr marL="457200" indent="-457200" eaLnBrk="1" hangingPunct="1">
                  <a:buFont typeface="+mj-lt"/>
                  <a:buAutoNum type="arabicPeriod"/>
                </a:pPr>
                <a:endParaRPr lang="en-US" altLang="zh-TW" sz="2000" dirty="0"/>
              </a:p>
              <a:p>
                <a:pPr marL="457200" indent="-457200" eaLnBrk="1" hangingPunct="1">
                  <a:buFont typeface="+mj-lt"/>
                  <a:buAutoNum type="arabicPeriod"/>
                </a:pPr>
                <a:endParaRPr lang="en-US" altLang="zh-TW" sz="2000" dirty="0"/>
              </a:p>
              <a:p>
                <a:pPr marL="0" indent="0" eaLnBrk="1" hangingPunct="1">
                  <a:buNone/>
                </a:pPr>
                <a:r>
                  <a:rPr lang="zh-CN" altLang="en-US" sz="2400" dirty="0" smtClean="0"/>
                  <a:t>設</a:t>
                </a:r>
                <a:r>
                  <a:rPr lang="en-US" altLang="zh-CN" sz="2400" dirty="0" smtClean="0"/>
                  <a:t>F(n) </a:t>
                </a:r>
                <a:r>
                  <a:rPr lang="zh-CN" altLang="en-US" sz="2400" dirty="0" smtClean="0"/>
                  <a:t>為河內塔搬動次數，</a:t>
                </a:r>
                <a:r>
                  <a:rPr lang="en-US" altLang="zh-CN" sz="2400" dirty="0" smtClean="0"/>
                  <a:t>R(n)</a:t>
                </a:r>
                <a:r>
                  <a:rPr lang="zh-CN" altLang="en-US" sz="2400" dirty="0" smtClean="0"/>
                  <a:t>為</a:t>
                </a:r>
                <a:r>
                  <a:rPr lang="en-US" altLang="zh-CN" sz="2400" dirty="0" smtClean="0"/>
                  <a:t>r</a:t>
                </a:r>
                <a:r>
                  <a:rPr lang="zh-CN" altLang="en-US" sz="2400" dirty="0" smtClean="0"/>
                  <a:t>的盤子個數。</a:t>
                </a:r>
                <a:endParaRPr lang="en-US" altLang="zh-CN" sz="2400" dirty="0" smtClean="0"/>
              </a:p>
              <a:p>
                <a:pPr marL="0" indent="0" eaLnBrk="1" hangingPunct="1">
                  <a:buNone/>
                </a:pPr>
                <a:endParaRPr lang="en-US" altLang="zh-TW" sz="2400" dirty="0" smtClean="0"/>
              </a:p>
              <a:p>
                <a:pPr marL="0" indent="0" eaLnBrk="1" hangingPunct="1">
                  <a:buNone/>
                </a:pPr>
                <a:r>
                  <a:rPr lang="en-US" altLang="zh-CN" sz="2400" dirty="0"/>
                  <a:t>R(n) = 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altLang="zh-CN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zh-CN" sz="24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altLang="zh-CN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altLang="zh-CN" sz="24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rad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 −1</m:t>
                            </m:r>
                          </m:num>
                          <m:den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sz="2400" dirty="0"/>
              </a:p>
              <a:p>
                <a:pPr marL="0" indent="0" eaLnBrk="1" hangingPunct="1">
                  <a:buNone/>
                </a:pPr>
                <a:endParaRPr lang="en-US" altLang="zh-TW" sz="2400" dirty="0"/>
              </a:p>
              <a:p>
                <a:pPr marL="0" indent="0">
                  <a:buNone/>
                </a:pPr>
                <a:r>
                  <a:rPr lang="en-US" sz="2400" dirty="0" smtClean="0"/>
                  <a:t>F(n)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400" i="1" dirty="0">
                            <a:latin typeface="Cambria Math" panose="02040503050406030204" pitchFamily="18" charset="0"/>
                          </a:rPr>
                          <m:t>min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altLang="zh-CN" sz="2400" dirty="0" smtClean="0"/>
                  <a:t>F</a:t>
                </a:r>
                <a:r>
                  <a:rPr lang="en-US" sz="2400" dirty="0" smtClean="0"/>
                  <a:t>(n,r)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400" i="1" dirty="0">
                            <a:latin typeface="Cambria Math" panose="02040503050406030204" pitchFamily="18" charset="0"/>
                          </a:rPr>
                          <m:t>min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 smtClean="0"/>
                  <a:t>[2F(n-r)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</m:oMath>
                </a14:m>
                <a:r>
                  <a:rPr lang="en-US" sz="2400" dirty="0" smtClean="0"/>
                  <a:t>- 1]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620688"/>
                <a:ext cx="8640960" cy="5839544"/>
              </a:xfrm>
              <a:blipFill rotWithShape="0">
                <a:blip r:embed="rId2"/>
                <a:stretch>
                  <a:fillRect l="-11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C40BD-2EEF-43F1-95B7-B6968FA9EE57}" type="slidenum">
              <a:rPr lang="zh-TW" altLang="en-US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712587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323528" y="654943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討論：</a:t>
            </a: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公式證明過程複雜，可參考可下列文獻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參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考資料：四柱漢諾塔之初步探究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楊楷，徐川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C40BD-2EEF-43F1-95B7-B6968FA9EE57}" type="slidenum">
              <a:rPr lang="zh-TW" altLang="en-US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95536" y="219964"/>
            <a:ext cx="80772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en-US" altLang="zh-TW" sz="2400" kern="0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zh-TW" altLang="en-US" sz="2400" b="1" kern="0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endParaRPr lang="en-US" altLang="zh-TW" sz="2400" b="1" kern="0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en-US" altLang="zh-TW" sz="2400" b="1" kern="0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en-US" altLang="zh-TW" sz="2400" b="1" kern="0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en-US" altLang="zh-TW" sz="2400" b="1" kern="0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CN" altLang="en-US" sz="2400" kern="0" dirty="0">
                <a:solidFill>
                  <a:schemeClr val="bg2"/>
                </a:solidFill>
                <a:latin typeface="Times New Roman" panose="02020603050405020304" pitchFamily="18" charset="0"/>
              </a:rPr>
              <a:t>原</a:t>
            </a:r>
            <a:r>
              <a:rPr lang="zh-CN" altLang="en-US" sz="2400" kern="0" dirty="0" smtClean="0">
                <a:solidFill>
                  <a:schemeClr val="bg2"/>
                </a:solidFill>
                <a:latin typeface="Times New Roman" panose="02020603050405020304" pitchFamily="18" charset="0"/>
              </a:rPr>
              <a:t>本的</a:t>
            </a:r>
            <a:r>
              <a:rPr lang="en-US" altLang="zh-CN" sz="2400" kern="0" dirty="0" smtClean="0">
                <a:solidFill>
                  <a:schemeClr val="bg2"/>
                </a:solidFill>
                <a:latin typeface="Times New Roman" panose="02020603050405020304" pitchFamily="18" charset="0"/>
              </a:rPr>
              <a:t>Hanoi tower</a:t>
            </a:r>
            <a:r>
              <a:rPr lang="zh-CN" altLang="en-US" sz="2400" kern="0" dirty="0" smtClean="0">
                <a:solidFill>
                  <a:schemeClr val="bg2"/>
                </a:solidFill>
                <a:latin typeface="Times New Roman" panose="02020603050405020304" pitchFamily="18" charset="0"/>
              </a:rPr>
              <a:t>問題，</a:t>
            </a:r>
            <a:r>
              <a:rPr lang="en-US" altLang="zh-CN" sz="2400" kern="0" dirty="0" smtClean="0">
                <a:solidFill>
                  <a:schemeClr val="bg2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sz="2400" kern="0" dirty="0" smtClean="0">
                <a:solidFill>
                  <a:schemeClr val="bg2"/>
                </a:solidFill>
                <a:latin typeface="Times New Roman" panose="02020603050405020304" pitchFamily="18" charset="0"/>
              </a:rPr>
              <a:t>根柱子</a:t>
            </a:r>
            <a:r>
              <a:rPr lang="zh-CN" altLang="en-US" sz="2400" kern="0" dirty="0">
                <a:solidFill>
                  <a:schemeClr val="bg2"/>
                </a:solidFill>
                <a:latin typeface="Times New Roman" panose="02020603050405020304" pitchFamily="18" charset="0"/>
              </a:rPr>
              <a:t>增</a:t>
            </a:r>
            <a:r>
              <a:rPr lang="zh-CN" altLang="en-US" sz="2400" kern="0" dirty="0" smtClean="0">
                <a:solidFill>
                  <a:schemeClr val="bg2"/>
                </a:solidFill>
                <a:latin typeface="Times New Roman" panose="02020603050405020304" pitchFamily="18" charset="0"/>
              </a:rPr>
              <a:t>加到</a:t>
            </a:r>
            <a:r>
              <a:rPr lang="en-US" altLang="zh-CN" sz="2400" kern="0" dirty="0" smtClean="0">
                <a:solidFill>
                  <a:schemeClr val="bg2"/>
                </a:solidFill>
                <a:latin typeface="Times New Roman" panose="02020603050405020304" pitchFamily="18" charset="0"/>
              </a:rPr>
              <a:t>4</a:t>
            </a:r>
            <a:r>
              <a:rPr lang="zh-CN" altLang="en-US" sz="2400" kern="0" dirty="0" smtClean="0">
                <a:solidFill>
                  <a:schemeClr val="bg2"/>
                </a:solidFill>
                <a:latin typeface="Times New Roman" panose="02020603050405020304" pitchFamily="18" charset="0"/>
              </a:rPr>
              <a:t>根</a:t>
            </a:r>
            <a:r>
              <a:rPr lang="zh-TW" altLang="en-US" sz="2400" kern="0" dirty="0" smtClean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kern="0" dirty="0" smtClean="0">
                <a:solidFill>
                  <a:schemeClr val="bg2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400" kern="0" dirty="0" smtClean="0">
                <a:solidFill>
                  <a:schemeClr val="bg2"/>
                </a:solidFill>
                <a:latin typeface="Times New Roman" panose="02020603050405020304" pitchFamily="18" charset="0"/>
              </a:rPr>
              <a:t>用以下策略，搬動盤子</a:t>
            </a:r>
            <a:endParaRPr lang="en-US" altLang="zh-CN" sz="2400" kern="0" dirty="0" smtClean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en-US" altLang="zh-TW" sz="2400" kern="0" dirty="0" smtClean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zh-TW" altLang="en-US" sz="2400" dirty="0" smtClean="0"/>
              <a:t>把</a:t>
            </a:r>
            <a:r>
              <a:rPr lang="zh-TW" altLang="en-US" sz="2400" dirty="0"/>
              <a:t>最上面的 </a:t>
            </a:r>
            <a:r>
              <a:rPr lang="en-US" altLang="zh-TW" sz="2400" b="1" dirty="0" smtClean="0"/>
              <a:t>n-r</a:t>
            </a:r>
            <a:r>
              <a:rPr lang="zh-TW" altLang="en-US" sz="2400" dirty="0"/>
              <a:t> 個盤子搬到備用的柱子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zh-TW" altLang="en-US" sz="2400" dirty="0" smtClean="0"/>
              <a:t>然</a:t>
            </a:r>
            <a:r>
              <a:rPr lang="zh-TW" altLang="en-US" sz="2400" dirty="0"/>
              <a:t>後用原本的三個柱子的策略去把剩下的 </a:t>
            </a:r>
            <a:r>
              <a:rPr lang="en-US" altLang="zh-TW" sz="2400" b="1" dirty="0"/>
              <a:t>r</a:t>
            </a:r>
            <a:r>
              <a:rPr lang="zh-TW" altLang="en-US" sz="2400" dirty="0" smtClean="0"/>
              <a:t>的</a:t>
            </a:r>
            <a:r>
              <a:rPr lang="zh-TW" altLang="en-US" sz="2400" dirty="0"/>
              <a:t>盤子搬到他們的目標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zh-TW" altLang="en-US" sz="2400" dirty="0" smtClean="0"/>
              <a:t>最</a:t>
            </a:r>
            <a:r>
              <a:rPr lang="zh-TW" altLang="en-US" sz="2400" dirty="0"/>
              <a:t>後用四個柱子把最上面的 </a:t>
            </a:r>
            <a:r>
              <a:rPr lang="en-US" altLang="zh-TW" sz="2400" b="1" dirty="0" smtClean="0"/>
              <a:t>n-r</a:t>
            </a:r>
            <a:r>
              <a:rPr lang="zh-TW" altLang="en-US" sz="2400" dirty="0" smtClean="0"/>
              <a:t>個</a:t>
            </a:r>
            <a:r>
              <a:rPr lang="zh-TW" altLang="en-US" sz="2400" dirty="0"/>
              <a:t>盤子搬到目標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marL="457200" indent="-457200" eaLnBrk="1" hangingPunct="1">
              <a:buFont typeface="+mj-lt"/>
              <a:buAutoNum type="arabicPeriod"/>
            </a:pPr>
            <a:endParaRPr lang="en-US" altLang="zh-TW" sz="2400" dirty="0" smtClean="0"/>
          </a:p>
          <a:p>
            <a:pPr marL="0" indent="0" eaLnBrk="1" hangingPunct="1">
              <a:buNone/>
            </a:pPr>
            <a:r>
              <a:rPr lang="zh-CN" altLang="en-US" sz="2400" kern="0" dirty="0" smtClean="0">
                <a:latin typeface="+mn-ea"/>
                <a:sym typeface="Wingdings" panose="05000000000000000000" pitchFamily="2" charset="2"/>
              </a:rPr>
              <a:t>問</a:t>
            </a:r>
            <a:r>
              <a:rPr lang="en-US" altLang="zh-CN" sz="2400" kern="0" dirty="0" smtClean="0">
                <a:latin typeface="+mn-ea"/>
                <a:sym typeface="Wingdings" panose="05000000000000000000" pitchFamily="2" charset="2"/>
              </a:rPr>
              <a:t>N</a:t>
            </a:r>
            <a:r>
              <a:rPr lang="zh-CN" altLang="en-US" sz="2400" kern="0" dirty="0" smtClean="0">
                <a:latin typeface="+mn-ea"/>
                <a:sym typeface="Wingdings" panose="05000000000000000000" pitchFamily="2" charset="2"/>
              </a:rPr>
              <a:t>（</a:t>
            </a:r>
            <a:r>
              <a:rPr lang="en-US" sz="2400" dirty="0" smtClean="0">
                <a:latin typeface="+mn-ea"/>
              </a:rPr>
              <a:t>0</a:t>
            </a:r>
            <a:r>
              <a:rPr lang="en-US" sz="2400" dirty="0">
                <a:latin typeface="+mn-ea"/>
              </a:rPr>
              <a:t>&lt;=N&lt;=</a:t>
            </a:r>
            <a:r>
              <a:rPr lang="en-US" sz="2400" dirty="0" smtClean="0">
                <a:latin typeface="+mn-ea"/>
              </a:rPr>
              <a:t>10000</a:t>
            </a:r>
            <a:r>
              <a:rPr lang="zh-CN" altLang="en-US" sz="2400" dirty="0" smtClean="0">
                <a:latin typeface="+mn-ea"/>
              </a:rPr>
              <a:t>）</a:t>
            </a:r>
            <a:r>
              <a:rPr lang="zh-CN" altLang="en-US" sz="2400" kern="0" dirty="0" smtClean="0">
                <a:latin typeface="+mn-ea"/>
                <a:sym typeface="Wingdings" panose="05000000000000000000" pitchFamily="2" charset="2"/>
              </a:rPr>
              <a:t>個盤子，需要移動的次數是多少？</a:t>
            </a:r>
            <a:endParaRPr lang="zh-TW" altLang="en-US" sz="2400" kern="0" dirty="0" smtClean="0">
              <a:latin typeface="+mn-ea"/>
              <a:sym typeface="Wingdings" panose="05000000000000000000" pitchFamily="2" charset="2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386" y="188640"/>
            <a:ext cx="4328827" cy="1962127"/>
          </a:xfrm>
        </p:spPr>
      </p:pic>
    </p:spTree>
    <p:extLst>
      <p:ext uri="{BB962C8B-B14F-4D97-AF65-F5344CB8AC3E}">
        <p14:creationId xmlns:p14="http://schemas.microsoft.com/office/powerpoint/2010/main" val="8311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C40BD-2EEF-43F1-95B7-B6968FA9EE57}" type="slidenum">
              <a:rPr lang="zh-TW" altLang="en-US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5" name="Rounded Rectangle 4"/>
          <p:cNvSpPr/>
          <p:nvPr/>
        </p:nvSpPr>
        <p:spPr bwMode="auto">
          <a:xfrm>
            <a:off x="1043608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298782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14806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730830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97134" y="5301208"/>
            <a:ext cx="918102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17114" y="5517956"/>
            <a:ext cx="1161129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96619" y="5733980"/>
            <a:ext cx="1439077" cy="2153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56214" y="5949280"/>
            <a:ext cx="1723498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2308" y="548680"/>
            <a:ext cx="5843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Hanoi Tower (4 </a:t>
            </a:r>
            <a:r>
              <a:rPr lang="en-US" altLang="zh-CN" dirty="0" smtClean="0"/>
              <a:t>tower 4 Disks</a:t>
            </a:r>
            <a:r>
              <a:rPr lang="en-US" dirty="0" smtClean="0"/>
              <a:t>) example: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47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C40BD-2EEF-43F1-95B7-B6968FA9EE57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5" name="Rounded Rectangle 4"/>
          <p:cNvSpPr/>
          <p:nvPr/>
        </p:nvSpPr>
        <p:spPr bwMode="auto">
          <a:xfrm>
            <a:off x="1043608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298782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14806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730830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806026" y="5949280"/>
            <a:ext cx="918102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17114" y="5479922"/>
            <a:ext cx="1161129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96619" y="5695946"/>
            <a:ext cx="1439077" cy="2153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56214" y="5911246"/>
            <a:ext cx="1723498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2308" y="548680"/>
            <a:ext cx="5843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Hanoi Tower (4 </a:t>
            </a:r>
            <a:r>
              <a:rPr lang="en-US" altLang="zh-CN" dirty="0" smtClean="0"/>
              <a:t>tower 4 Disks</a:t>
            </a:r>
            <a:r>
              <a:rPr lang="en-US" dirty="0" smtClean="0"/>
              <a:t>) example: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613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C40BD-2EEF-43F1-95B7-B6968FA9EE57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5" name="Rounded Rectangle 4"/>
          <p:cNvSpPr/>
          <p:nvPr/>
        </p:nvSpPr>
        <p:spPr bwMode="auto">
          <a:xfrm>
            <a:off x="1043608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298782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14806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730830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806026" y="5949280"/>
            <a:ext cx="918102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483768" y="5949280"/>
            <a:ext cx="1161129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96619" y="5695946"/>
            <a:ext cx="1439077" cy="2153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56214" y="5911246"/>
            <a:ext cx="1723498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2308" y="548680"/>
            <a:ext cx="5843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Hanoi Tower (4 </a:t>
            </a:r>
            <a:r>
              <a:rPr lang="en-US" altLang="zh-CN" dirty="0" smtClean="0"/>
              <a:t>tower 4 Disks</a:t>
            </a:r>
            <a:r>
              <a:rPr lang="en-US" dirty="0" smtClean="0"/>
              <a:t>) example: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44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C40BD-2EEF-43F1-95B7-B6968FA9EE57}" type="slidenum">
              <a:rPr lang="zh-TW" altLang="en-US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5" name="Rounded Rectangle 4"/>
          <p:cNvSpPr/>
          <p:nvPr/>
        </p:nvSpPr>
        <p:spPr bwMode="auto">
          <a:xfrm>
            <a:off x="1043608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298782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14806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730830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600781" y="5743709"/>
            <a:ext cx="918102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483768" y="5949280"/>
            <a:ext cx="1161129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96619" y="5695946"/>
            <a:ext cx="1439077" cy="2153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56214" y="5911246"/>
            <a:ext cx="1723498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2308" y="548680"/>
            <a:ext cx="5843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Hanoi Tower (4 </a:t>
            </a:r>
            <a:r>
              <a:rPr lang="en-US" altLang="zh-CN" dirty="0" smtClean="0"/>
              <a:t>tower 4 Disks</a:t>
            </a:r>
            <a:r>
              <a:rPr lang="en-US" dirty="0" smtClean="0"/>
              <a:t>) example: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925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C40BD-2EEF-43F1-95B7-B6968FA9EE57}" type="slidenum">
              <a:rPr lang="zh-TW" altLang="en-US" smtClean="0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5" name="Rounded Rectangle 4"/>
          <p:cNvSpPr/>
          <p:nvPr/>
        </p:nvSpPr>
        <p:spPr bwMode="auto">
          <a:xfrm>
            <a:off x="1043608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298782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14806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730830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600781" y="5743709"/>
            <a:ext cx="918102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483768" y="5949280"/>
            <a:ext cx="1161129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573083" y="5950004"/>
            <a:ext cx="1439077" cy="2153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56214" y="5911246"/>
            <a:ext cx="1723498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2308" y="548680"/>
            <a:ext cx="5843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Hanoi Tower (4 </a:t>
            </a:r>
            <a:r>
              <a:rPr lang="en-US" altLang="zh-CN" dirty="0" smtClean="0"/>
              <a:t>tower 4 Disks</a:t>
            </a:r>
            <a:r>
              <a:rPr lang="en-US" dirty="0" smtClean="0"/>
              <a:t>) example: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79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C40BD-2EEF-43F1-95B7-B6968FA9EE57}" type="slidenum">
              <a:rPr lang="zh-TW" altLang="en-US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5" name="Rounded Rectangle 4"/>
          <p:cNvSpPr/>
          <p:nvPr/>
        </p:nvSpPr>
        <p:spPr bwMode="auto">
          <a:xfrm>
            <a:off x="1043608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298782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14806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730830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600781" y="5743709"/>
            <a:ext cx="918102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483768" y="5949280"/>
            <a:ext cx="1161129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573083" y="5950004"/>
            <a:ext cx="1439077" cy="2153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6568008" y="5941453"/>
            <a:ext cx="1723498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2308" y="548680"/>
            <a:ext cx="5843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Hanoi Tower (4 </a:t>
            </a:r>
            <a:r>
              <a:rPr lang="en-US" altLang="zh-CN" dirty="0" smtClean="0"/>
              <a:t>tower 4 Disks</a:t>
            </a:r>
            <a:r>
              <a:rPr lang="en-US" dirty="0" smtClean="0"/>
              <a:t>) example: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404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C40BD-2EEF-43F1-95B7-B6968FA9EE57}" type="slidenum">
              <a:rPr lang="zh-TW" altLang="en-US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5" name="Rounded Rectangle 4"/>
          <p:cNvSpPr/>
          <p:nvPr/>
        </p:nvSpPr>
        <p:spPr bwMode="auto">
          <a:xfrm>
            <a:off x="1043608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298782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14806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7308304" y="1518758"/>
            <a:ext cx="216024" cy="46085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600781" y="5743709"/>
            <a:ext cx="918102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483768" y="5949280"/>
            <a:ext cx="1161129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710218" y="5726153"/>
            <a:ext cx="1439077" cy="2153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6568008" y="5941453"/>
            <a:ext cx="1723498" cy="21602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2308" y="548680"/>
            <a:ext cx="5843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Hanoi Tower (4 </a:t>
            </a:r>
            <a:r>
              <a:rPr lang="en-US" altLang="zh-CN" dirty="0" smtClean="0"/>
              <a:t>tower 4 Disks</a:t>
            </a:r>
            <a:r>
              <a:rPr lang="en-US" dirty="0" smtClean="0"/>
              <a:t>) example: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6035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3557</TotalTime>
  <Words>530</Words>
  <Application>Microsoft Office PowerPoint</Application>
  <PresentationFormat>On-screen Show (4:3)</PresentationFormat>
  <Paragraphs>247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新細明體</vt:lpstr>
      <vt:lpstr>標楷體</vt:lpstr>
      <vt:lpstr>Arial</vt:lpstr>
      <vt:lpstr>Cambria Math</vt:lpstr>
      <vt:lpstr>Tahoma</vt:lpstr>
      <vt:lpstr>Times New Roman</vt:lpstr>
      <vt:lpstr>Wingdings</vt:lpstr>
      <vt:lpstr>Blends</vt:lpstr>
      <vt:lpstr>10254: The Priest Mathematician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nsysu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woriheck</cp:lastModifiedBy>
  <cp:revision>216</cp:revision>
  <dcterms:created xsi:type="dcterms:W3CDTF">1601-01-01T00:00:00Z</dcterms:created>
  <dcterms:modified xsi:type="dcterms:W3CDTF">2014-05-31T22:06:01Z</dcterms:modified>
</cp:coreProperties>
</file>