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10" r:id="rId3"/>
    <p:sldId id="313" r:id="rId4"/>
    <p:sldId id="309" r:id="rId5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A943"/>
    <a:srgbClr val="20C428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 altLang="zh-TW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CED3A129-4611-4A46-8063-AA953233ECA6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1E2DED-09A1-4B20-966C-D5527A555638}" type="slidenum">
              <a:rPr lang="zh-TW" altLang="en-US"/>
              <a:pPr/>
              <a:t>1</a:t>
            </a:fld>
            <a:endParaRPr lang="en-US" altLang="zh-TW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9048" tIns="49524" rIns="99048" bIns="49524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6A23F2-4DA4-4A34-8454-802B7A308B92}" type="slidenum">
              <a:rPr lang="zh-TW" altLang="en-US"/>
              <a:pPr/>
              <a:t>4</a:t>
            </a:fld>
            <a:endParaRPr lang="en-US" altLang="zh-TW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9048" tIns="49524" rIns="99048" bIns="49524"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717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717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17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717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17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17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93D9A85-71A4-4464-AA78-0E3AD2F5DE97}" type="datetime1">
              <a:rPr lang="zh-TW" altLang="en-US"/>
              <a:pPr/>
              <a:t>2014/6/1</a:t>
            </a:fld>
            <a:endParaRPr lang="en-US" altLang="zh-TW"/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9555043-1851-45B5-AB73-48D709C15D95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182466-FB71-4819-8D6C-6EDBD1B6D0FA}" type="datetime1">
              <a:rPr lang="zh-TW" altLang="en-US"/>
              <a:pPr/>
              <a:t>2014/6/1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34ABD-8FB7-4F86-B87B-246D421D86DE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B6439D-B782-4B84-A033-AE146E073B2F}" type="datetime1">
              <a:rPr lang="zh-TW" altLang="en-US"/>
              <a:pPr/>
              <a:t>2014/6/1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33CC2C-AD59-4CDD-894B-5F822A4C362F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93038" cy="9144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724400" y="1524000"/>
            <a:ext cx="3810000" cy="2247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724400" y="3924300"/>
            <a:ext cx="3810000" cy="2247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AD48E9D-BBA5-4A27-9C44-529B1008180E}" type="datetime1">
              <a:rPr lang="zh-TW" altLang="en-US"/>
              <a:pPr/>
              <a:t>2014/6/1</a:t>
            </a:fld>
            <a:endParaRPr lang="en-US" altLang="zh-TW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2362200" y="63246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98B4FD4-37C1-4F71-8A1D-404C15C929C3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F6483A-3407-4A1F-89F1-B83979F522F4}" type="datetime1">
              <a:rPr lang="zh-TW" altLang="en-US"/>
              <a:pPr/>
              <a:t>2014/6/1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4E17C-879D-4BE9-B733-016B7E366C50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451F59-916C-41B0-859D-820BFB7DCC0D}" type="datetime1">
              <a:rPr lang="zh-TW" altLang="en-US"/>
              <a:pPr/>
              <a:t>2014/6/1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81C4B-0A3D-4207-89B1-92D09B720A13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3DE652-0B0F-4CF9-9CB5-9B3AAEF2CC08}" type="datetime1">
              <a:rPr lang="zh-TW" altLang="en-US"/>
              <a:pPr/>
              <a:t>2014/6/1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9B820-BF83-4134-A5D1-5997B8F17B28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D2E651-BD8F-4514-90DF-A95F558EF71E}" type="datetime1">
              <a:rPr lang="zh-TW" altLang="en-US"/>
              <a:pPr/>
              <a:t>2014/6/1</a:t>
            </a:fld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AFB19-EBA5-4261-8A85-0AD95CC8B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EF6F0A-F47B-4929-ACED-8689EC3DC8EA}" type="datetime1">
              <a:rPr lang="zh-TW" altLang="en-US"/>
              <a:pPr/>
              <a:t>2014/6/1</a:t>
            </a:fld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88CB9-ED61-4F3A-AB53-5E2A52928CFA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22D0B7-8EAB-4906-BAAE-AD59CF8D12BA}" type="datetime1">
              <a:rPr lang="zh-TW" altLang="en-US"/>
              <a:pPr/>
              <a:t>2014/6/1</a:t>
            </a:fld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F8C89-0FFC-442A-8B39-8250E8880A3B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0338B5-5B99-4B59-8A6E-EB24BBAED97C}" type="datetime1">
              <a:rPr lang="zh-TW" altLang="en-US"/>
              <a:pPr/>
              <a:t>2014/6/1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3A0D6-31B9-4A98-B919-153FFB719906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8009EC-2EDD-4C33-AC12-F2F860506C33}" type="datetime1">
              <a:rPr lang="zh-TW" altLang="en-US"/>
              <a:pPr/>
              <a:t>2014/6/1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151E2-8C23-4B61-ACFA-1E44083E3A94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accent1"/>
                </a:solidFill>
              </a:defRPr>
            </a:lvl1pPr>
          </a:lstStyle>
          <a:p>
            <a:fld id="{BBC4EE18-3D99-43F6-8FED-E48F9CB359DD}" type="datetime1">
              <a:rPr lang="zh-TW" altLang="en-US"/>
              <a:pPr/>
              <a:t>2014/6/1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accent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4D8389A0-E518-445E-A71F-9CDF3B98FAD4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E586A-F809-459F-8A8F-D80BE82DCAF7}" type="slidenum">
              <a:rPr lang="zh-TW" altLang="en-US"/>
              <a:pPr/>
              <a:t>1</a:t>
            </a:fld>
            <a:endParaRPr lang="en-US" altLang="zh-TW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81000"/>
            <a:ext cx="8280920" cy="914400"/>
          </a:xfrm>
        </p:spPr>
        <p:txBody>
          <a:bodyPr/>
          <a:lstStyle/>
          <a:p>
            <a:r>
              <a:rPr lang="en-US" altLang="zh-TW" sz="4000" b="1" dirty="0">
                <a:latin typeface="Times New Roman" pitchFamily="18" charset="0"/>
              </a:rPr>
              <a:t>10285: Longest Run on a Snowboard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r>
              <a:rPr lang="zh-TW" altLang="en-US" sz="2400" dirty="0">
                <a:solidFill>
                  <a:schemeClr val="hlink"/>
                </a:solidFill>
                <a:latin typeface="Times New Roman" pitchFamily="18" charset="0"/>
              </a:rPr>
              <a:t>★★★☆☆</a:t>
            </a:r>
          </a:p>
          <a:p>
            <a:r>
              <a:rPr lang="zh-TW" altLang="en-US" sz="2400" b="1" dirty="0">
                <a:solidFill>
                  <a:srgbClr val="3BA943"/>
                </a:solidFill>
                <a:latin typeface="Times New Roman" pitchFamily="18" charset="0"/>
              </a:rPr>
              <a:t>題組：</a:t>
            </a: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Problem C – GWCF Contest 1</a:t>
            </a:r>
          </a:p>
          <a:p>
            <a:r>
              <a:rPr lang="zh-TW" altLang="en-US" sz="2400" b="1" dirty="0">
                <a:solidFill>
                  <a:srgbClr val="3BA943"/>
                </a:solidFill>
                <a:latin typeface="Times New Roman" pitchFamily="18" charset="0"/>
              </a:rPr>
              <a:t>題號：</a:t>
            </a:r>
            <a:r>
              <a:rPr lang="zh-TW" altLang="en-US" sz="2400" dirty="0">
                <a:latin typeface="Times New Roman" pitchFamily="18" charset="0"/>
              </a:rPr>
              <a:t>10285: Longest Run on a Snowboard</a:t>
            </a:r>
            <a:endParaRPr lang="en-US" altLang="zh-TW" sz="2400" dirty="0">
              <a:latin typeface="Times New Roman" pitchFamily="18" charset="0"/>
              <a:ea typeface="新細明體" pitchFamily="18" charset="-120"/>
            </a:endParaRPr>
          </a:p>
          <a:p>
            <a:r>
              <a:rPr lang="zh-TW" altLang="en-US" sz="2400" b="1" dirty="0">
                <a:solidFill>
                  <a:srgbClr val="3BA943"/>
                </a:solidFill>
                <a:latin typeface="Times New Roman" pitchFamily="18" charset="0"/>
              </a:rPr>
              <a:t>解題者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itchFamily="18" charset="0"/>
              </a:rPr>
              <a:t>：</a:t>
            </a:r>
            <a:r>
              <a:rPr lang="zh-TW" altLang="en-US" sz="2400" dirty="0">
                <a:latin typeface="Times New Roman" pitchFamily="18" charset="0"/>
              </a:rPr>
              <a:t>羅睿</a:t>
            </a:r>
          </a:p>
          <a:p>
            <a:r>
              <a:rPr lang="zh-TW" altLang="en-US" sz="2400" b="1" dirty="0">
                <a:solidFill>
                  <a:srgbClr val="3BA943"/>
                </a:solidFill>
                <a:latin typeface="Times New Roman" pitchFamily="18" charset="0"/>
              </a:rPr>
              <a:t>解題日期：</a:t>
            </a:r>
            <a:r>
              <a:rPr lang="zh-TW" altLang="en-US" sz="2400" dirty="0" smtClean="0">
                <a:latin typeface="Times New Roman" pitchFamily="18" charset="0"/>
              </a:rPr>
              <a:t>20</a:t>
            </a:r>
            <a:r>
              <a:rPr lang="en-US" altLang="zh-TW" sz="2400" dirty="0" smtClean="0">
                <a:latin typeface="Times New Roman" pitchFamily="18" charset="0"/>
              </a:rPr>
              <a:t>14</a:t>
            </a:r>
            <a:r>
              <a:rPr lang="zh-TW" altLang="en-US" sz="2400" dirty="0" smtClean="0">
                <a:latin typeface="Times New Roman" pitchFamily="18" charset="0"/>
              </a:rPr>
              <a:t>年</a:t>
            </a:r>
            <a:r>
              <a:rPr lang="en-US" altLang="zh-TW" sz="2400" dirty="0" smtClean="0">
                <a:latin typeface="Times New Roman" pitchFamily="18" charset="0"/>
              </a:rPr>
              <a:t>5</a:t>
            </a:r>
            <a:r>
              <a:rPr lang="zh-TW" altLang="en-US" sz="2400" dirty="0" smtClean="0">
                <a:latin typeface="Times New Roman" pitchFamily="18" charset="0"/>
              </a:rPr>
              <a:t>月</a:t>
            </a:r>
            <a:r>
              <a:rPr lang="en-US" altLang="zh-TW" sz="2400" dirty="0" smtClean="0">
                <a:latin typeface="Times New Roman" pitchFamily="18" charset="0"/>
              </a:rPr>
              <a:t>29</a:t>
            </a:r>
            <a:r>
              <a:rPr lang="zh-TW" altLang="en-US" sz="2400" dirty="0" smtClean="0">
                <a:latin typeface="Times New Roman" pitchFamily="18" charset="0"/>
              </a:rPr>
              <a:t>日</a:t>
            </a:r>
            <a:endParaRPr lang="zh-TW" altLang="en-US" sz="2400" dirty="0">
              <a:latin typeface="Times New Roman" pitchFamily="18" charset="0"/>
              <a:ea typeface="新細明體" pitchFamily="18" charset="-120"/>
            </a:endParaRPr>
          </a:p>
          <a:p>
            <a:r>
              <a:rPr lang="zh-TW" altLang="en-US" sz="2400" b="1" dirty="0">
                <a:solidFill>
                  <a:srgbClr val="3BA943"/>
                </a:solidFill>
                <a:latin typeface="Times New Roman" pitchFamily="18" charset="0"/>
              </a:rPr>
              <a:t>題意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itchFamily="18" charset="0"/>
              </a:rPr>
              <a:t>：</a:t>
            </a:r>
            <a:r>
              <a:rPr lang="zh-TW" altLang="en-US" sz="2400" dirty="0">
                <a:latin typeface="Times New Roman" pitchFamily="18" charset="0"/>
              </a:rPr>
              <a:t>給定一個大小為</a:t>
            </a:r>
            <a:r>
              <a:rPr lang="en-US" altLang="zh-TW" sz="2400" dirty="0">
                <a:latin typeface="Times New Roman" pitchFamily="18" charset="0"/>
              </a:rPr>
              <a:t>R*C(R,C&lt;100)</a:t>
            </a:r>
            <a:r>
              <a:rPr lang="zh-TW" altLang="en-US" sz="2400" dirty="0">
                <a:latin typeface="Times New Roman" pitchFamily="18" charset="0"/>
              </a:rPr>
              <a:t>的滑雪地地圖，每格的內容都是其高度</a:t>
            </a:r>
            <a:r>
              <a:rPr lang="en-US" altLang="zh-TW" sz="2400" dirty="0">
                <a:latin typeface="Times New Roman" pitchFamily="18" charset="0"/>
              </a:rPr>
              <a:t>(0-100)</a:t>
            </a:r>
            <a:r>
              <a:rPr lang="zh-TW" altLang="en-US" sz="2400" dirty="0">
                <a:latin typeface="Times New Roman" pitchFamily="18" charset="0"/>
              </a:rPr>
              <a:t>，只能由高往低處滑，試求出每個人可滑行最長距離。</a:t>
            </a:r>
            <a:endParaRPr lang="en-US" altLang="zh-TW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00" name="Text Box 28"/>
          <p:cNvSpPr txBox="1">
            <a:spLocks noChangeArrowheads="1"/>
          </p:cNvSpPr>
          <p:nvPr/>
        </p:nvSpPr>
        <p:spPr bwMode="auto">
          <a:xfrm>
            <a:off x="899592" y="1759456"/>
            <a:ext cx="288037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2  3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16 17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18 19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15 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24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25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20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7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14 23 22 21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8</a:t>
            </a:r>
          </a:p>
          <a:p>
            <a:pPr marL="457200" indent="-457200">
              <a:spcBef>
                <a:spcPct val="50000"/>
              </a:spcBef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13 12 11 10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9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2F68-78E6-4252-A151-74B88F90544A}" type="slidenum">
              <a:rPr lang="zh-TW" altLang="en-US"/>
              <a:pPr/>
              <a:t>2</a:t>
            </a:fld>
            <a:endParaRPr lang="en-US" altLang="zh-TW"/>
          </a:p>
        </p:txBody>
      </p:sp>
      <p:sp>
        <p:nvSpPr>
          <p:cNvPr id="131086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611188" y="692150"/>
            <a:ext cx="2880692" cy="576610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Times New Roman" pitchFamily="18" charset="0"/>
              </a:rPr>
              <a:t>題意範例：</a:t>
            </a:r>
            <a:endParaRPr lang="zh-TW" altLang="en-US" sz="2400" dirty="0"/>
          </a:p>
        </p:txBody>
      </p:sp>
      <p:sp>
        <p:nvSpPr>
          <p:cNvPr id="131101" name="Text Box 29"/>
          <p:cNvSpPr txBox="1">
            <a:spLocks noChangeArrowheads="1"/>
          </p:cNvSpPr>
          <p:nvPr/>
        </p:nvSpPr>
        <p:spPr bwMode="auto">
          <a:xfrm>
            <a:off x="3995738" y="1773238"/>
            <a:ext cx="4105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24-17-16-1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為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其中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一條可能的路徑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1102" name="Text Box 30"/>
          <p:cNvSpPr txBox="1">
            <a:spLocks noChangeArrowheads="1"/>
          </p:cNvSpPr>
          <p:nvPr/>
        </p:nvSpPr>
        <p:spPr bwMode="auto">
          <a:xfrm>
            <a:off x="3995936" y="2780928"/>
            <a:ext cx="41052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latin typeface="標楷體" pitchFamily="65" charset="-120"/>
                <a:ea typeface="標楷體" pitchFamily="65" charset="-120"/>
              </a:rPr>
              <a:t>25-24-23-...-3-2-1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是一條可能路徑，因為這條路徑為最長可能，所以此題的解為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25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1105" name="Line 33"/>
          <p:cNvSpPr>
            <a:spLocks noChangeShapeType="1"/>
          </p:cNvSpPr>
          <p:nvPr/>
        </p:nvSpPr>
        <p:spPr bwMode="auto">
          <a:xfrm flipV="1">
            <a:off x="1619722" y="2623899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31106" name="Line 34"/>
          <p:cNvSpPr>
            <a:spLocks noChangeShapeType="1"/>
          </p:cNvSpPr>
          <p:nvPr/>
        </p:nvSpPr>
        <p:spPr bwMode="auto">
          <a:xfrm flipH="1">
            <a:off x="1259682" y="2551891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31107" name="Line 35"/>
          <p:cNvSpPr>
            <a:spLocks noChangeShapeType="1"/>
          </p:cNvSpPr>
          <p:nvPr/>
        </p:nvSpPr>
        <p:spPr bwMode="auto">
          <a:xfrm flipV="1">
            <a:off x="1187674" y="211984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31115" name="Line 43"/>
          <p:cNvSpPr>
            <a:spLocks noChangeShapeType="1"/>
          </p:cNvSpPr>
          <p:nvPr/>
        </p:nvSpPr>
        <p:spPr bwMode="auto">
          <a:xfrm flipH="1">
            <a:off x="1619672" y="3068762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31117" name="Line 45"/>
          <p:cNvSpPr>
            <a:spLocks noChangeShapeType="1"/>
          </p:cNvSpPr>
          <p:nvPr/>
        </p:nvSpPr>
        <p:spPr bwMode="auto">
          <a:xfrm>
            <a:off x="1619672" y="3068762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31118" name="Line 46"/>
          <p:cNvSpPr>
            <a:spLocks noChangeShapeType="1"/>
          </p:cNvSpPr>
          <p:nvPr/>
        </p:nvSpPr>
        <p:spPr bwMode="auto">
          <a:xfrm>
            <a:off x="1619672" y="3645024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31119" name="Line 47"/>
          <p:cNvSpPr>
            <a:spLocks noChangeShapeType="1"/>
          </p:cNvSpPr>
          <p:nvPr/>
        </p:nvSpPr>
        <p:spPr bwMode="auto">
          <a:xfrm flipV="1">
            <a:off x="2484860" y="2565524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31120" name="Line 48"/>
          <p:cNvSpPr>
            <a:spLocks noChangeShapeType="1"/>
          </p:cNvSpPr>
          <p:nvPr/>
        </p:nvSpPr>
        <p:spPr bwMode="auto">
          <a:xfrm flipH="1">
            <a:off x="1259310" y="2565524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31121" name="Line 49"/>
          <p:cNvSpPr>
            <a:spLocks noChangeShapeType="1"/>
          </p:cNvSpPr>
          <p:nvPr/>
        </p:nvSpPr>
        <p:spPr bwMode="auto">
          <a:xfrm>
            <a:off x="1187872" y="2565524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31123" name="Line 51"/>
          <p:cNvSpPr>
            <a:spLocks noChangeShapeType="1"/>
          </p:cNvSpPr>
          <p:nvPr/>
        </p:nvSpPr>
        <p:spPr bwMode="auto">
          <a:xfrm>
            <a:off x="1187872" y="4221287"/>
            <a:ext cx="165576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31124" name="Line 52"/>
          <p:cNvSpPr>
            <a:spLocks noChangeShapeType="1"/>
          </p:cNvSpPr>
          <p:nvPr/>
        </p:nvSpPr>
        <p:spPr bwMode="auto">
          <a:xfrm flipV="1">
            <a:off x="2843635" y="1989262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31125" name="Line 53"/>
          <p:cNvSpPr>
            <a:spLocks noChangeShapeType="1"/>
          </p:cNvSpPr>
          <p:nvPr/>
        </p:nvSpPr>
        <p:spPr bwMode="auto">
          <a:xfrm flipH="1">
            <a:off x="1332335" y="1989262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102" grpId="0"/>
      <p:bldP spid="131105" grpId="0" animBg="1"/>
      <p:bldP spid="131106" grpId="0" animBg="1"/>
      <p:bldP spid="131107" grpId="0" animBg="1"/>
      <p:bldP spid="131115" grpId="0" animBg="1"/>
      <p:bldP spid="131117" grpId="0" animBg="1"/>
      <p:bldP spid="131118" grpId="0" animBg="1"/>
      <p:bldP spid="131119" grpId="0" animBg="1"/>
      <p:bldP spid="131120" grpId="0" animBg="1"/>
      <p:bldP spid="131121" grpId="0" animBg="1"/>
      <p:bldP spid="131123" grpId="0" animBg="1"/>
      <p:bldP spid="131124" grpId="0" animBg="1"/>
      <p:bldP spid="1311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548680"/>
            <a:ext cx="7772400" cy="5191125"/>
          </a:xfrm>
        </p:spPr>
        <p:txBody>
          <a:bodyPr/>
          <a:lstStyle/>
          <a:p>
            <a:r>
              <a:rPr lang="zh-TW" altLang="en-US" sz="2400" b="1" dirty="0" smtClean="0">
                <a:solidFill>
                  <a:srgbClr val="3BA943"/>
                </a:solidFill>
                <a:latin typeface="Times New Roman" pitchFamily="18" charset="0"/>
              </a:rPr>
              <a:t>解法：</a:t>
            </a:r>
            <a:endParaRPr lang="en-US" altLang="zh-TW" sz="2400" b="1" dirty="0" smtClean="0">
              <a:solidFill>
                <a:srgbClr val="3BA943"/>
              </a:solidFill>
              <a:latin typeface="Times New Roman" pitchFamily="18" charset="0"/>
            </a:endParaRPr>
          </a:p>
          <a:p>
            <a:pPr>
              <a:buNone/>
            </a:pPr>
            <a:endParaRPr lang="en-US" altLang="zh-TW" sz="2400" b="1" dirty="0" smtClean="0">
              <a:solidFill>
                <a:srgbClr val="3BA943"/>
              </a:solidFill>
              <a:latin typeface="Times New Roman" pitchFamily="18" charset="0"/>
            </a:endParaRPr>
          </a:p>
          <a:p>
            <a:pPr marL="457200" indent="-457200">
              <a:buNone/>
            </a:pPr>
            <a:r>
              <a:rPr lang="en-US" altLang="zh-TW" sz="2400" dirty="0" smtClean="0">
                <a:latin typeface="+mn-ea"/>
              </a:rPr>
              <a:t>(1) </a:t>
            </a:r>
            <a:r>
              <a:rPr lang="zh-TW" altLang="en-US" sz="2400" dirty="0" smtClean="0">
                <a:latin typeface="+mn-ea"/>
              </a:rPr>
              <a:t>使用</a:t>
            </a:r>
            <a:r>
              <a:rPr lang="en-US" altLang="zh-TW" sz="2400" dirty="0" smtClean="0">
                <a:latin typeface="+mn-ea"/>
              </a:rPr>
              <a:t>DFS</a:t>
            </a:r>
            <a:r>
              <a:rPr lang="zh-TW" altLang="en-US" sz="2400" dirty="0" smtClean="0">
                <a:latin typeface="+mn-ea"/>
              </a:rPr>
              <a:t>搜尋法輪流從每個點的</a:t>
            </a:r>
            <a:endParaRPr lang="en-US" altLang="zh-TW" sz="2400" dirty="0" smtClean="0">
              <a:latin typeface="+mn-ea"/>
            </a:endParaRPr>
          </a:p>
          <a:p>
            <a:pPr marL="457200" indent="-457200">
              <a:buNone/>
            </a:pPr>
            <a:r>
              <a:rPr lang="en-US" altLang="zh-TW" sz="2400" dirty="0" smtClean="0">
                <a:latin typeface="+mn-ea"/>
              </a:rPr>
              <a:t>	</a:t>
            </a:r>
            <a:r>
              <a:rPr lang="zh-TW" altLang="en-US" sz="2400" dirty="0" smtClean="0">
                <a:latin typeface="+mn-ea"/>
              </a:rPr>
              <a:t>四個方向去找比</a:t>
            </a:r>
            <a:r>
              <a:rPr lang="zh-TW" altLang="en-US" sz="2400" dirty="0">
                <a:latin typeface="+mn-ea"/>
              </a:rPr>
              <a:t>其值</a:t>
            </a:r>
            <a:r>
              <a:rPr lang="zh-TW" altLang="en-US" sz="2400" dirty="0" smtClean="0">
                <a:latin typeface="+mn-ea"/>
              </a:rPr>
              <a:t>小且未出界</a:t>
            </a:r>
            <a:endParaRPr lang="en-US" altLang="zh-TW" sz="2400" dirty="0" smtClean="0">
              <a:latin typeface="+mn-ea"/>
            </a:endParaRPr>
          </a:p>
          <a:p>
            <a:pPr marL="457200" indent="-457200">
              <a:buNone/>
            </a:pPr>
            <a:r>
              <a:rPr lang="en-US" altLang="zh-TW" sz="2400" dirty="0">
                <a:latin typeface="+mn-ea"/>
              </a:rPr>
              <a:t>	</a:t>
            </a:r>
            <a:r>
              <a:rPr lang="zh-TW" altLang="en-US" sz="2400" dirty="0" smtClean="0">
                <a:latin typeface="+mn-ea"/>
              </a:rPr>
              <a:t>的點，若有符合條件則</a:t>
            </a:r>
            <a:r>
              <a:rPr lang="en-US" altLang="zh-TW" sz="2400" dirty="0" smtClean="0">
                <a:latin typeface="+mn-ea"/>
              </a:rPr>
              <a:t>recursive</a:t>
            </a:r>
          </a:p>
          <a:p>
            <a:pPr marL="457200" indent="-457200">
              <a:buNone/>
            </a:pPr>
            <a:r>
              <a:rPr lang="en-US" altLang="zh-TW" sz="2400" dirty="0">
                <a:latin typeface="+mn-ea"/>
              </a:rPr>
              <a:t>	</a:t>
            </a:r>
            <a:r>
              <a:rPr lang="zh-TW" altLang="en-US" sz="2400" dirty="0" smtClean="0">
                <a:latin typeface="+mn-ea"/>
              </a:rPr>
              <a:t>從這個點繼續找下去，將目前最長</a:t>
            </a:r>
            <a:endParaRPr lang="en-US" altLang="zh-TW" sz="2400" dirty="0" smtClean="0">
              <a:latin typeface="+mn-ea"/>
            </a:endParaRPr>
          </a:p>
          <a:p>
            <a:pPr marL="457200" indent="-457200">
              <a:buNone/>
            </a:pPr>
            <a:r>
              <a:rPr lang="en-US" altLang="zh-TW" sz="2400" dirty="0">
                <a:latin typeface="+mn-ea"/>
              </a:rPr>
              <a:t>	</a:t>
            </a:r>
            <a:r>
              <a:rPr lang="zh-TW" altLang="en-US" sz="2400" dirty="0" smtClean="0">
                <a:latin typeface="+mn-ea"/>
              </a:rPr>
              <a:t>路徑用常數存起來。</a:t>
            </a:r>
            <a:endParaRPr lang="en-US" altLang="zh-TW" sz="2400" dirty="0" smtClean="0">
              <a:latin typeface="+mn-ea"/>
            </a:endParaRPr>
          </a:p>
          <a:p>
            <a:pPr marL="457200" indent="-457200">
              <a:buNone/>
            </a:pPr>
            <a:r>
              <a:rPr lang="en-US" altLang="zh-TW" sz="2400" dirty="0" smtClean="0">
                <a:latin typeface="+mn-ea"/>
              </a:rPr>
              <a:t>(2) </a:t>
            </a:r>
            <a:r>
              <a:rPr lang="zh-TW" altLang="en-US" sz="2400" dirty="0" smtClean="0">
                <a:latin typeface="+mn-ea"/>
              </a:rPr>
              <a:t>用一個大小與地圖相等的陣列來</a:t>
            </a:r>
            <a:endParaRPr lang="en-US" altLang="zh-TW" sz="2400" dirty="0" smtClean="0">
              <a:latin typeface="+mn-ea"/>
            </a:endParaRPr>
          </a:p>
          <a:p>
            <a:pPr marL="457200" indent="-457200">
              <a:buNone/>
            </a:pPr>
            <a:r>
              <a:rPr lang="en-US" altLang="zh-TW" sz="2400" dirty="0" smtClean="0">
                <a:latin typeface="+mn-ea"/>
              </a:rPr>
              <a:t>	</a:t>
            </a:r>
            <a:r>
              <a:rPr lang="zh-TW" altLang="en-US" sz="2400" dirty="0" smtClean="0">
                <a:latin typeface="+mn-ea"/>
              </a:rPr>
              <a:t>存每個點能走的最長路徑，方便</a:t>
            </a:r>
            <a:endParaRPr lang="en-US" altLang="zh-TW" sz="2400" dirty="0" smtClean="0">
              <a:latin typeface="+mn-ea"/>
            </a:endParaRPr>
          </a:p>
          <a:p>
            <a:pPr marL="457200" indent="-457200">
              <a:buNone/>
            </a:pPr>
            <a:r>
              <a:rPr lang="en-US" altLang="zh-TW" sz="2400" dirty="0">
                <a:latin typeface="+mn-ea"/>
              </a:rPr>
              <a:t>	</a:t>
            </a:r>
            <a:r>
              <a:rPr lang="zh-TW" altLang="en-US" sz="2400" dirty="0" smtClean="0">
                <a:latin typeface="+mn-ea"/>
              </a:rPr>
              <a:t>被呼叫時可直接使用。</a:t>
            </a:r>
            <a:endParaRPr lang="en-US" altLang="zh-TW" sz="2400" dirty="0" smtClean="0">
              <a:latin typeface="+mn-ea"/>
            </a:endParaRPr>
          </a:p>
          <a:p>
            <a:pPr marL="457200" indent="-457200">
              <a:buNone/>
            </a:pPr>
            <a:r>
              <a:rPr lang="en-US" altLang="zh-TW" sz="2400" dirty="0" smtClean="0">
                <a:latin typeface="+mn-ea"/>
              </a:rPr>
              <a:t>(3) </a:t>
            </a:r>
            <a:r>
              <a:rPr lang="zh-TW" altLang="en-US" sz="2400" dirty="0">
                <a:latin typeface="+mn-ea"/>
              </a:rPr>
              <a:t>地圖外圍</a:t>
            </a:r>
            <a:r>
              <a:rPr lang="zh-TW" altLang="en-US" sz="2400" dirty="0" smtClean="0">
                <a:latin typeface="+mn-ea"/>
              </a:rPr>
              <a:t>用</a:t>
            </a:r>
            <a:r>
              <a:rPr lang="en-US" altLang="zh-TW" sz="2400" dirty="0" smtClean="0">
                <a:latin typeface="+mn-ea"/>
              </a:rPr>
              <a:t>-1</a:t>
            </a:r>
            <a:r>
              <a:rPr lang="zh-TW" altLang="en-US" sz="2400" dirty="0" smtClean="0">
                <a:latin typeface="+mn-ea"/>
              </a:rPr>
              <a:t>包起來，方便判斷</a:t>
            </a:r>
            <a:endParaRPr lang="en-US" altLang="zh-TW" sz="2400" dirty="0" smtClean="0">
              <a:latin typeface="+mn-ea"/>
            </a:endParaRPr>
          </a:p>
          <a:p>
            <a:pPr marL="457200" indent="-457200">
              <a:buNone/>
            </a:pPr>
            <a:r>
              <a:rPr lang="en-US" altLang="zh-TW" sz="2400" dirty="0">
                <a:latin typeface="+mn-ea"/>
              </a:rPr>
              <a:t>	</a:t>
            </a:r>
            <a:r>
              <a:rPr lang="zh-TW" altLang="en-US" sz="2400" dirty="0" smtClean="0">
                <a:latin typeface="+mn-ea"/>
              </a:rPr>
              <a:t>邊界。</a:t>
            </a:r>
            <a:endParaRPr lang="en-US" altLang="zh-TW" sz="2400" dirty="0" smtClean="0">
              <a:latin typeface="+mn-ea"/>
            </a:endParaRPr>
          </a:p>
          <a:p>
            <a:pPr marL="514350" indent="-514350">
              <a:buNone/>
            </a:pPr>
            <a:r>
              <a:rPr lang="zh-TW" altLang="en-US" b="1" dirty="0" smtClean="0">
                <a:solidFill>
                  <a:srgbClr val="3BA943"/>
                </a:solidFill>
                <a:latin typeface="Times New Roman" pitchFamily="18" charset="0"/>
              </a:rPr>
              <a:t> </a:t>
            </a:r>
            <a:r>
              <a:rPr lang="zh-TW" altLang="en-US" b="1" dirty="0">
                <a:solidFill>
                  <a:srgbClr val="3BA943"/>
                </a:solidFill>
                <a:latin typeface="Times New Roman" pitchFamily="18" charset="0"/>
              </a:rPr>
              <a:t/>
            </a:r>
            <a:br>
              <a:rPr lang="zh-TW" altLang="en-US" b="1" dirty="0">
                <a:solidFill>
                  <a:srgbClr val="3BA943"/>
                </a:solidFill>
                <a:latin typeface="Times New Roman" pitchFamily="18" charset="0"/>
              </a:rPr>
            </a:br>
            <a:endParaRPr lang="zh-TW" altLang="en-US" dirty="0">
              <a:latin typeface="Times New Roman" pitchFamily="18" charset="0"/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084118" y="332656"/>
            <a:ext cx="288037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de-DE" altLang="zh-TW" dirty="0" smtClean="0">
                <a:latin typeface="+mn-ea"/>
                <a:ea typeface="+mn-ea"/>
              </a:rPr>
              <a:t>Feldberg 10 5 </a:t>
            </a:r>
          </a:p>
          <a:p>
            <a:pPr marL="457200" indent="-457200">
              <a:spcBef>
                <a:spcPct val="50000"/>
              </a:spcBef>
            </a:pPr>
            <a:r>
              <a:rPr lang="de-DE" altLang="zh-TW" dirty="0" smtClean="0">
                <a:latin typeface="+mn-ea"/>
                <a:ea typeface="+mn-ea"/>
              </a:rPr>
              <a:t>56 14 51 58 88 </a:t>
            </a:r>
          </a:p>
          <a:p>
            <a:pPr marL="457200" indent="-457200">
              <a:spcBef>
                <a:spcPct val="50000"/>
              </a:spcBef>
            </a:pPr>
            <a:r>
              <a:rPr lang="de-DE" altLang="zh-TW" dirty="0" smtClean="0">
                <a:latin typeface="+mn-ea"/>
                <a:ea typeface="+mn-ea"/>
              </a:rPr>
              <a:t>26 94 24 39 41 </a:t>
            </a:r>
          </a:p>
          <a:p>
            <a:pPr marL="457200" indent="-457200">
              <a:spcBef>
                <a:spcPct val="50000"/>
              </a:spcBef>
            </a:pPr>
            <a:r>
              <a:rPr lang="de-DE" altLang="zh-TW" dirty="0" smtClean="0">
                <a:latin typeface="+mn-ea"/>
                <a:ea typeface="+mn-ea"/>
              </a:rPr>
              <a:t>24 16 8 51 51 </a:t>
            </a:r>
          </a:p>
          <a:p>
            <a:pPr marL="457200" indent="-457200">
              <a:spcBef>
                <a:spcPct val="50000"/>
              </a:spcBef>
            </a:pPr>
            <a:r>
              <a:rPr lang="de-DE" altLang="zh-TW" dirty="0" smtClean="0">
                <a:latin typeface="+mn-ea"/>
                <a:ea typeface="+mn-ea"/>
              </a:rPr>
              <a:t>76 72 77 43 10 </a:t>
            </a:r>
          </a:p>
          <a:p>
            <a:pPr marL="457200" indent="-457200">
              <a:spcBef>
                <a:spcPct val="50000"/>
              </a:spcBef>
            </a:pPr>
            <a:r>
              <a:rPr lang="de-DE" altLang="zh-TW" dirty="0" smtClean="0">
                <a:latin typeface="+mn-ea"/>
                <a:ea typeface="+mn-ea"/>
              </a:rPr>
              <a:t>38 50 59 84 81 </a:t>
            </a:r>
          </a:p>
          <a:p>
            <a:pPr marL="457200" indent="-457200">
              <a:spcBef>
                <a:spcPct val="50000"/>
              </a:spcBef>
            </a:pPr>
            <a:r>
              <a:rPr lang="de-DE" altLang="zh-TW" dirty="0" smtClean="0">
                <a:latin typeface="+mn-ea"/>
                <a:ea typeface="+mn-ea"/>
              </a:rPr>
              <a:t>5 23 37 71 77 </a:t>
            </a:r>
          </a:p>
          <a:p>
            <a:pPr marL="457200" indent="-457200">
              <a:spcBef>
                <a:spcPct val="50000"/>
              </a:spcBef>
            </a:pPr>
            <a:r>
              <a:rPr lang="de-DE" altLang="zh-TW" dirty="0" smtClean="0">
                <a:latin typeface="+mn-ea"/>
                <a:ea typeface="+mn-ea"/>
              </a:rPr>
              <a:t>96 10 93 53 82 </a:t>
            </a:r>
          </a:p>
          <a:p>
            <a:pPr marL="457200" indent="-457200">
              <a:spcBef>
                <a:spcPct val="50000"/>
              </a:spcBef>
            </a:pPr>
            <a:r>
              <a:rPr lang="de-DE" altLang="zh-TW" dirty="0" smtClean="0">
                <a:latin typeface="+mn-ea"/>
                <a:ea typeface="+mn-ea"/>
              </a:rPr>
              <a:t>94 15 96 69 9 </a:t>
            </a:r>
          </a:p>
          <a:p>
            <a:pPr marL="457200" indent="-457200">
              <a:spcBef>
                <a:spcPct val="50000"/>
              </a:spcBef>
            </a:pPr>
            <a:r>
              <a:rPr lang="de-DE" altLang="zh-TW" dirty="0" smtClean="0">
                <a:latin typeface="+mn-ea"/>
                <a:ea typeface="+mn-ea"/>
              </a:rPr>
              <a:t>74 0 62 38 96 </a:t>
            </a:r>
          </a:p>
          <a:p>
            <a:pPr marL="457200" indent="-457200">
              <a:spcBef>
                <a:spcPct val="50000"/>
              </a:spcBef>
            </a:pPr>
            <a:r>
              <a:rPr lang="de-DE" altLang="zh-TW" dirty="0" smtClean="0">
                <a:latin typeface="+mn-ea"/>
                <a:ea typeface="+mn-ea"/>
              </a:rPr>
              <a:t>37 54 55 82 38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1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2A0D-C703-4829-B147-2C96D8442AE4}" type="slidenum">
              <a:rPr lang="zh-TW" altLang="en-US"/>
              <a:pPr/>
              <a:t>3</a:t>
            </a:fld>
            <a:endParaRPr lang="en-US" altLang="zh-TW"/>
          </a:p>
        </p:txBody>
      </p:sp>
      <p:sp>
        <p:nvSpPr>
          <p:cNvPr id="150535" name="Oval 7"/>
          <p:cNvSpPr>
            <a:spLocks noChangeArrowheads="1"/>
          </p:cNvSpPr>
          <p:nvPr/>
        </p:nvSpPr>
        <p:spPr bwMode="auto">
          <a:xfrm>
            <a:off x="6516216" y="1412776"/>
            <a:ext cx="503238" cy="500062"/>
          </a:xfrm>
          <a:prstGeom prst="ellips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50536" name="Line 8"/>
          <p:cNvSpPr>
            <a:spLocks noChangeShapeType="1"/>
          </p:cNvSpPr>
          <p:nvPr/>
        </p:nvSpPr>
        <p:spPr bwMode="auto">
          <a:xfrm flipV="1">
            <a:off x="6804248" y="1196876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50537" name="Line 9"/>
          <p:cNvSpPr>
            <a:spLocks noChangeShapeType="1"/>
          </p:cNvSpPr>
          <p:nvPr/>
        </p:nvSpPr>
        <p:spPr bwMode="auto">
          <a:xfrm>
            <a:off x="6948264" y="1700808"/>
            <a:ext cx="216024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50538" name="Line 10"/>
          <p:cNvSpPr>
            <a:spLocks noChangeShapeType="1"/>
          </p:cNvSpPr>
          <p:nvPr/>
        </p:nvSpPr>
        <p:spPr bwMode="auto">
          <a:xfrm>
            <a:off x="6804248" y="1916832"/>
            <a:ext cx="0" cy="21634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50539" name="Line 11"/>
          <p:cNvSpPr>
            <a:spLocks noChangeShapeType="1"/>
          </p:cNvSpPr>
          <p:nvPr/>
        </p:nvSpPr>
        <p:spPr bwMode="auto">
          <a:xfrm flipH="1">
            <a:off x="6444208" y="1700808"/>
            <a:ext cx="21533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6372200" y="1844824"/>
            <a:ext cx="0" cy="21634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>
            <a:off x="6516216" y="2204864"/>
            <a:ext cx="216024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6" grpId="0" animBg="1"/>
      <p:bldP spid="150537" grpId="0" animBg="1"/>
      <p:bldP spid="150538" grpId="0" animBg="1"/>
      <p:bldP spid="18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9AF05-DD8B-4CC7-AD16-B77F02531F43}" type="slidenum">
              <a:rPr lang="zh-TW" altLang="en-US"/>
              <a:pPr/>
              <a:t>4</a:t>
            </a:fld>
            <a:endParaRPr lang="en-US" altLang="zh-TW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3568" y="764704"/>
            <a:ext cx="7632848" cy="4648200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Times New Roman" pitchFamily="18" charset="0"/>
              </a:rPr>
              <a:t>討論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itchFamily="18" charset="0"/>
            </a:endParaRPr>
          </a:p>
          <a:p>
            <a:pPr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itchFamily="18" charset="0"/>
              </a:rPr>
              <a:t>	</a:t>
            </a:r>
            <a:r>
              <a:rPr lang="zh-TW" altLang="en-US" sz="2400" dirty="0" smtClean="0">
                <a:latin typeface="Times New Roman" pitchFamily="18" charset="0"/>
              </a:rPr>
              <a:t>因為</a:t>
            </a:r>
            <a:r>
              <a:rPr lang="zh-TW" altLang="en-US" sz="2400" dirty="0">
                <a:latin typeface="Times New Roman" pitchFamily="18" charset="0"/>
              </a:rPr>
              <a:t>每個元素只需要執行一次，時間複雜</a:t>
            </a:r>
            <a:r>
              <a:rPr lang="zh-TW" altLang="en-US" sz="2400" dirty="0" smtClean="0">
                <a:latin typeface="Times New Roman" pitchFamily="18" charset="0"/>
              </a:rPr>
              <a:t>度為</a:t>
            </a:r>
            <a:r>
              <a:rPr lang="en-US" altLang="zh-TW" sz="2400" dirty="0" smtClean="0">
                <a:latin typeface="Times New Roman" pitchFamily="18" charset="0"/>
              </a:rPr>
              <a:t>O(R*C*4)= </a:t>
            </a:r>
            <a:r>
              <a:rPr lang="en-US" altLang="zh-TW" sz="2400" dirty="0" smtClean="0">
                <a:latin typeface="Times New Roman" pitchFamily="18" charset="0"/>
              </a:rPr>
              <a:t>O(R*C)</a:t>
            </a:r>
            <a:endParaRPr lang="en-US" altLang="zh-TW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3793</TotalTime>
  <Words>225</Words>
  <Application>Microsoft Office PowerPoint</Application>
  <PresentationFormat>如螢幕大小 (4:3)</PresentationFormat>
  <Paragraphs>47</Paragraphs>
  <Slides>4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Blends</vt:lpstr>
      <vt:lpstr>10285: Longest Run on a Snowboard</vt:lpstr>
      <vt:lpstr>投影片 2</vt:lpstr>
      <vt:lpstr>投影片 3</vt:lpstr>
      <vt:lpstr>投影片 4</vt:lpstr>
    </vt:vector>
  </TitlesOfParts>
  <Company>nsysu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laurie</cp:lastModifiedBy>
  <cp:revision>145</cp:revision>
  <dcterms:created xsi:type="dcterms:W3CDTF">1601-01-01T00:00:00Z</dcterms:created>
  <dcterms:modified xsi:type="dcterms:W3CDTF">2014-06-01T06:04:36Z</dcterms:modified>
</cp:coreProperties>
</file>