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6858000"/>
  <p:notesSz cx="6858000" cy="9144000"/>
  <p:defaultTextStyle>
    <a:lvl1pPr>
      <a:defRPr sz="2400">
        <a:latin typeface="Tahoma"/>
        <a:ea typeface="Tahoma"/>
        <a:cs typeface="Tahoma"/>
        <a:sym typeface="Tahoma"/>
      </a:defRPr>
    </a:lvl1pPr>
    <a:lvl2pPr indent="457200">
      <a:defRPr sz="2400">
        <a:latin typeface="Tahoma"/>
        <a:ea typeface="Tahoma"/>
        <a:cs typeface="Tahoma"/>
        <a:sym typeface="Tahoma"/>
      </a:defRPr>
    </a:lvl2pPr>
    <a:lvl3pPr indent="914400">
      <a:defRPr sz="2400">
        <a:latin typeface="Tahoma"/>
        <a:ea typeface="Tahoma"/>
        <a:cs typeface="Tahoma"/>
        <a:sym typeface="Tahoma"/>
      </a:defRPr>
    </a:lvl3pPr>
    <a:lvl4pPr indent="1371600">
      <a:defRPr sz="2400">
        <a:latin typeface="Tahoma"/>
        <a:ea typeface="Tahoma"/>
        <a:cs typeface="Tahoma"/>
        <a:sym typeface="Tahoma"/>
      </a:defRPr>
    </a:lvl4pPr>
    <a:lvl5pPr indent="1828800">
      <a:defRPr sz="2400">
        <a:latin typeface="Tahoma"/>
        <a:ea typeface="Tahoma"/>
        <a:cs typeface="Tahoma"/>
        <a:sym typeface="Tahoma"/>
      </a:defRPr>
    </a:lvl5pPr>
    <a:lvl6pPr>
      <a:defRPr sz="2400">
        <a:latin typeface="Tahoma"/>
        <a:ea typeface="Tahoma"/>
        <a:cs typeface="Tahoma"/>
        <a:sym typeface="Tahoma"/>
      </a:defRPr>
    </a:lvl6pPr>
    <a:lvl7pPr>
      <a:defRPr sz="2400">
        <a:latin typeface="Tahoma"/>
        <a:ea typeface="Tahoma"/>
        <a:cs typeface="Tahoma"/>
        <a:sym typeface="Tahoma"/>
      </a:defRPr>
    </a:lvl7pPr>
    <a:lvl8pPr>
      <a:defRPr sz="2400">
        <a:latin typeface="Tahoma"/>
        <a:ea typeface="Tahoma"/>
        <a:cs typeface="Tahoma"/>
        <a:sym typeface="Tahoma"/>
      </a:defRPr>
    </a:lvl8pPr>
    <a:lvl9pPr>
      <a:defRPr sz="2400"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E7CA"/>
          </a:solidFill>
        </a:fill>
      </a:tcStyle>
    </a:wholeTbl>
    <a:band2H>
      <a:tcTxStyle b="def" i="def"/>
      <a:tcStyle>
        <a:tcBdr/>
        <a:fill>
          <a:solidFill>
            <a:srgbClr val="FAF3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6781800" y="6474460"/>
            <a:ext cx="1905000" cy="3073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-1" y="2438400"/>
            <a:ext cx="9009064" cy="1052513"/>
            <a:chOff x="0" y="0"/>
            <a:chExt cx="9009062" cy="1052512"/>
          </a:xfrm>
        </p:grpSpPr>
        <p:grpSp>
          <p:nvGrpSpPr>
            <p:cNvPr id="4" name="Group 4"/>
            <p:cNvGrpSpPr/>
            <p:nvPr/>
          </p:nvGrpSpPr>
          <p:grpSpPr>
            <a:xfrm>
              <a:off x="293687" y="107950"/>
              <a:ext cx="712788" cy="474663"/>
              <a:chOff x="0" y="0"/>
              <a:chExt cx="712787" cy="474662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0" y="0"/>
                <a:ext cx="438639" cy="474663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383808" y="0"/>
                <a:ext cx="328980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417512" y="530225"/>
              <a:ext cx="739776" cy="474663"/>
              <a:chOff x="0" y="0"/>
              <a:chExt cx="739774" cy="474662"/>
            </a:xfrm>
          </p:grpSpPr>
          <p:sp>
            <p:nvSpPr>
              <p:cNvPr id="5" name="Shape 5"/>
              <p:cNvSpPr/>
              <p:nvPr/>
            </p:nvSpPr>
            <p:spPr>
              <a:xfrm>
                <a:off x="0" y="0"/>
                <a:ext cx="422729" cy="474663"/>
              </a:xfrm>
              <a:prstGeom prst="rect">
                <a:avLst/>
              </a:prstGeom>
              <a:solidFill>
                <a:srgbClr val="FFCF0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369887" y="0"/>
                <a:ext cx="369888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</p:grpSp>
        <p:sp>
          <p:nvSpPr>
            <p:cNvPr id="8" name="Shape 8"/>
            <p:cNvSpPr/>
            <p:nvPr/>
          </p:nvSpPr>
          <p:spPr>
            <a:xfrm>
              <a:off x="-1" y="457200"/>
              <a:ext cx="560389" cy="42227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9" name="Shape 9"/>
            <p:cNvSpPr/>
            <p:nvPr/>
          </p:nvSpPr>
          <p:spPr>
            <a:xfrm>
              <a:off x="635000" y="0"/>
              <a:ext cx="31750" cy="1052513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10" name="Shape 10"/>
            <p:cNvSpPr/>
            <p:nvPr/>
          </p:nvSpPr>
          <p:spPr>
            <a:xfrm flipH="1" rot="10800000">
              <a:off x="315912" y="822325"/>
              <a:ext cx="8693151" cy="55563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</p:grpSp>
      <p:sp>
        <p:nvSpPr>
          <p:cNvPr id="12" name="Shape 12"/>
          <p:cNvSpPr/>
          <p:nvPr>
            <p:ph type="title"/>
          </p:nvPr>
        </p:nvSpPr>
        <p:spPr>
          <a:xfrm>
            <a:off x="762000" y="0"/>
            <a:ext cx="7793038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Title Text</a:t>
            </a:r>
          </a:p>
        </p:txBody>
      </p:sp>
      <p:sp>
        <p:nvSpPr>
          <p:cNvPr id="13" name="Shape 13"/>
          <p:cNvSpPr/>
          <p:nvPr>
            <p:ph type="body" idx="1"/>
          </p:nvPr>
        </p:nvSpPr>
        <p:spPr>
          <a:xfrm>
            <a:off x="762000" y="1524000"/>
            <a:ext cx="7772400" cy="533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xfrm>
            <a:off x="6858000" y="6398260"/>
            <a:ext cx="1905000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1pPr>
      <a:lvl2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2pPr>
      <a:lvl3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3pPr>
      <a:lvl4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4pPr>
      <a:lvl5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>
        <a:spcBef>
          <a:spcPts val="700"/>
        </a:spcBef>
        <a:buClr>
          <a:srgbClr val="3333CC"/>
        </a:buClr>
        <a:buSzPct val="6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1pPr>
      <a:lvl2pPr marL="783771" indent="-32657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2pPr>
      <a:lvl3pPr marL="1219200" indent="-3048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3pPr>
      <a:lvl4pPr marL="1737360" indent="-365760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4pPr>
      <a:lvl5pPr marL="2235200" indent="-4064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5pPr>
      <a:lvl6pPr marL="26924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6pPr>
      <a:lvl7pPr marL="31496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7pPr>
      <a:lvl8pPr marL="36068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8pPr>
      <a:lvl9pPr marL="40640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1</a:t>
            </a:r>
          </a:p>
        </p:txBody>
      </p:sp>
      <p:sp>
        <p:nvSpPr>
          <p:cNvPr id="25" name="Shape 25"/>
          <p:cNvSpPr/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10313: Pay the Price</a:t>
            </a:r>
          </a:p>
        </p:txBody>
      </p:sp>
      <p:sp>
        <p:nvSpPr>
          <p:cNvPr id="26" name="Shape 26"/>
          <p:cNvSpPr/>
          <p:nvPr>
            <p:ph type="body" idx="4294967295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★★☆☆☆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題組：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題號：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10313:Pay the Price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解題者：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王劭陽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解題日期：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20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年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月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日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給定一個非負整數n，要求把n拆成m個正整數之和，求有多少種方法。（輸入資料可能要求m在一個給定的範圍內，否則m任意）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題意範例：</a:t>
            </a:r>
            <a:endParaRPr sz="2400">
              <a:solidFill>
                <a:srgbClr val="3BA943"/>
              </a:solidFill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	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4	-&gt;	5    (1+1+1+1),(1+1+2),(2+2),(1+3),(4)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	4 1 2   -&gt;      4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29" name="Shape 29"/>
          <p:cNvSpPr/>
          <p:nvPr>
            <p:ph type="body" idx="4294967295"/>
          </p:nvPr>
        </p:nvSpPr>
        <p:spPr>
          <a:xfrm>
            <a:off x="381000" y="393700"/>
            <a:ext cx="8077200" cy="56229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  <a:defRPr sz="1800"/>
            </a:pPr>
            <a:r>
              <a: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解法：</a:t>
            </a:r>
            <a:endParaRPr>
              <a:solidFill>
                <a:srgbClr val="3BA943"/>
              </a:solidFill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    </a:t>
            </a:r>
            <a:r>
              <a:rPr>
                <a:latin typeface="標楷體"/>
                <a:ea typeface="標楷體"/>
                <a:cs typeface="標楷體"/>
                <a:sym typeface="標楷體"/>
              </a:rPr>
              <a:t>動態規劃。設f(i, j)表示把整數i拆分，並且最大加數不超過j的方案數。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>
                <a:latin typeface="標楷體"/>
                <a:ea typeface="標楷體"/>
                <a:cs typeface="標楷體"/>
                <a:sym typeface="標楷體"/>
              </a:rPr>
              <a:t>    如f(4, 2) = 3，分別是(1+1+1+1),(1+1+2),(2+2)。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>
                <a:latin typeface="標楷體"/>
                <a:ea typeface="標楷體"/>
                <a:cs typeface="標楷體"/>
                <a:sym typeface="標楷體"/>
              </a:rPr>
              <a:t>	方程如下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>
                <a:latin typeface="標楷體"/>
                <a:ea typeface="標楷體"/>
                <a:cs typeface="標楷體"/>
                <a:sym typeface="標楷體"/>
              </a:rPr>
              <a:t>		f(i, j) = f(i - j, j) + f(i, j - 1)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>
                <a:latin typeface="標楷體"/>
                <a:ea typeface="標楷體"/>
                <a:cs typeface="標楷體"/>
                <a:sym typeface="標楷體"/>
              </a:rPr>
              <a:t>	邊界條件f(0, j) = 1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>
                <a:latin typeface="標楷體"/>
                <a:ea typeface="標楷體"/>
                <a:cs typeface="標楷體"/>
                <a:sym typeface="標楷體"/>
              </a:rPr>
              <a:t>Ferrers圖：一個從上而下的n層格子，上層的格子數不少于下層的格子數時，稱之為Ferrers圖。它有如下性質：第一行与第一列互換，第二行与第二列互換，……，即下圖繞虛線軸翻轉所得的圖仍然是Ferrers圖。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</p:txBody>
      </p:sp>
      <p:pic>
        <p:nvPicPr>
          <p:cNvPr id="3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9100" y="3181350"/>
            <a:ext cx="4978400" cy="3276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33" name="Shape 33"/>
          <p:cNvSpPr/>
          <p:nvPr>
            <p:ph type="body" idx="4294967295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解法（續）：</a:t>
            </a:r>
            <a:endParaRPr sz="2400">
              <a:solidFill>
                <a:srgbClr val="3BA943"/>
              </a:solidFill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    利用Ferrers圖可以得到非常有趣的結果：整數n拆分成k個數的和的方案數，和n拆分成最大數為k的方案數相等。因為n拆分成k個數的和的方案可用k行的圖像表示，翻轉后的圖最上面一行有k個格子。如：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    左圖  24=6+6+5+4+3     5個數，最大數為6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    右圖  24=5+5+5+4+3+2  6個數，最大數為5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標楷體"/>
                <a:ea typeface="標楷體"/>
                <a:cs typeface="標楷體"/>
                <a:sym typeface="標楷體"/>
              </a:rPr>
              <a:t>    所以根據以上結論，f(i, j)就等於把整數i拆分成不超過j個整數的方案數。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  <a:defRPr sz="1800"/>
            </a:pPr>
            <a:endParaRPr sz="240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解法範例：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無</a:t>
            </a:r>
            <a:endParaRPr sz="240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討論：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無</a:t>
            </a:r>
          </a:p>
        </p:txBody>
      </p:sp>
      <p:pic>
        <p:nvPicPr>
          <p:cNvPr id="3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09900" y="4368800"/>
            <a:ext cx="2463800" cy="2044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19800" y="4064000"/>
            <a:ext cx="2133600" cy="2451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