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9144000" cy="6858000"/>
  <p:notesSz cx="6858000" cy="9144000"/>
  <p:defaultTextStyle>
    <a:lvl1pPr>
      <a:defRPr sz="2400">
        <a:latin typeface="Tahoma"/>
        <a:ea typeface="Tahoma"/>
        <a:cs typeface="Tahoma"/>
        <a:sym typeface="Tahoma"/>
      </a:defRPr>
    </a:lvl1pPr>
    <a:lvl2pPr indent="457200">
      <a:defRPr sz="2400">
        <a:latin typeface="Tahoma"/>
        <a:ea typeface="Tahoma"/>
        <a:cs typeface="Tahoma"/>
        <a:sym typeface="Tahoma"/>
      </a:defRPr>
    </a:lvl2pPr>
    <a:lvl3pPr indent="914400">
      <a:defRPr sz="2400">
        <a:latin typeface="Tahoma"/>
        <a:ea typeface="Tahoma"/>
        <a:cs typeface="Tahoma"/>
        <a:sym typeface="Tahoma"/>
      </a:defRPr>
    </a:lvl3pPr>
    <a:lvl4pPr indent="1371600">
      <a:defRPr sz="2400">
        <a:latin typeface="Tahoma"/>
        <a:ea typeface="Tahoma"/>
        <a:cs typeface="Tahoma"/>
        <a:sym typeface="Tahoma"/>
      </a:defRPr>
    </a:lvl4pPr>
    <a:lvl5pPr indent="1828800">
      <a:defRPr sz="2400">
        <a:latin typeface="Tahoma"/>
        <a:ea typeface="Tahoma"/>
        <a:cs typeface="Tahoma"/>
        <a:sym typeface="Tahoma"/>
      </a:defRPr>
    </a:lvl5pPr>
    <a:lvl6pPr>
      <a:defRPr sz="2400">
        <a:latin typeface="Tahoma"/>
        <a:ea typeface="Tahoma"/>
        <a:cs typeface="Tahoma"/>
        <a:sym typeface="Tahoma"/>
      </a:defRPr>
    </a:lvl6pPr>
    <a:lvl7pPr>
      <a:defRPr sz="2400">
        <a:latin typeface="Tahoma"/>
        <a:ea typeface="Tahoma"/>
        <a:cs typeface="Tahoma"/>
        <a:sym typeface="Tahoma"/>
      </a:defRPr>
    </a:lvl7pPr>
    <a:lvl8pPr>
      <a:defRPr sz="2400">
        <a:latin typeface="Tahoma"/>
        <a:ea typeface="Tahoma"/>
        <a:cs typeface="Tahoma"/>
        <a:sym typeface="Tahoma"/>
      </a:defRPr>
    </a:lvl8pPr>
    <a:lvl9pPr>
      <a:defRPr sz="2400">
        <a:latin typeface="Tahoma"/>
        <a:ea typeface="Tahoma"/>
        <a:cs typeface="Tahoma"/>
        <a:sym typeface="Tahom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F5E1"/>
          </a:solidFill>
        </a:fill>
      </a:tcStyle>
    </a:wholeTbl>
    <a:band2H>
      <a:tcTxStyle b="def" i="def"/>
      <a:tcStyle>
        <a:tcBdr/>
        <a:fill>
          <a:solidFill>
            <a:srgbClr val="E6FAF1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E4A8"/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E4A8"/>
          </a:solidFill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E4A8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6E7CA"/>
          </a:solidFill>
        </a:fill>
      </a:tcStyle>
    </a:wholeTbl>
    <a:band2H>
      <a:tcTxStyle b="def" i="def"/>
      <a:tcStyle>
        <a:tcBdr/>
        <a:fill>
          <a:solidFill>
            <a:srgbClr val="FAF3E6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BC01"/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BC01"/>
          </a:solidFill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BC01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E4A8"/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E4A8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ahoma Negreta"/>
          <a:ea typeface="Tahoma Negreta"/>
          <a:cs typeface="Tahoma Negret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sldNum" sz="quarter" idx="2"/>
          </p:nvPr>
        </p:nvSpPr>
        <p:spPr>
          <a:xfrm>
            <a:off x="6781800" y="6474460"/>
            <a:ext cx="1905000" cy="3073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333399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-1" y="2438400"/>
            <a:ext cx="9009064" cy="1052513"/>
            <a:chOff x="0" y="0"/>
            <a:chExt cx="9009062" cy="1052512"/>
          </a:xfrm>
        </p:grpSpPr>
        <p:grpSp>
          <p:nvGrpSpPr>
            <p:cNvPr id="4" name="Group 4"/>
            <p:cNvGrpSpPr/>
            <p:nvPr/>
          </p:nvGrpSpPr>
          <p:grpSpPr>
            <a:xfrm>
              <a:off x="293687" y="107950"/>
              <a:ext cx="712788" cy="474663"/>
              <a:chOff x="0" y="0"/>
              <a:chExt cx="712787" cy="474662"/>
            </a:xfrm>
          </p:grpSpPr>
          <p:sp>
            <p:nvSpPr>
              <p:cNvPr id="2" name="Shape 2"/>
              <p:cNvSpPr/>
              <p:nvPr/>
            </p:nvSpPr>
            <p:spPr>
              <a:xfrm>
                <a:off x="0" y="0"/>
                <a:ext cx="438639" cy="474663"/>
              </a:xfrm>
              <a:prstGeom prst="rect">
                <a:avLst/>
              </a:prstGeom>
              <a:solidFill>
                <a:srgbClr val="3333C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1800"/>
                </a:pPr>
              </a:p>
            </p:txBody>
          </p:sp>
          <p:sp>
            <p:nvSpPr>
              <p:cNvPr id="3" name="Shape 3"/>
              <p:cNvSpPr/>
              <p:nvPr/>
            </p:nvSpPr>
            <p:spPr>
              <a:xfrm>
                <a:off x="383808" y="0"/>
                <a:ext cx="328980" cy="474663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3333CC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1800"/>
                </a:pPr>
              </a:p>
            </p:txBody>
          </p:sp>
        </p:grpSp>
        <p:grpSp>
          <p:nvGrpSpPr>
            <p:cNvPr id="7" name="Group 7"/>
            <p:cNvGrpSpPr/>
            <p:nvPr/>
          </p:nvGrpSpPr>
          <p:grpSpPr>
            <a:xfrm>
              <a:off x="417512" y="530225"/>
              <a:ext cx="739776" cy="474663"/>
              <a:chOff x="0" y="0"/>
              <a:chExt cx="739774" cy="474662"/>
            </a:xfrm>
          </p:grpSpPr>
          <p:sp>
            <p:nvSpPr>
              <p:cNvPr id="5" name="Shape 5"/>
              <p:cNvSpPr/>
              <p:nvPr/>
            </p:nvSpPr>
            <p:spPr>
              <a:xfrm>
                <a:off x="0" y="0"/>
                <a:ext cx="422729" cy="474663"/>
              </a:xfrm>
              <a:prstGeom prst="rect">
                <a:avLst/>
              </a:prstGeom>
              <a:solidFill>
                <a:srgbClr val="FFCF0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1800"/>
                </a:pPr>
              </a:p>
            </p:txBody>
          </p:sp>
          <p:sp>
            <p:nvSpPr>
              <p:cNvPr id="6" name="Shape 6"/>
              <p:cNvSpPr/>
              <p:nvPr/>
            </p:nvSpPr>
            <p:spPr>
              <a:xfrm>
                <a:off x="369887" y="0"/>
                <a:ext cx="369888" cy="474663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FFCF01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1800"/>
                </a:pPr>
              </a:p>
            </p:txBody>
          </p:sp>
        </p:grpSp>
        <p:sp>
          <p:nvSpPr>
            <p:cNvPr id="8" name="Shape 8"/>
            <p:cNvSpPr/>
            <p:nvPr/>
          </p:nvSpPr>
          <p:spPr>
            <a:xfrm>
              <a:off x="-1" y="457200"/>
              <a:ext cx="560389" cy="422275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</a:p>
          </p:txBody>
        </p:sp>
        <p:sp>
          <p:nvSpPr>
            <p:cNvPr id="9" name="Shape 9"/>
            <p:cNvSpPr/>
            <p:nvPr/>
          </p:nvSpPr>
          <p:spPr>
            <a:xfrm>
              <a:off x="635000" y="0"/>
              <a:ext cx="31750" cy="1052513"/>
            </a:xfrm>
            <a:prstGeom prst="rect">
              <a:avLst/>
            </a:prstGeom>
            <a:solidFill>
              <a:srgbClr val="1C1C1C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</a:p>
          </p:txBody>
        </p:sp>
        <p:sp>
          <p:nvSpPr>
            <p:cNvPr id="10" name="Shape 10"/>
            <p:cNvSpPr/>
            <p:nvPr/>
          </p:nvSpPr>
          <p:spPr>
            <a:xfrm flipH="1" rot="10800000">
              <a:off x="315912" y="822325"/>
              <a:ext cx="8693151" cy="55563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1C1C1C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/>
              </a:pPr>
            </a:p>
          </p:txBody>
        </p:sp>
      </p:grpSp>
      <p:sp>
        <p:nvSpPr>
          <p:cNvPr id="12" name="Shape 12"/>
          <p:cNvSpPr/>
          <p:nvPr>
            <p:ph type="title"/>
          </p:nvPr>
        </p:nvSpPr>
        <p:spPr>
          <a:xfrm>
            <a:off x="762000" y="0"/>
            <a:ext cx="7793038" cy="129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333399"/>
                </a:solidFill>
              </a:rPr>
              <a:t>Title Text</a:t>
            </a:r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xfrm>
            <a:off x="762000" y="1524000"/>
            <a:ext cx="7772400" cy="5334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xfrm>
            <a:off x="6858000" y="6398260"/>
            <a:ext cx="1905000" cy="3073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b">
            <a:spAutoFit/>
          </a:bodyPr>
          <a:lstStyle>
            <a:lvl1pPr algn="r">
              <a:defRPr sz="1400">
                <a:solidFill>
                  <a:srgbClr val="00E4A8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spd="med" advClick="1"/>
  <p:txStyles>
    <p:titleStyle>
      <a:lvl1pPr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1pPr>
      <a:lvl2pPr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2pPr>
      <a:lvl3pPr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3pPr>
      <a:lvl4pPr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4pPr>
      <a:lvl5pPr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5pPr>
      <a:lvl6pPr indent="457200"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6pPr>
      <a:lvl7pPr indent="914400"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7pPr>
      <a:lvl8pPr indent="1371600"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8pPr>
      <a:lvl9pPr indent="1828800" algn="ctr">
        <a:defRPr sz="4400">
          <a:solidFill>
            <a:srgbClr val="333399"/>
          </a:solidFill>
          <a:latin typeface="Tahoma"/>
          <a:ea typeface="Tahoma"/>
          <a:cs typeface="Tahoma"/>
          <a:sym typeface="Tahoma"/>
        </a:defRPr>
      </a:lvl9pPr>
    </p:titleStyle>
    <p:bodyStyle>
      <a:lvl1pPr marL="342900" indent="-342900">
        <a:spcBef>
          <a:spcPts val="700"/>
        </a:spcBef>
        <a:buClr>
          <a:srgbClr val="3333CC"/>
        </a:buClr>
        <a:buSzPct val="60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1pPr>
      <a:lvl2pPr marL="783771" indent="-326571">
        <a:spcBef>
          <a:spcPts val="700"/>
        </a:spcBef>
        <a:buClr>
          <a:srgbClr val="3333CC"/>
        </a:buClr>
        <a:buSzPct val="55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2pPr>
      <a:lvl3pPr marL="1219200" indent="-304800">
        <a:spcBef>
          <a:spcPts val="700"/>
        </a:spcBef>
        <a:buClr>
          <a:srgbClr val="3333CC"/>
        </a:buClr>
        <a:buSzPct val="50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3pPr>
      <a:lvl4pPr marL="1737360" indent="-365760">
        <a:spcBef>
          <a:spcPts val="700"/>
        </a:spcBef>
        <a:buClr>
          <a:srgbClr val="3333CC"/>
        </a:buClr>
        <a:buSzPct val="55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4pPr>
      <a:lvl5pPr marL="2235200" indent="-406400">
        <a:spcBef>
          <a:spcPts val="700"/>
        </a:spcBef>
        <a:buClr>
          <a:srgbClr val="3333CC"/>
        </a:buClr>
        <a:buSzPct val="50000"/>
        <a:buFont typeface="Wingdings"/>
        <a:buChar char="■"/>
        <a:defRPr sz="3200">
          <a:latin typeface="Tahoma"/>
          <a:ea typeface="Tahoma"/>
          <a:cs typeface="Tahoma"/>
          <a:sym typeface="Tahoma"/>
        </a:defRPr>
      </a:lvl5pPr>
      <a:lvl6pPr marL="2692400" indent="-406400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6pPr>
      <a:lvl7pPr marL="3149600" indent="-406400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7pPr>
      <a:lvl8pPr marL="3606800" indent="-406400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8pPr>
      <a:lvl9pPr marL="4064000" indent="-406400">
        <a:spcBef>
          <a:spcPts val="700"/>
        </a:spcBef>
        <a:buClr>
          <a:srgbClr val="3333CC"/>
        </a:buClr>
        <a:buSzPct val="50000"/>
        <a:buFont typeface="Wingdings"/>
        <a:buChar char="•"/>
        <a:defRPr sz="3200">
          <a:latin typeface="Tahoma"/>
          <a:ea typeface="Tahoma"/>
          <a:cs typeface="Tahoma"/>
          <a:sym typeface="Tahoma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5pPr>
      <a:lvl6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6pPr>
      <a:lvl7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7pPr>
      <a:lvl8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8pPr>
      <a:lvl9pPr algn="r">
        <a:defRPr sz="1400">
          <a:solidFill>
            <a:schemeClr val="tx1"/>
          </a:solidFill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6781800" y="6474460"/>
            <a:ext cx="190500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1400">
                <a:solidFill>
                  <a:srgbClr val="00E4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00E4A8"/>
                </a:solidFill>
              </a:rPr>
              <a:t>1</a:t>
            </a:r>
          </a:p>
        </p:txBody>
      </p:sp>
      <p:sp>
        <p:nvSpPr>
          <p:cNvPr id="25" name="Shape 25"/>
          <p:cNvSpPr/>
          <p:nvPr>
            <p:ph type="title" idx="4294967295"/>
          </p:nvPr>
        </p:nvSpPr>
        <p:spPr>
          <a:xfrm>
            <a:off x="533400" y="381000"/>
            <a:ext cx="7772400" cy="914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333399"/>
                </a:solidFill>
              </a:rPr>
              <a:t>10313: Pay the Price</a:t>
            </a:r>
          </a:p>
        </p:txBody>
      </p:sp>
      <p:sp>
        <p:nvSpPr>
          <p:cNvPr id="26" name="Shape 26"/>
          <p:cNvSpPr/>
          <p:nvPr>
            <p:ph type="body" idx="4294967295"/>
          </p:nvPr>
        </p:nvSpPr>
        <p:spPr>
          <a:xfrm>
            <a:off x="381000" y="1447800"/>
            <a:ext cx="8077200" cy="478948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57175" indent="-257175">
              <a:spcBef>
                <a:spcPts val="500"/>
              </a:spcBef>
              <a:defRPr sz="1800"/>
            </a:pPr>
            <a:r>
              <a:rPr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★★☆☆☆</a:t>
            </a:r>
            <a:endParaRPr sz="240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257175" indent="-257175">
              <a:spcBef>
                <a:spcPts val="500"/>
              </a:spcBef>
              <a:defRPr sz="1800"/>
            </a:pPr>
            <a:r>
              <a: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題組：</a:t>
            </a:r>
            <a:r>
              <a:rPr sz="2400">
                <a:latin typeface="Times New Roman"/>
                <a:ea typeface="Times New Roman"/>
                <a:cs typeface="Times New Roman"/>
                <a:sym typeface="Times New Roman"/>
              </a:rPr>
              <a:t>Problem Set Archive with Online Judge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257175" indent="-257175">
              <a:spcBef>
                <a:spcPts val="500"/>
              </a:spcBef>
              <a:defRPr sz="1800"/>
            </a:pPr>
            <a:r>
              <a: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題號：</a:t>
            </a:r>
            <a:r>
              <a:rPr sz="2400">
                <a:latin typeface="Times New Roman"/>
                <a:ea typeface="Times New Roman"/>
                <a:cs typeface="Times New Roman"/>
                <a:sym typeface="Times New Roman"/>
              </a:rPr>
              <a:t>10313:Pay the Price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257175" indent="-257175">
              <a:spcBef>
                <a:spcPts val="500"/>
              </a:spcBef>
              <a:defRPr sz="1800"/>
            </a:pPr>
            <a:r>
              <a: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解題者：</a:t>
            </a:r>
            <a:r>
              <a:rPr sz="2400">
                <a:latin typeface="標楷體"/>
                <a:ea typeface="標楷體"/>
                <a:cs typeface="標楷體"/>
                <a:sym typeface="標楷體"/>
              </a:rPr>
              <a:t>王劭陽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257175" indent="-257175">
              <a:spcBef>
                <a:spcPts val="500"/>
              </a:spcBef>
              <a:defRPr sz="1800"/>
            </a:pPr>
            <a:r>
              <a: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解題日期：</a:t>
            </a:r>
            <a:r>
              <a:rPr sz="2400">
                <a:latin typeface="Times New Roman"/>
                <a:ea typeface="Times New Roman"/>
                <a:cs typeface="Times New Roman"/>
                <a:sym typeface="Times New Roman"/>
              </a:rPr>
              <a:t>20</a:t>
            </a:r>
            <a:r>
              <a:rPr sz="2400">
                <a:latin typeface="Times New Roman"/>
                <a:ea typeface="Times New Roman"/>
                <a:cs typeface="Times New Roman"/>
                <a:sym typeface="Times New Roman"/>
              </a:rPr>
              <a:t>14</a:t>
            </a:r>
            <a:r>
              <a:rPr sz="2400">
                <a:latin typeface="標楷體"/>
                <a:ea typeface="標楷體"/>
                <a:cs typeface="標楷體"/>
                <a:sym typeface="標楷體"/>
              </a:rPr>
              <a:t>年</a:t>
            </a:r>
            <a:r>
              <a:rPr sz="2400">
                <a:latin typeface="Times New Roman"/>
                <a:ea typeface="Times New Roman"/>
                <a:cs typeface="Times New Roman"/>
                <a:sym typeface="Times New Roman"/>
              </a:rPr>
              <a:t>6</a:t>
            </a:r>
            <a:r>
              <a:rPr sz="2400">
                <a:latin typeface="標楷體"/>
                <a:ea typeface="標楷體"/>
                <a:cs typeface="標楷體"/>
                <a:sym typeface="標楷體"/>
              </a:rPr>
              <a:t>月</a:t>
            </a:r>
            <a:r>
              <a:rPr sz="2400"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r>
              <a:rPr sz="2400">
                <a:latin typeface="標楷體"/>
                <a:ea typeface="標楷體"/>
                <a:cs typeface="標楷體"/>
                <a:sym typeface="標楷體"/>
              </a:rPr>
              <a:t>日</a:t>
            </a:r>
            <a:endParaRPr sz="2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257175" indent="-257175">
              <a:spcBef>
                <a:spcPts val="500"/>
              </a:spcBef>
              <a:defRPr sz="1800"/>
            </a:pPr>
            <a:r>
              <a: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題意：</a:t>
            </a:r>
            <a:r>
              <a:rPr sz="2400">
                <a:latin typeface="標楷體"/>
                <a:ea typeface="標楷體"/>
                <a:cs typeface="標楷體"/>
                <a:sym typeface="標楷體"/>
              </a:rPr>
              <a:t>給定一個非負整數n，要求把n拆成m個正整數之和，求有多少種方法。（輸入資料可能要求m在一個給定的範圍內，否則m任意）</a:t>
            </a:r>
            <a:endParaRPr sz="2400">
              <a:latin typeface="標楷體"/>
              <a:ea typeface="標楷體"/>
              <a:cs typeface="標楷體"/>
              <a:sym typeface="標楷體"/>
            </a:endParaRPr>
          </a:p>
          <a:p>
            <a:pPr lvl="0" marL="257175" indent="-257175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題意範例：</a:t>
            </a:r>
            <a:endParaRPr sz="2400">
              <a:solidFill>
                <a:srgbClr val="3BA943"/>
              </a:solidFill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  <a:defRPr sz="1800"/>
            </a:pPr>
            <a:r>
              <a: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	</a:t>
            </a:r>
            <a:r>
              <a:rPr sz="2400">
                <a:latin typeface="標楷體"/>
                <a:ea typeface="標楷體"/>
                <a:cs typeface="標楷體"/>
                <a:sym typeface="標楷體"/>
              </a:rPr>
              <a:t>4	-&gt;	5    (1+1+1+1),(1+1+2),(2+2),(1+3),(4)</a:t>
            </a:r>
            <a:endParaRPr sz="2400"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>
              <a:lnSpc>
                <a:spcPct val="90000"/>
              </a:lnSpc>
              <a:spcBef>
                <a:spcPts val="500"/>
              </a:spcBef>
              <a:buClrTx/>
              <a:buSzTx/>
              <a:buFontTx/>
              <a:buNone/>
              <a:defRPr sz="1800"/>
            </a:pPr>
            <a:r>
              <a:rPr sz="2400">
                <a:latin typeface="標楷體"/>
                <a:ea typeface="標楷體"/>
                <a:cs typeface="標楷體"/>
                <a:sym typeface="標楷體"/>
              </a:rPr>
              <a:t>	4 1 2   -&gt;      4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6781800" y="6474460"/>
            <a:ext cx="190500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1400">
                <a:solidFill>
                  <a:srgbClr val="00E4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00E4A8"/>
                </a:solidFill>
              </a:rPr>
              <a:t>2</a:t>
            </a:r>
          </a:p>
        </p:txBody>
      </p:sp>
      <p:sp>
        <p:nvSpPr>
          <p:cNvPr id="29" name="Shape 29"/>
          <p:cNvSpPr/>
          <p:nvPr>
            <p:ph type="body" idx="4294967295"/>
          </p:nvPr>
        </p:nvSpPr>
        <p:spPr>
          <a:xfrm>
            <a:off x="381000" y="393700"/>
            <a:ext cx="8077200" cy="56229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0000"/>
              </a:lnSpc>
              <a:spcBef>
                <a:spcPts val="500"/>
              </a:spcBef>
              <a:defRPr sz="1800"/>
            </a:pPr>
            <a:r>
              <a:rPr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解法：</a:t>
            </a:r>
            <a:endParaRPr>
              <a:solidFill>
                <a:srgbClr val="3BA943"/>
              </a:solidFill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    </a:t>
            </a:r>
            <a:r>
              <a:rPr>
                <a:latin typeface="標楷體"/>
                <a:ea typeface="標楷體"/>
                <a:cs typeface="標楷體"/>
                <a:sym typeface="標楷體"/>
              </a:rPr>
              <a:t>動態規劃。設f(i, j)表示把整數i拆分，並且最大加數不超過j的方案數。</a:t>
            </a:r>
            <a:endParaRPr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>
                <a:latin typeface="標楷體"/>
                <a:ea typeface="標楷體"/>
                <a:cs typeface="標楷體"/>
                <a:sym typeface="標楷體"/>
              </a:rPr>
              <a:t>    如f(4, 2) = 3，分別是(1+1+1+1),(1+1+2),(2+2)。</a:t>
            </a:r>
            <a:endParaRPr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>
                <a:latin typeface="標楷體"/>
                <a:ea typeface="標楷體"/>
                <a:cs typeface="標楷體"/>
                <a:sym typeface="標楷體"/>
              </a:rPr>
              <a:t>	方程如下</a:t>
            </a:r>
            <a:endParaRPr>
              <a:latin typeface="標楷體"/>
              <a:ea typeface="標楷體"/>
              <a:cs typeface="標楷體"/>
              <a:sym typeface="標楷體"/>
            </a:endParaRPr>
          </a:p>
          <a:p>
            <a:pPr lvl="1" marL="0" indent="45720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>
                <a:latin typeface="標楷體"/>
                <a:ea typeface="標楷體"/>
                <a:cs typeface="標楷體"/>
                <a:sym typeface="標楷體"/>
              </a:rPr>
              <a:t>		f(i, j) = f(i - j, j) + f(i, j - 1)</a:t>
            </a:r>
            <a:endParaRPr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>
                <a:latin typeface="標楷體"/>
                <a:ea typeface="標楷體"/>
                <a:cs typeface="標楷體"/>
                <a:sym typeface="標楷體"/>
              </a:rPr>
              <a:t>	邊界條件f(0, j) = 1</a:t>
            </a:r>
            <a:endParaRPr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endParaRPr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>
                <a:latin typeface="標楷體"/>
                <a:ea typeface="標楷體"/>
                <a:cs typeface="標楷體"/>
                <a:sym typeface="標楷體"/>
              </a:rPr>
              <a:t>Ferrers圖：一個從上而下的n層格子，上層的格子數不少于下層的格子數時，稱之為Ferrers圖。它有如下性質：第一行与第一列互換，第二行与第二列互換，……，即下圖繞虛線軸翻轉所得的圖仍然是Ferrers圖。</a:t>
            </a:r>
            <a:endParaRPr>
              <a:latin typeface="標楷體"/>
              <a:ea typeface="標楷體"/>
              <a:cs typeface="標楷體"/>
              <a:sym typeface="標楷體"/>
            </a:endParaRPr>
          </a:p>
        </p:txBody>
      </p:sp>
      <p:pic>
        <p:nvPicPr>
          <p:cNvPr id="30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89100" y="3181350"/>
            <a:ext cx="4978400" cy="3276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6781800" y="6474460"/>
            <a:ext cx="1905000" cy="30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defRPr sz="1400">
                <a:solidFill>
                  <a:srgbClr val="00E4A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00E4A8"/>
                </a:solidFill>
              </a:rPr>
              <a:t>2</a:t>
            </a:r>
          </a:p>
        </p:txBody>
      </p:sp>
      <p:sp>
        <p:nvSpPr>
          <p:cNvPr id="33" name="Shape 33"/>
          <p:cNvSpPr/>
          <p:nvPr>
            <p:ph type="body" idx="4294967295"/>
          </p:nvPr>
        </p:nvSpPr>
        <p:spPr>
          <a:xfrm>
            <a:off x="381000" y="685800"/>
            <a:ext cx="8077200" cy="56229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57175" indent="-257175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解法（續）：</a:t>
            </a:r>
            <a:endParaRPr sz="2400">
              <a:solidFill>
                <a:srgbClr val="3BA943"/>
              </a:solidFill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00">
                <a:latin typeface="標楷體"/>
                <a:ea typeface="標楷體"/>
                <a:cs typeface="標楷體"/>
                <a:sym typeface="標楷體"/>
              </a:rPr>
              <a:t>    利用Ferrers圖可以得到非常有趣的結果：整數n拆分成k個數的和的方案數，和n拆分成最大數為k的方案數相等。因為n拆分成k個數的和的方案可用k行的圖像表示，翻轉后的圖最上面一行有k個格子。如：</a:t>
            </a:r>
            <a:endParaRPr sz="2400"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00">
                <a:latin typeface="標楷體"/>
                <a:ea typeface="標楷體"/>
                <a:cs typeface="標楷體"/>
                <a:sym typeface="標楷體"/>
              </a:rPr>
              <a:t>    左圖  24=6+6+5+4+3     5個數，最大數為6</a:t>
            </a:r>
            <a:endParaRPr sz="2400"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00">
                <a:latin typeface="標楷體"/>
                <a:ea typeface="標楷體"/>
                <a:cs typeface="標楷體"/>
                <a:sym typeface="標楷體"/>
              </a:rPr>
              <a:t>    右圖  24=5+5+5+4+3+2  6個數，最大數為5</a:t>
            </a:r>
            <a:endParaRPr sz="2400">
              <a:latin typeface="標楷體"/>
              <a:ea typeface="標楷體"/>
              <a:cs typeface="標楷體"/>
              <a:sym typeface="標楷體"/>
            </a:endParaRPr>
          </a:p>
          <a:p>
            <a:pPr lvl="0" marL="0" indent="0">
              <a:lnSpc>
                <a:spcPct val="90000"/>
              </a:lnSpc>
              <a:spcBef>
                <a:spcPts val="500"/>
              </a:spcBef>
              <a:buSzTx/>
              <a:buNone/>
              <a:defRPr sz="1800"/>
            </a:pPr>
            <a:r>
              <a:rPr sz="2400">
                <a:latin typeface="標楷體"/>
                <a:ea typeface="標楷體"/>
                <a:cs typeface="標楷體"/>
                <a:sym typeface="標楷體"/>
              </a:rPr>
              <a:t>    所以根據以上結論，f(i, j)就等於把整數i拆分成不超過j個整數的方案數。</a:t>
            </a:r>
            <a:endParaRPr sz="2400">
              <a:latin typeface="標楷體"/>
              <a:ea typeface="標楷體"/>
              <a:cs typeface="標楷體"/>
              <a:sym typeface="標楷體"/>
            </a:endParaRPr>
          </a:p>
          <a:p>
            <a:pPr lvl="0">
              <a:lnSpc>
                <a:spcPct val="90000"/>
              </a:lnSpc>
              <a:spcBef>
                <a:spcPts val="500"/>
              </a:spcBef>
              <a:defRPr sz="1800"/>
            </a:pPr>
            <a:endParaRPr sz="2400">
              <a:solidFill>
                <a:srgbClr val="3BA943"/>
              </a:solid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257175" indent="-257175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解法範例：</a:t>
            </a:r>
            <a:r>
              <a:rPr sz="2400">
                <a:latin typeface="標楷體"/>
                <a:ea typeface="標楷體"/>
                <a:cs typeface="標楷體"/>
                <a:sym typeface="標楷體"/>
              </a:rPr>
              <a:t>無</a:t>
            </a:r>
            <a:endParaRPr sz="2400">
              <a:solidFill>
                <a:srgbClr val="3BA943"/>
              </a:solidFill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257175" indent="-257175">
              <a:lnSpc>
                <a:spcPct val="90000"/>
              </a:lnSpc>
              <a:spcBef>
                <a:spcPts val="500"/>
              </a:spcBef>
              <a:defRPr sz="1800"/>
            </a:pPr>
            <a:r>
              <a:rPr sz="2400">
                <a:solidFill>
                  <a:srgbClr val="3BA943"/>
                </a:solidFill>
                <a:latin typeface="標楷體"/>
                <a:ea typeface="標楷體"/>
                <a:cs typeface="標楷體"/>
                <a:sym typeface="標楷體"/>
              </a:rPr>
              <a:t>討論：</a:t>
            </a:r>
            <a:r>
              <a:rPr sz="2400">
                <a:latin typeface="標楷體"/>
                <a:ea typeface="標楷體"/>
                <a:cs typeface="標楷體"/>
                <a:sym typeface="標楷體"/>
              </a:rPr>
              <a:t>無</a:t>
            </a:r>
          </a:p>
        </p:txBody>
      </p:sp>
      <p:pic>
        <p:nvPicPr>
          <p:cNvPr id="34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09900" y="4368800"/>
            <a:ext cx="2463800" cy="2044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19800" y="4064000"/>
            <a:ext cx="2133600" cy="24511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4A8"/>
      </a:accent1>
      <a:accent2>
        <a:srgbClr val="FFCF01"/>
      </a:accent2>
      <a:accent3>
        <a:srgbClr val="8F8F8F"/>
      </a:accent3>
      <a:accent4>
        <a:srgbClr val="707070"/>
      </a:accent4>
      <a:accent5>
        <a:srgbClr val="AAEECF"/>
      </a:accent5>
      <a:accent6>
        <a:srgbClr val="E7BC01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E4A8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E4A8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4A8"/>
      </a:accent1>
      <a:accent2>
        <a:srgbClr val="FFCF01"/>
      </a:accent2>
      <a:accent3>
        <a:srgbClr val="8F8F8F"/>
      </a:accent3>
      <a:accent4>
        <a:srgbClr val="707070"/>
      </a:accent4>
      <a:accent5>
        <a:srgbClr val="AAEECF"/>
      </a:accent5>
      <a:accent6>
        <a:srgbClr val="E7BC01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E4A8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E4A8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