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6"/>
  </p:notesMasterIdLst>
  <p:sldIdLst>
    <p:sldId id="256" r:id="rId3"/>
    <p:sldId id="257" r:id="rId4"/>
    <p:sldId id="260" r:id="rId5"/>
  </p:sldIdLst>
  <p:sldSz cx="9144000" cy="6858000" type="screen4x3"/>
  <p:notesSz cx="6832600" cy="99647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ahoma" pitchFamily="32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0" y="0"/>
            <a:ext cx="6832600" cy="99647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4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7713"/>
            <a:ext cx="4979987" cy="3733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1225" y="4732338"/>
            <a:ext cx="5008563" cy="44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0" tIns="46080" rIns="918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 smtClean="0"/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71913" y="9464675"/>
            <a:ext cx="29591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00" tIns="46080" rIns="91800" bIns="4608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5A86937-04E1-49F5-85F1-6DE2FBBF4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1085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66E52E-71B9-4544-BC4B-7E152FCA2ABE}" type="slidenum">
              <a:rPr lang="en-US" altLang="zh-TW" smtClean="0">
                <a:latin typeface="Tahoma" pitchFamily="32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>
              <a:latin typeface="Tahoma" pitchFamily="32" charset="0"/>
            </a:endParaRPr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080" rIns="91800" bIns="4608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84ADAAF-40CC-4CD9-8E48-34B35EFAA675}" type="slidenum">
              <a:rPr lang="en-US" altLang="zh-TW">
                <a:latin typeface="Tahoma" pitchFamily="32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zh-TW">
              <a:latin typeface="Tahoma" pitchFamily="32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A67D32C-81BC-4F0F-8CC6-E3F27E4FF740}" type="slidenum">
              <a:rPr lang="en-US" altLang="zh-TW" smtClean="0">
                <a:latin typeface="Tahoma" pitchFamily="32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zh-TW" smtClean="0">
              <a:latin typeface="Tahoma" pitchFamily="32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tIns="46080" rIns="91800" bIns="46080" anchor="b"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785FF03-58FF-4C84-A91E-7C83D37E5F09}" type="slidenum">
              <a:rPr lang="en-US" altLang="zh-TW">
                <a:latin typeface="Tahoma" pitchFamily="32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zh-TW">
              <a:latin typeface="Tahoma" pitchFamily="32" charset="0"/>
            </a:endParaRPr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81EC18-18C7-48BC-AB8F-5DC82F07FBFE}" type="slidenum">
              <a:rPr lang="en-US" altLang="zh-TW" smtClean="0">
                <a:latin typeface="Tahoma" pitchFamily="32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zh-TW" smtClean="0">
              <a:latin typeface="Tahoma" pitchFamily="32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47713"/>
            <a:ext cx="4981575" cy="37353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225" y="4732338"/>
            <a:ext cx="5010150" cy="44831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013A9-8748-49E3-86C1-9E4A33645DBC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61D85-48A1-4026-97DF-E984135A85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22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D60C1-F7A4-413E-AB95-B07D4C115C15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CDFAA-FFA5-4B2A-A48D-1C67A8B21E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5588" y="381000"/>
            <a:ext cx="1947862" cy="5789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1188" cy="5789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4D8F4-6BC7-48F4-8B04-80C53F35A520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4CACF-17D4-4F08-95F0-B00FF239C0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3956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AA9D2-5828-4A52-B4D3-4BE1A8191F60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7E624-F5A2-4703-9897-C26B8822D58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7254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95DAA-32E8-414D-A2E2-A5B154908C6B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698D-D6D5-4162-9C4A-6C562B5B28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270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9E3F2-D980-402C-B175-950641E0B11B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2E46E-EC91-4CD5-8AD9-63B7237EEC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478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08413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10000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CF42C-1DBB-47C6-B9AC-C4EC4DEDCD7D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3A453-D40A-49F6-9A09-791C3F32DA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391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9CAB-893A-4CC9-9BA6-2FD38447262B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3C75B-E1AF-45E5-AD67-244D371E7E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6751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F88C7-F922-475F-A18B-17512984263C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AAD51-A6D7-44DC-9D52-DC8FA75B67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188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6AA7D-6E09-4BDE-A1E2-24BE97188938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18E61-4E34-4FC7-8C65-C37AD3921F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4130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C858D-FF36-45C1-9D2A-F97D4FC92D62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4B69-C8C0-42C5-B8A3-898FD67E20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283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1EEA6-9CBD-44D9-A2E5-F622074C26BB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1610F-F057-4BDE-8DE1-7B8A0DD97B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5302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5B849-41E0-41AB-8EBC-6B5257BB9028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9FD04-1CEC-4B95-87A8-9CC98554E5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0797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18856-539C-4284-BEC6-F4AD7F7451BE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F0F88-7310-4D40-9011-040CA4B6C4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7873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5588" y="381000"/>
            <a:ext cx="1947862" cy="5789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1188" cy="5789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CE824-3FED-48EA-818D-CB850C06A072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A700-57B4-4433-99C5-ED7B30325E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390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BAAAB-0396-40AA-BB77-6E7A5C81FDAA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B6406-8FD0-4A10-95AC-0A72472D36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267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08413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2813" y="1524000"/>
            <a:ext cx="3810000" cy="4646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36CF5-E450-4DAC-92E6-D939C2386DE0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7E022-35CB-44E9-BD3D-EB8494A503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210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60189-4A8B-4887-8FB5-603EA103F401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02063-89A1-4306-8BDC-9D973814ED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493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60CA7-9901-48D3-B797-FBB104C00984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43698-DEDC-4B1C-A436-A02514868F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683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C675-BBD1-4DE6-B86E-54162AC905EA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8D5B0-30F9-4C49-A842-E1D2B75C9A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195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B4B37-4927-4A7B-8D8E-DF7969A5F80C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28CC3-F4E1-4A9C-80FC-388416D748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408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AA483-E912-42A1-8ABF-72BE353381A0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2DA33-6956-4529-A4DB-64BB4E6352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575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145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請按一下滑鼠，編輯題名文字格式。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0813" cy="464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請按滑鼠，編輯大綱文字格式。</a:t>
            </a:r>
          </a:p>
          <a:p>
            <a:pPr lvl="1"/>
            <a:r>
              <a:rPr lang="zh-TW" altLang="en-GB" smtClean="0"/>
              <a:t>第二個大綱層次</a:t>
            </a:r>
          </a:p>
          <a:p>
            <a:pPr lvl="2"/>
            <a:r>
              <a:rPr lang="zh-TW" altLang="en-GB" smtClean="0"/>
              <a:t>第三個大綱層次</a:t>
            </a:r>
          </a:p>
          <a:p>
            <a:pPr lvl="3"/>
            <a:r>
              <a:rPr lang="zh-TW" altLang="en-GB" smtClean="0"/>
              <a:t>第四個大綱層次</a:t>
            </a:r>
          </a:p>
          <a:p>
            <a:pPr lvl="4"/>
            <a:r>
              <a:rPr lang="zh-TW" altLang="en-GB" smtClean="0"/>
              <a:t>第五個大綱層次</a:t>
            </a:r>
          </a:p>
          <a:p>
            <a:pPr lvl="4"/>
            <a:r>
              <a:rPr lang="zh-TW" altLang="en-GB" smtClean="0"/>
              <a:t>第六個大綱層次</a:t>
            </a:r>
          </a:p>
          <a:p>
            <a:pPr lvl="4"/>
            <a:r>
              <a:rPr lang="zh-TW" altLang="en-GB" smtClean="0"/>
              <a:t>第七個大綱層次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4400" y="63246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DB722AD-BF5A-4371-809D-86B40EB079BE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781800" y="63246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FD8F55F-4C0D-4EFD-903F-F30B7A464B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2438400"/>
            <a:ext cx="9007475" cy="1050925"/>
            <a:chOff x="0" y="1536"/>
            <a:chExt cx="5674" cy="662"/>
          </a:xfrm>
        </p:grpSpPr>
        <p:grpSp>
          <p:nvGrpSpPr>
            <p:cNvPr id="2056" name="Group 2"/>
            <p:cNvGrpSpPr>
              <a:grpSpLocks/>
            </p:cNvGrpSpPr>
            <p:nvPr/>
          </p:nvGrpSpPr>
          <p:grpSpPr bwMode="auto">
            <a:xfrm>
              <a:off x="185" y="1604"/>
              <a:ext cx="448" cy="298"/>
              <a:chOff x="185" y="1604"/>
              <a:chExt cx="448" cy="298"/>
            </a:xfrm>
          </p:grpSpPr>
          <p:sp>
            <p:nvSpPr>
              <p:cNvPr id="2" name="Rectangle 3"/>
              <p:cNvSpPr>
                <a:spLocks noChangeArrowheads="1"/>
              </p:cNvSpPr>
              <p:nvPr/>
            </p:nvSpPr>
            <p:spPr bwMode="auto">
              <a:xfrm>
                <a:off x="185" y="1604"/>
                <a:ext cx="275" cy="298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064" name="Rectangle 4"/>
              <p:cNvSpPr>
                <a:spLocks noChangeArrowheads="1"/>
              </p:cNvSpPr>
              <p:nvPr/>
            </p:nvSpPr>
            <p:spPr bwMode="auto">
              <a:xfrm>
                <a:off x="427" y="1604"/>
                <a:ext cx="206" cy="29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3333CC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2057" name="Group 5"/>
            <p:cNvGrpSpPr>
              <a:grpSpLocks/>
            </p:cNvGrpSpPr>
            <p:nvPr/>
          </p:nvGrpSpPr>
          <p:grpSpPr bwMode="auto">
            <a:xfrm>
              <a:off x="263" y="1870"/>
              <a:ext cx="465" cy="298"/>
              <a:chOff x="263" y="1870"/>
              <a:chExt cx="465" cy="298"/>
            </a:xfrm>
          </p:grpSpPr>
          <p:sp>
            <p:nvSpPr>
              <p:cNvPr id="3" name="Rectangle 6"/>
              <p:cNvSpPr>
                <a:spLocks noChangeArrowheads="1"/>
              </p:cNvSpPr>
              <p:nvPr/>
            </p:nvSpPr>
            <p:spPr bwMode="auto">
              <a:xfrm>
                <a:off x="263" y="1870"/>
                <a:ext cx="265" cy="298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" name="Rectangle 7"/>
              <p:cNvSpPr>
                <a:spLocks noChangeArrowheads="1"/>
              </p:cNvSpPr>
              <p:nvPr/>
            </p:nvSpPr>
            <p:spPr bwMode="auto">
              <a:xfrm>
                <a:off x="496" y="1870"/>
                <a:ext cx="232" cy="29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FCF01"/>
                  </a:gs>
                </a:gsLst>
                <a:lin ang="108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058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52" cy="265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81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59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19" cy="662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60" name="Rectangle 10"/>
            <p:cNvSpPr>
              <a:spLocks noChangeArrowheads="1"/>
            </p:cNvSpPr>
            <p:nvPr/>
          </p:nvSpPr>
          <p:spPr bwMode="auto">
            <a:xfrm flipV="1">
              <a:off x="199" y="2054"/>
              <a:ext cx="5475" cy="3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1C1C1C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20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145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請按一下滑鼠，編輯題名文字格式。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0813" cy="464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請按滑鼠，編輯大綱文字格式。</a:t>
            </a:r>
          </a:p>
          <a:p>
            <a:pPr lvl="1"/>
            <a:r>
              <a:rPr lang="zh-TW" altLang="en-GB" smtClean="0"/>
              <a:t>第二個大綱層次</a:t>
            </a:r>
          </a:p>
          <a:p>
            <a:pPr lvl="2"/>
            <a:r>
              <a:rPr lang="zh-TW" altLang="en-GB" smtClean="0"/>
              <a:t>第三個大綱層次</a:t>
            </a:r>
          </a:p>
          <a:p>
            <a:pPr lvl="3"/>
            <a:r>
              <a:rPr lang="zh-TW" altLang="en-GB" smtClean="0"/>
              <a:t>第四個大綱層次</a:t>
            </a:r>
          </a:p>
          <a:p>
            <a:pPr lvl="4"/>
            <a:r>
              <a:rPr lang="zh-TW" altLang="en-GB" smtClean="0"/>
              <a:t>第五個大綱層次</a:t>
            </a:r>
          </a:p>
          <a:p>
            <a:pPr lvl="4"/>
            <a:r>
              <a:rPr lang="zh-TW" altLang="en-GB" smtClean="0"/>
              <a:t>第六個大綱層次</a:t>
            </a:r>
          </a:p>
          <a:p>
            <a:pPr lvl="4"/>
            <a:r>
              <a:rPr lang="zh-TW" altLang="en-GB" smtClean="0"/>
              <a:t>第七個大綱層次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/>
          </p:nvPr>
        </p:nvSpPr>
        <p:spPr bwMode="auto">
          <a:xfrm>
            <a:off x="9906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00E4A8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187FC36F-8C46-437F-82BA-2C6C84971E97}" type="datetime1">
              <a:rPr lang="en-US" altLang="zh-TW"/>
              <a:pPr>
                <a:defRPr/>
              </a:pPr>
              <a:t>6/11/2014</a:t>
            </a:fld>
            <a:endParaRPr lang="en-US" altLang="zh-TW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/>
          </p:nvPr>
        </p:nvSpPr>
        <p:spPr bwMode="auto">
          <a:xfrm>
            <a:off x="2362200" y="6248400"/>
            <a:ext cx="4951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 sz="1400">
                <a:solidFill>
                  <a:srgbClr val="00E4A8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400">
                <a:solidFill>
                  <a:srgbClr val="00E4A8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51FFD403-E949-4535-A1C4-17CF47653D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333399"/>
          </a:solidFill>
          <a:latin typeface="Tahoma" pitchFamily="32" charset="0"/>
          <a:ea typeface="標楷體" pitchFamily="65" charset="-12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60000"/>
              <a:buFontTx/>
              <a:buNone/>
            </a:pPr>
            <a:fld id="{47C3A671-5107-46F0-B3BC-5CD3C3F734AB}" type="slidenum">
              <a:rPr lang="en-US" altLang="zh-TW" sz="1400">
                <a:solidFill>
                  <a:srgbClr val="00E4A8"/>
                </a:solidFill>
                <a:ea typeface="新細明體" charset="-120"/>
              </a:rPr>
              <a:pPr algn="r" eaLnBrk="1" hangingPunct="1">
                <a:spcBef>
                  <a:spcPct val="0"/>
                </a:spcBef>
                <a:buClrTx/>
                <a:buSzPct val="60000"/>
                <a:buFontTx/>
                <a:buNone/>
              </a:pPr>
              <a:t>1</a:t>
            </a:fld>
            <a:endParaRPr lang="en-US" altLang="zh-TW" sz="1400">
              <a:solidFill>
                <a:srgbClr val="00E4A8"/>
              </a:solidFill>
              <a:ea typeface="新細明體" charset="-120"/>
            </a:endParaRP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zh-TW" sz="4400" b="1">
                <a:solidFill>
                  <a:srgbClr val="333399"/>
                </a:solidFill>
                <a:latin typeface="Times New Roman" pitchFamily="16" charset="0"/>
              </a:rPr>
              <a:t>10496: Collecting Beepers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0772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1pPr>
            <a:lvl2pPr eaLnBrk="0" hangingPunct="0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2pPr>
            <a:lvl3pPr eaLnBrk="0" hangingPunct="0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3pPr>
            <a:lvl4pPr eaLnBrk="0" hangingPunct="0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4pPr>
            <a:lvl5pPr eaLnBrk="0" hangingPunct="0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en-US" altLang="zh-TW" sz="2400" dirty="0">
                <a:solidFill>
                  <a:srgbClr val="FF0000"/>
                </a:solidFill>
                <a:latin typeface="Times New Roman" pitchFamily="16" charset="0"/>
              </a:rPr>
              <a:t>★★☆☆☆</a:t>
            </a:r>
          </a:p>
          <a:p>
            <a:pPr eaLnBrk="1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zh-TW" altLang="zh-TW" sz="2400" b="1" dirty="0">
                <a:solidFill>
                  <a:srgbClr val="3BA943"/>
                </a:solidFill>
                <a:latin typeface="Times New Roman" pitchFamily="16" charset="0"/>
              </a:rPr>
              <a:t>題組：</a:t>
            </a:r>
            <a:r>
              <a:rPr lang="en-US" altLang="zh-TW" sz="2400" dirty="0">
                <a:latin typeface="Times New Roman" pitchFamily="16" charset="0"/>
                <a:ea typeface="新細明體" charset="-120"/>
              </a:rPr>
              <a:t>Problem Set Archive with Online Judge</a:t>
            </a:r>
          </a:p>
          <a:p>
            <a:pPr eaLnBrk="1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zh-TW" altLang="zh-TW" sz="2400" b="1" dirty="0">
                <a:solidFill>
                  <a:srgbClr val="3BA943"/>
                </a:solidFill>
                <a:latin typeface="Times New Roman" pitchFamily="16" charset="0"/>
              </a:rPr>
              <a:t>題號：</a:t>
            </a:r>
            <a:r>
              <a:rPr lang="en-US" altLang="zh-TW" sz="2400" dirty="0">
                <a:latin typeface="Times New Roman" pitchFamily="16" charset="0"/>
              </a:rPr>
              <a:t>10496: Collecting Beepers</a:t>
            </a:r>
          </a:p>
          <a:p>
            <a:pPr eaLnBrk="1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zh-TW" altLang="zh-TW" sz="2400" b="1" dirty="0">
                <a:solidFill>
                  <a:srgbClr val="3BA943"/>
                </a:solidFill>
                <a:latin typeface="Times New Roman" pitchFamily="16" charset="0"/>
              </a:rPr>
              <a:t>解題者：</a:t>
            </a:r>
            <a:r>
              <a:rPr lang="zh-TW" altLang="zh-TW" sz="2400" dirty="0">
                <a:latin typeface="Times New Roman" pitchFamily="16" charset="0"/>
              </a:rPr>
              <a:t>陳柏琿</a:t>
            </a:r>
          </a:p>
          <a:p>
            <a:pPr eaLnBrk="1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zh-TW" altLang="zh-TW" sz="2400" b="1" dirty="0">
                <a:solidFill>
                  <a:srgbClr val="3BA943"/>
                </a:solidFill>
                <a:latin typeface="Times New Roman" pitchFamily="16" charset="0"/>
              </a:rPr>
              <a:t>解題日期：</a:t>
            </a:r>
            <a:r>
              <a:rPr lang="en-US" altLang="zh-TW" sz="2400" dirty="0">
                <a:latin typeface="Times New Roman" pitchFamily="16" charset="0"/>
              </a:rPr>
              <a:t>2014</a:t>
            </a:r>
            <a:r>
              <a:rPr lang="zh-TW" altLang="zh-TW" sz="2400" dirty="0">
                <a:latin typeface="Times New Roman" pitchFamily="16" charset="0"/>
              </a:rPr>
              <a:t>年</a:t>
            </a:r>
            <a:r>
              <a:rPr lang="en-US" altLang="zh-TW" sz="2400" dirty="0">
                <a:latin typeface="Times New Roman" pitchFamily="16" charset="0"/>
              </a:rPr>
              <a:t>6</a:t>
            </a:r>
            <a:r>
              <a:rPr lang="zh-TW" altLang="zh-TW" sz="2400" dirty="0">
                <a:latin typeface="Times New Roman" pitchFamily="16" charset="0"/>
              </a:rPr>
              <a:t>月</a:t>
            </a:r>
            <a:r>
              <a:rPr lang="en-US" altLang="zh-TW" sz="2400" dirty="0">
                <a:latin typeface="Times New Roman" pitchFamily="16" charset="0"/>
              </a:rPr>
              <a:t>8</a:t>
            </a:r>
            <a:r>
              <a:rPr lang="zh-TW" altLang="zh-TW" sz="2400" dirty="0" smtClean="0">
                <a:latin typeface="Times New Roman" pitchFamily="16" charset="0"/>
              </a:rPr>
              <a:t>日</a:t>
            </a:r>
            <a:endParaRPr lang="en-US" altLang="zh-TW" sz="2400" dirty="0" smtClean="0">
              <a:latin typeface="Times New Roman" pitchFamily="16" charset="0"/>
            </a:endParaRPr>
          </a:p>
          <a:p>
            <a:pPr eaLnBrk="1" hangingPunct="1"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Char char=""/>
            </a:pPr>
            <a:r>
              <a:rPr lang="zh-TW" altLang="zh-TW" sz="2400" b="1" dirty="0">
                <a:solidFill>
                  <a:srgbClr val="3BA943"/>
                </a:solidFill>
                <a:latin typeface="Times New Roman" pitchFamily="16" charset="0"/>
              </a:rPr>
              <a:t>題意：</a:t>
            </a:r>
            <a:r>
              <a:rPr lang="zh-TW" altLang="zh-TW" sz="2400" dirty="0">
                <a:latin typeface="Times New Roman" pitchFamily="16" charset="0"/>
              </a:rPr>
              <a:t>一個機器人，要去收集呼叫器</a:t>
            </a:r>
            <a:r>
              <a:rPr lang="en-US" altLang="zh-TW" sz="2400" dirty="0">
                <a:latin typeface="Times New Roman" pitchFamily="16" charset="0"/>
              </a:rPr>
              <a:t>(</a:t>
            </a:r>
            <a:r>
              <a:rPr lang="zh-TW" altLang="zh-TW" sz="2400" dirty="0">
                <a:latin typeface="Times New Roman" pitchFamily="16" charset="0"/>
              </a:rPr>
              <a:t>至多</a:t>
            </a:r>
            <a:r>
              <a:rPr lang="en-US" altLang="zh-TW" sz="2400" dirty="0">
                <a:latin typeface="Times New Roman" pitchFamily="16" charset="0"/>
              </a:rPr>
              <a:t>10</a:t>
            </a:r>
            <a:r>
              <a:rPr lang="zh-TW" altLang="zh-TW" sz="2400" dirty="0">
                <a:latin typeface="Times New Roman" pitchFamily="16" charset="0"/>
              </a:rPr>
              <a:t>顆</a:t>
            </a:r>
            <a:r>
              <a:rPr lang="en-US" altLang="zh-TW" sz="2400" dirty="0">
                <a:latin typeface="Times New Roman" pitchFamily="16" charset="0"/>
              </a:rPr>
              <a:t>)</a:t>
            </a:r>
            <a:r>
              <a:rPr lang="zh-TW" altLang="zh-TW" sz="2400" dirty="0">
                <a:latin typeface="Times New Roman" pitchFamily="16" charset="0"/>
              </a:rPr>
              <a:t>，要求出撿完所有呼叫器後再回到原點的最短路徑。</a:t>
            </a:r>
            <a:r>
              <a:rPr lang="en-US" altLang="zh-TW" sz="2400" dirty="0">
                <a:latin typeface="Times New Roman" pitchFamily="16" charset="0"/>
              </a:rPr>
              <a:t/>
            </a:r>
            <a:br>
              <a:rPr lang="en-US" altLang="zh-TW" sz="2400" dirty="0">
                <a:latin typeface="Times New Roman" pitchFamily="16" charset="0"/>
              </a:rPr>
            </a:br>
            <a:endParaRPr lang="en-US" altLang="zh-TW" sz="2400" dirty="0"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Pct val="60000"/>
              <a:buFontTx/>
              <a:buNone/>
            </a:pPr>
            <a:fld id="{2811A55B-E5B3-470C-ADF8-E823E578E53A}" type="slidenum">
              <a:rPr lang="en-US" altLang="zh-TW" sz="1400">
                <a:solidFill>
                  <a:srgbClr val="00E4A8"/>
                </a:solidFill>
                <a:ea typeface="新細明體" charset="-120"/>
              </a:rPr>
              <a:pPr algn="r" eaLnBrk="1" hangingPunct="1">
                <a:spcBef>
                  <a:spcPct val="0"/>
                </a:spcBef>
                <a:buClrTx/>
                <a:buSzPct val="60000"/>
                <a:buFontTx/>
                <a:buNone/>
              </a:pPr>
              <a:t>2</a:t>
            </a:fld>
            <a:endParaRPr lang="en-US" altLang="zh-TW" sz="1400">
              <a:solidFill>
                <a:srgbClr val="00E4A8"/>
              </a:solidFill>
              <a:ea typeface="新細明體" charset="-12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1pPr>
            <a:lvl2pPr eaLnBrk="0" hangingPunct="0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2pPr>
            <a:lvl3pPr eaLnBrk="0" hangingPunct="0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3pPr>
            <a:lvl4pPr eaLnBrk="0" hangingPunct="0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4pPr>
            <a:lvl5pPr eaLnBrk="0" hangingPunct="0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45000"/>
              <a:buFont typeface="Wingdings" charset="2"/>
              <a:buChar char=""/>
            </a:pPr>
            <a:r>
              <a:rPr lang="zh-TW" altLang="zh-TW" sz="2400" b="1" dirty="0">
                <a:solidFill>
                  <a:srgbClr val="3BA943"/>
                </a:solidFill>
                <a:latin typeface="Times New Roman" pitchFamily="16" charset="0"/>
              </a:rPr>
              <a:t>題意範例：</a:t>
            </a:r>
            <a:r>
              <a:rPr lang="en-US" altLang="zh-TW" sz="2400" dirty="0">
                <a:solidFill>
                  <a:srgbClr val="3BA943"/>
                </a:solidFill>
                <a:latin typeface="Times New Roman" pitchFamily="16" charset="0"/>
              </a:rPr>
              <a:t> </a:t>
            </a:r>
            <a:r>
              <a:rPr lang="en-US" altLang="zh-TW" sz="2400" dirty="0">
                <a:latin typeface="Times New Roman" pitchFamily="16" charset="0"/>
              </a:rPr>
              <a:t> </a:t>
            </a:r>
            <a:br>
              <a:rPr lang="en-US" altLang="zh-TW" sz="2400" dirty="0">
                <a:latin typeface="Times New Roman" pitchFamily="16" charset="0"/>
              </a:rPr>
            </a:br>
            <a:r>
              <a:rPr lang="zh-TW" altLang="zh-TW" sz="2400" dirty="0">
                <a:latin typeface="Times New Roman" pitchFamily="16" charset="0"/>
              </a:rPr>
              <a:t>第一個數字為測資數目，每組測試資料的第一</a:t>
            </a:r>
            <a:r>
              <a:rPr lang="zh-TW" altLang="en-US" sz="2400" dirty="0">
                <a:latin typeface="Times New Roman" pitchFamily="16" charset="0"/>
              </a:rPr>
              <a:t>行</a:t>
            </a:r>
            <a:r>
              <a:rPr lang="zh-TW" altLang="zh-TW" sz="2400" dirty="0">
                <a:latin typeface="Times New Roman" pitchFamily="16" charset="0"/>
              </a:rPr>
              <a:t>有</a:t>
            </a:r>
            <a:r>
              <a:rPr lang="en-US" altLang="zh-TW" sz="2400" dirty="0">
                <a:latin typeface="Times New Roman" pitchFamily="16" charset="0"/>
              </a:rPr>
              <a:t>2</a:t>
            </a:r>
            <a:r>
              <a:rPr lang="zh-TW" altLang="zh-TW" sz="2400" dirty="0">
                <a:latin typeface="Times New Roman" pitchFamily="16" charset="0"/>
              </a:rPr>
              <a:t>個整數</a:t>
            </a:r>
            <a:r>
              <a:rPr lang="en-US" altLang="zh-TW" sz="2400" dirty="0">
                <a:latin typeface="Times New Roman" pitchFamily="16" charset="0"/>
              </a:rPr>
              <a:t>M</a:t>
            </a:r>
            <a:r>
              <a:rPr lang="zh-TW" altLang="zh-TW" sz="2400" dirty="0">
                <a:latin typeface="Times New Roman" pitchFamily="16" charset="0"/>
              </a:rPr>
              <a:t>、</a:t>
            </a:r>
            <a:r>
              <a:rPr lang="en-US" altLang="zh-TW" sz="2400" dirty="0">
                <a:latin typeface="Times New Roman" pitchFamily="16" charset="0"/>
              </a:rPr>
              <a:t>N</a:t>
            </a:r>
            <a:r>
              <a:rPr lang="zh-TW" altLang="zh-TW" sz="2400" dirty="0">
                <a:latin typeface="Times New Roman" pitchFamily="16" charset="0"/>
              </a:rPr>
              <a:t>，代表為</a:t>
            </a:r>
            <a:r>
              <a:rPr lang="en-US" altLang="zh-TW" sz="2400" dirty="0" err="1">
                <a:latin typeface="Times New Roman" pitchFamily="16" charset="0"/>
              </a:rPr>
              <a:t>MxN</a:t>
            </a:r>
            <a:r>
              <a:rPr lang="zh-TW" altLang="zh-TW" sz="2400" dirty="0">
                <a:latin typeface="Times New Roman" pitchFamily="16" charset="0"/>
              </a:rPr>
              <a:t>的地圖，下一行為起點座標，再下一</a:t>
            </a:r>
            <a:r>
              <a:rPr lang="zh-TW" altLang="en-US" sz="2400" dirty="0">
                <a:latin typeface="Times New Roman" pitchFamily="16" charset="0"/>
              </a:rPr>
              <a:t>行</a:t>
            </a:r>
            <a:r>
              <a:rPr lang="zh-TW" altLang="zh-TW" sz="2400" dirty="0">
                <a:latin typeface="Times New Roman" pitchFamily="16" charset="0"/>
              </a:rPr>
              <a:t>有一個整數</a:t>
            </a:r>
            <a:r>
              <a:rPr lang="en-US" altLang="zh-TW" sz="2400" dirty="0">
                <a:latin typeface="Times New Roman" pitchFamily="16" charset="0"/>
              </a:rPr>
              <a:t>k</a:t>
            </a:r>
            <a:r>
              <a:rPr lang="zh-TW" altLang="zh-TW" sz="2400" dirty="0">
                <a:latin typeface="Times New Roman" pitchFamily="16" charset="0"/>
              </a:rPr>
              <a:t>，代表呼叫器的個數，接下來的</a:t>
            </a:r>
            <a:r>
              <a:rPr lang="en-US" altLang="zh-TW" sz="2400" dirty="0">
                <a:latin typeface="Times New Roman" pitchFamily="16" charset="0"/>
              </a:rPr>
              <a:t>k</a:t>
            </a:r>
            <a:r>
              <a:rPr lang="zh-TW" altLang="zh-TW" sz="2400" dirty="0">
                <a:latin typeface="Times New Roman" pitchFamily="16" charset="0"/>
              </a:rPr>
              <a:t>行代表每個呼叫器的座標。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b="1" dirty="0">
                <a:latin typeface="Times New Roman" pitchFamily="16" charset="0"/>
              </a:rPr>
              <a:t>Input			Output </a:t>
            </a:r>
            <a:r>
              <a:rPr lang="en-US" altLang="zh-TW" sz="2400" dirty="0">
                <a:latin typeface="Times New Roman" pitchFamily="16" charset="0"/>
              </a:rPr>
              <a:t/>
            </a:r>
            <a:br>
              <a:rPr lang="en-US" altLang="zh-TW" sz="2400" dirty="0">
                <a:latin typeface="Times New Roman" pitchFamily="16" charset="0"/>
              </a:rPr>
            </a:br>
            <a:r>
              <a:rPr lang="en-US" altLang="zh-TW" sz="2400" dirty="0">
                <a:latin typeface="Times New Roman" pitchFamily="16" charset="0"/>
              </a:rPr>
              <a:t>1				The shortest path has length 24</a:t>
            </a:r>
            <a:br>
              <a:rPr lang="en-US" altLang="zh-TW" sz="2400" dirty="0">
                <a:latin typeface="Times New Roman" pitchFamily="16" charset="0"/>
              </a:rPr>
            </a:br>
            <a:r>
              <a:rPr lang="en-US" altLang="zh-TW" sz="2400" dirty="0">
                <a:latin typeface="Times New Roman" pitchFamily="16" charset="0"/>
              </a:rPr>
              <a:t>10 10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itchFamily="16" charset="0"/>
              </a:rPr>
              <a:t>	1 1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itchFamily="16" charset="0"/>
              </a:rPr>
              <a:t>	4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itchFamily="16" charset="0"/>
              </a:rPr>
              <a:t>	2 3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itchFamily="16" charset="0"/>
              </a:rPr>
              <a:t>	5 5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itchFamily="16" charset="0"/>
              </a:rPr>
              <a:t>	9 4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</a:pPr>
            <a:r>
              <a:rPr lang="en-US" altLang="zh-TW" sz="2400" dirty="0" smtClean="0">
                <a:latin typeface="Times New Roman" pitchFamily="16" charset="0"/>
              </a:rPr>
              <a:t>	6 5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3333CC"/>
              </a:buClr>
              <a:buSzPct val="60000"/>
              <a:buFont typeface="Wingdings" charset="2"/>
              <a:buNone/>
            </a:pPr>
            <a:endParaRPr lang="en-US" altLang="zh-TW" sz="2400" dirty="0">
              <a:latin typeface="Times New Roman" pitchFamily="16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098800"/>
            <a:ext cx="3486150" cy="32099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193" name="Text Box 1"/>
              <p:cNvSpPr txBox="1">
                <a:spLocks noChangeArrowheads="1"/>
              </p:cNvSpPr>
              <p:nvPr/>
            </p:nvSpPr>
            <p:spPr bwMode="auto">
              <a:xfrm>
                <a:off x="755650" y="549275"/>
                <a:ext cx="7778750" cy="562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1313" indent="-341313"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1pPr>
                <a:lvl2pPr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2pPr>
                <a:lvl3pPr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3pPr>
                <a:lvl4pPr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4pPr>
                <a:lvl5pPr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 sz="2400">
                    <a:solidFill>
                      <a:srgbClr val="000000"/>
                    </a:solidFill>
                    <a:latin typeface="Tahoma" pitchFamily="32" charset="0"/>
                    <a:ea typeface="新細明體" charset="-120"/>
                  </a:defRPr>
                </a:lvl9pPr>
              </a:lstStyle>
              <a:p>
                <a:pPr>
                  <a:spcBef>
                    <a:spcPts val="800"/>
                  </a:spcBef>
                  <a:buClr>
                    <a:srgbClr val="3333CC"/>
                  </a:buClr>
                  <a:buSzPct val="60000"/>
                  <a:buFont typeface="Wingdings" charset="2"/>
                  <a:buChar char=""/>
                  <a:defRPr/>
                </a:pPr>
                <a:r>
                  <a:rPr lang="en-US" altLang="zh-TW" sz="3200" dirty="0" smtClean="0">
                    <a:latin typeface="Times New Roman" pitchFamily="16" charset="0"/>
                    <a:ea typeface="標楷體" pitchFamily="65" charset="-120"/>
                  </a:rPr>
                  <a:t> </a:t>
                </a:r>
                <a:r>
                  <a:rPr lang="zh-TW" altLang="en-US" b="1" dirty="0">
                    <a:solidFill>
                      <a:srgbClr val="3BA943"/>
                    </a:solidFill>
                    <a:latin typeface="Times New Roman" pitchFamily="16" charset="0"/>
                    <a:ea typeface="標楷體" pitchFamily="65" charset="-120"/>
                  </a:rPr>
                  <a:t>解法</a:t>
                </a:r>
                <a:r>
                  <a:rPr lang="zh-TW" altLang="zh-TW" sz="3200" b="1" dirty="0" smtClean="0">
                    <a:solidFill>
                      <a:srgbClr val="3BA943"/>
                    </a:solidFill>
                    <a:latin typeface="Times New Roman" pitchFamily="16" charset="0"/>
                    <a:ea typeface="標楷體" pitchFamily="65" charset="-120"/>
                  </a:rPr>
                  <a:t>：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這是典型的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Traveling Salesman Problem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，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/>
                </a:r>
                <a:b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</a:b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首先先用陣列的方式把各點距離記錄起來，再用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DP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去模擬最佳解 。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/>
                </a:r>
                <a:b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</a:b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DP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 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: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 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/>
                </a:r>
                <a:b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</a:br>
                <a:r>
                  <a:rPr lang="en-US" altLang="zh-TW" dirty="0">
                    <a:latin typeface="+mn-lt"/>
                    <a:ea typeface="+mn-ea"/>
                  </a:rPr>
                  <a:t>C(S, </a:t>
                </a:r>
                <a:r>
                  <a:rPr lang="en-US" altLang="zh-TW" dirty="0" err="1">
                    <a:latin typeface="+mn-lt"/>
                    <a:ea typeface="+mn-ea"/>
                  </a:rPr>
                  <a:t>i</a:t>
                </a:r>
                <a:r>
                  <a:rPr lang="en-US" altLang="zh-TW" dirty="0">
                    <a:latin typeface="+mn-lt"/>
                    <a:ea typeface="+mn-ea"/>
                  </a:rPr>
                  <a:t>) = </a:t>
                </a:r>
                <a:r>
                  <a:rPr lang="en-US" altLang="zh-TW" dirty="0" err="1">
                    <a:latin typeface="+mn-lt"/>
                    <a:ea typeface="+mn-ea"/>
                  </a:rPr>
                  <a:t>dist</a:t>
                </a:r>
                <a:r>
                  <a:rPr lang="en-US" altLang="zh-TW" dirty="0">
                    <a:latin typeface="+mn-lt"/>
                    <a:ea typeface="+mn-ea"/>
                  </a:rPr>
                  <a:t>(1, </a:t>
                </a:r>
                <a:r>
                  <a:rPr lang="en-US" altLang="zh-TW" dirty="0" err="1">
                    <a:latin typeface="+mn-lt"/>
                    <a:ea typeface="+mn-ea"/>
                  </a:rPr>
                  <a:t>i</a:t>
                </a:r>
                <a:r>
                  <a:rPr lang="en-US" altLang="zh-TW" dirty="0">
                    <a:latin typeface="+mn-lt"/>
                    <a:ea typeface="+mn-ea"/>
                  </a:rPr>
                  <a:t>)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+mn-lt"/>
                    <a:ea typeface="+mn-ea"/>
                  </a:rPr>
                  <a:t> ，</a:t>
                </a:r>
                <a:r>
                  <a:rPr lang="en-US" altLang="zh-TW" dirty="0">
                    <a:latin typeface="+mn-lt"/>
                  </a:rPr>
                  <a:t>If |</a:t>
                </a:r>
                <a:r>
                  <a:rPr lang="en-US" altLang="zh-TW" dirty="0" smtClean="0">
                    <a:latin typeface="+mn-lt"/>
                  </a:rPr>
                  <a:t>S| = </a:t>
                </a:r>
                <a:r>
                  <a:rPr lang="en-US" altLang="zh-TW" dirty="0">
                    <a:latin typeface="+mn-lt"/>
                  </a:rPr>
                  <a:t>2, then S must be {1, </a:t>
                </a:r>
                <a:r>
                  <a:rPr lang="en-US" altLang="zh-TW" dirty="0" err="1">
                    <a:latin typeface="+mn-lt"/>
                  </a:rPr>
                  <a:t>i</a:t>
                </a:r>
                <a:r>
                  <a:rPr lang="en-US" altLang="zh-TW" dirty="0" smtClean="0">
                    <a:latin typeface="+mn-lt"/>
                  </a:rPr>
                  <a:t>}</a:t>
                </a:r>
                <a:br>
                  <a:rPr lang="en-US" altLang="zh-TW" dirty="0" smtClean="0">
                    <a:latin typeface="+mn-lt"/>
                  </a:rPr>
                </a:br>
                <a:r>
                  <a:rPr lang="en-US" altLang="zh-TW" dirty="0"/>
                  <a:t>C(S, </a:t>
                </a:r>
                <a:r>
                  <a:rPr lang="en-US" altLang="zh-TW" dirty="0" err="1"/>
                  <a:t>i</a:t>
                </a:r>
                <a:r>
                  <a:rPr lang="en-US" altLang="zh-TW" dirty="0"/>
                  <a:t>) = min { C(S-{</a:t>
                </a:r>
                <a:r>
                  <a:rPr lang="en-US" altLang="zh-TW" dirty="0" err="1"/>
                  <a:t>i</a:t>
                </a:r>
                <a:r>
                  <a:rPr lang="en-US" altLang="zh-TW" dirty="0"/>
                  <a:t>}, j) + dis(j, </a:t>
                </a:r>
                <a:r>
                  <a:rPr lang="en-US" altLang="zh-TW" dirty="0" err="1"/>
                  <a:t>i</a:t>
                </a:r>
                <a:r>
                  <a:rPr lang="en-US" altLang="zh-TW" dirty="0" smtClean="0"/>
                  <a:t>)}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,If </a:t>
                </a:r>
                <a:r>
                  <a:rPr lang="en-US" altLang="zh-TW" dirty="0" smtClean="0"/>
                  <a:t>|S|&gt;2</a:t>
                </a:r>
                <a:br>
                  <a:rPr lang="en-US" altLang="zh-TW" dirty="0" smtClean="0"/>
                </a:b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dirty="0" smtClean="0"/>
                  <a:t>C(</a:t>
                </a:r>
                <a:r>
                  <a:rPr lang="en-US" altLang="zh-TW" dirty="0" err="1" smtClean="0"/>
                  <a:t>S,i</a:t>
                </a:r>
                <a:r>
                  <a:rPr lang="en-US" altLang="zh-TW" dirty="0" smtClean="0"/>
                  <a:t>) : the cost of </a:t>
                </a:r>
                <a:r>
                  <a:rPr lang="en-US" altLang="zh-TW" dirty="0" err="1" smtClean="0"/>
                  <a:t>subet</a:t>
                </a:r>
                <a:r>
                  <a:rPr lang="en-US" altLang="zh-TW" dirty="0" smtClean="0"/>
                  <a:t> 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S</a:t>
                </a:r>
                <a:r>
                  <a:rPr lang="zh-TW" altLang="en-US" dirty="0" smtClean="0"/>
                  <a:t> </a:t>
                </a:r>
                <a:r>
                  <a:rPr lang="en-US" altLang="zh-TW" dirty="0" smtClean="0"/>
                  <a:t>to </a:t>
                </a:r>
                <a:r>
                  <a:rPr lang="en-US" altLang="zh-TW" dirty="0" err="1" smtClean="0"/>
                  <a:t>i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dirty="0" smtClean="0"/>
                  <a:t>|S|     : the size of subset S</a:t>
                </a:r>
                <a:br>
                  <a:rPr lang="en-US" altLang="zh-TW" dirty="0" smtClean="0"/>
                </a:b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zh-TW" altLang="en-US" dirty="0" smtClean="0">
                    <a:latin typeface="+mn-ea"/>
                    <a:ea typeface="+mn-ea"/>
                  </a:rPr>
                  <a:t>從</a:t>
                </a:r>
                <a:r>
                  <a:rPr lang="en-US" altLang="zh-TW" dirty="0" smtClean="0">
                    <a:latin typeface="+mn-ea"/>
                    <a:ea typeface="+mn-ea"/>
                  </a:rPr>
                  <a:t>|S|=2</a:t>
                </a:r>
                <a:r>
                  <a:rPr lang="zh-TW" altLang="en-US" dirty="0" smtClean="0">
                    <a:latin typeface="+mn-ea"/>
                    <a:ea typeface="+mn-ea"/>
                  </a:rPr>
                  <a:t>開始，再找</a:t>
                </a:r>
                <a:r>
                  <a:rPr lang="en-US" altLang="zh-TW" dirty="0" smtClean="0">
                    <a:latin typeface="+mn-ea"/>
                    <a:ea typeface="+mn-ea"/>
                  </a:rPr>
                  <a:t>|S|=3</a:t>
                </a:r>
                <a:r>
                  <a:rPr lang="zh-TW" altLang="en-US" dirty="0" smtClean="0">
                    <a:latin typeface="+mn-ea"/>
                    <a:ea typeface="+mn-ea"/>
                  </a:rPr>
                  <a:t>，</a:t>
                </a:r>
                <a:r>
                  <a:rPr lang="en-US" altLang="zh-TW" dirty="0" smtClean="0">
                    <a:latin typeface="+mn-ea"/>
                    <a:ea typeface="+mn-ea"/>
                  </a:rPr>
                  <a:t>...</a:t>
                </a:r>
                <a:r>
                  <a:rPr lang="zh-TW" altLang="en-US" dirty="0" smtClean="0">
                    <a:latin typeface="+mn-ea"/>
                    <a:ea typeface="+mn-ea"/>
                  </a:rPr>
                  <a:t>持續找到所有點。</a:t>
                </a:r>
                <a:endParaRPr lang="en-US" altLang="zh-TW" dirty="0" smtClean="0">
                  <a:latin typeface="+mn-ea"/>
                  <a:ea typeface="+mn-ea"/>
                </a:endParaRPr>
              </a:p>
              <a:p>
                <a:pPr>
                  <a:spcBef>
                    <a:spcPts val="800"/>
                  </a:spcBef>
                  <a:buClr>
                    <a:srgbClr val="3333CC"/>
                  </a:buClr>
                  <a:buSzPct val="60000"/>
                  <a:buFont typeface="Wingdings" charset="2"/>
                  <a:buChar char=""/>
                  <a:defRPr/>
                </a:pPr>
                <a:r>
                  <a:rPr lang="en-US" altLang="zh-TW" sz="3200" dirty="0">
                    <a:latin typeface="Times New Roman" pitchFamily="16" charset="0"/>
                    <a:ea typeface="標楷體" pitchFamily="65" charset="-120"/>
                  </a:rPr>
                  <a:t> </a:t>
                </a:r>
                <a:r>
                  <a:rPr lang="zh-TW" altLang="en-US" b="1" dirty="0">
                    <a:solidFill>
                      <a:srgbClr val="3BA943"/>
                    </a:solidFill>
                    <a:latin typeface="Times New Roman" pitchFamily="16" charset="0"/>
                    <a:ea typeface="標楷體" pitchFamily="65" charset="-120"/>
                  </a:rPr>
                  <a:t>解題範例</a:t>
                </a:r>
                <a:r>
                  <a:rPr lang="zh-TW" altLang="zh-TW" sz="3200" b="1" dirty="0" smtClean="0">
                    <a:solidFill>
                      <a:srgbClr val="3BA943"/>
                    </a:solidFill>
                    <a:latin typeface="Times New Roman" pitchFamily="16" charset="0"/>
                    <a:ea typeface="標楷體" pitchFamily="65" charset="-120"/>
                  </a:rPr>
                  <a:t>：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無</a:t>
                </a:r>
                <a:endParaRPr lang="en-US" altLang="zh-TW" sz="3200" dirty="0">
                  <a:solidFill>
                    <a:srgbClr val="3BA943"/>
                  </a:solidFill>
                  <a:latin typeface="Times New Roman" pitchFamily="16" charset="0"/>
                  <a:ea typeface="標楷體" pitchFamily="65" charset="-120"/>
                </a:endParaRPr>
              </a:p>
              <a:p>
                <a:pPr>
                  <a:spcBef>
                    <a:spcPts val="800"/>
                  </a:spcBef>
                  <a:buClr>
                    <a:srgbClr val="3333CC"/>
                  </a:buClr>
                  <a:buSzPct val="60000"/>
                  <a:buFont typeface="Wingdings" charset="2"/>
                  <a:buChar char=""/>
                  <a:defRPr/>
                </a:pPr>
                <a:r>
                  <a:rPr lang="zh-TW" altLang="en-US" b="1" dirty="0" smtClean="0">
                    <a:solidFill>
                      <a:srgbClr val="3BA943"/>
                    </a:solidFill>
                    <a:latin typeface="Times New Roman" pitchFamily="16" charset="0"/>
                    <a:ea typeface="標楷體" pitchFamily="65" charset="-120"/>
                  </a:rPr>
                  <a:t>討論 </a:t>
                </a:r>
                <a:r>
                  <a:rPr lang="en-US" altLang="zh-TW" b="1" dirty="0" smtClean="0">
                    <a:solidFill>
                      <a:srgbClr val="3BA943"/>
                    </a:solidFill>
                    <a:latin typeface="Times New Roman" pitchFamily="16" charset="0"/>
                    <a:ea typeface="標楷體" pitchFamily="65" charset="-120"/>
                  </a:rPr>
                  <a:t>:</a:t>
                </a:r>
                <a:r>
                  <a:rPr lang="zh-TW" altLang="en-US" dirty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時間複雜</a:t>
                </a:r>
                <a:r>
                  <a:rPr lang="zh-TW" altLang="en-US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度</a:t>
                </a:r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solidFill>
                              <a:schemeClr val="tx1"/>
                            </a:solidFill>
                            <a:latin typeface="Cambria Math"/>
                            <a:ea typeface="標楷體" pitchFamily="65" charset="-12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  <a:ea typeface="標楷體" pitchFamily="65" charset="-120"/>
                          </a:rPr>
                          <m:t>𝑛</m:t>
                        </m:r>
                      </m:e>
                      <m:sup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/>
                            <a:ea typeface="標楷體" pitchFamily="65" charset="-12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dirty="0" smtClean="0">
                            <a:solidFill>
                              <a:schemeClr val="tx1"/>
                            </a:solidFill>
                            <a:latin typeface="Cambria Math"/>
                            <a:ea typeface="標楷體" pitchFamily="65" charset="-120"/>
                          </a:rPr>
                        </m:ctrlPr>
                      </m:sSupPr>
                      <m:e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標楷體" pitchFamily="65" charset="-120"/>
                          </a:rPr>
                          <m:t>2</m:t>
                        </m:r>
                      </m:e>
                      <m:sup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標楷體" pitchFamily="65" charset="-12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zh-TW" dirty="0" smtClean="0">
                    <a:solidFill>
                      <a:schemeClr val="tx1"/>
                    </a:solidFill>
                    <a:latin typeface="Times New Roman" pitchFamily="16" charset="0"/>
                    <a:ea typeface="標楷體" pitchFamily="65" charset="-120"/>
                  </a:rPr>
                  <a:t>) &lt; O(n!)</a:t>
                </a:r>
                <a:endParaRPr lang="en-US" altLang="zh-TW" sz="3200" dirty="0">
                  <a:solidFill>
                    <a:srgbClr val="3BA943"/>
                  </a:solidFill>
                  <a:latin typeface="Times New Roman" pitchFamily="16" charset="0"/>
                  <a:ea typeface="標楷體" pitchFamily="65" charset="-120"/>
                </a:endParaRPr>
              </a:p>
              <a:p>
                <a:pPr>
                  <a:spcBef>
                    <a:spcPts val="800"/>
                  </a:spcBef>
                  <a:buClr>
                    <a:srgbClr val="3333CC"/>
                  </a:buClr>
                  <a:buSzPct val="60000"/>
                  <a:buFont typeface="Wingdings" charset="2"/>
                  <a:buChar char=""/>
                  <a:defRPr/>
                </a:pPr>
                <a:endParaRPr lang="en-US" altLang="zh-TW" dirty="0" smtClean="0"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8193" name="Text 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50" y="549275"/>
                <a:ext cx="7778750" cy="5622925"/>
              </a:xfrm>
              <a:prstGeom prst="rect">
                <a:avLst/>
              </a:prstGeom>
              <a:blipFill rotWithShape="1">
                <a:blip r:embed="rId3"/>
                <a:stretch>
                  <a:fillRect l="-627" t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itchFamily="32" charset="0"/>
                <a:ea typeface="標楷體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486FD98-FE68-41ED-82A5-DAACFBC2E3C1}" type="slidenum">
              <a:rPr lang="en-US" altLang="zh-TW" sz="1400">
                <a:solidFill>
                  <a:srgbClr val="00E4A8"/>
                </a:solidFill>
                <a:ea typeface="新細明體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zh-TW" sz="1400">
              <a:solidFill>
                <a:srgbClr val="00E4A8"/>
              </a:solidFill>
              <a:ea typeface="新細明體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zh-TW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zh-TW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charset="-12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zh-TW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zh-TW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ahoma" pitchFamily="32" charset="0"/>
            <a:ea typeface="新細明體" charset="-12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88</Words>
  <Application>Microsoft Office PowerPoint</Application>
  <PresentationFormat>如螢幕大小 (4:3)</PresentationFormat>
  <Paragraphs>26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Office 佈景主題</vt:lpstr>
      <vt:lpstr>1_Office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bohunchen</cp:lastModifiedBy>
  <cp:revision>132</cp:revision>
  <cp:lastPrinted>1601-01-01T00:00:00Z</cp:lastPrinted>
  <dcterms:created xsi:type="dcterms:W3CDTF">1601-01-01T00:00:00Z</dcterms:created>
  <dcterms:modified xsi:type="dcterms:W3CDTF">2014-06-11T15:47:15Z</dcterms:modified>
</cp:coreProperties>
</file>