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sldIdLst>
    <p:sldId id="307" r:id="rId2"/>
    <p:sldId id="309" r:id="rId3"/>
    <p:sldId id="310" r:id="rId4"/>
    <p:sldId id="314" r:id="rId5"/>
    <p:sldId id="315" r:id="rId6"/>
    <p:sldId id="316" r:id="rId7"/>
    <p:sldId id="317" r:id="rId8"/>
    <p:sldId id="318" r:id="rId9"/>
    <p:sldId id="311" r:id="rId10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85" d="100"/>
          <a:sy n="85" d="100"/>
        </p:scale>
        <p:origin x="8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35E70C0-14A7-4727-816D-983DB61CE68C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339351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1A00717-DC7C-48D1-B678-D8A64DD0352E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815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D550023D-EB44-431D-97CF-1950CD92C3B9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685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D550023D-EB44-431D-97CF-1950CD92C3B9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189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D550023D-EB44-431D-97CF-1950CD92C3B9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215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D550023D-EB44-431D-97CF-1950CD92C3B9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70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D550023D-EB44-431D-97CF-1950CD92C3B9}" type="slidenum">
              <a:rPr lang="zh-TW" altLang="en-US" sz="1200"/>
              <a:pPr eaLnBrk="1" hangingPunct="1"/>
              <a:t>6</a:t>
            </a:fld>
            <a:endParaRPr lang="en-US" altLang="zh-TW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439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D550023D-EB44-431D-97CF-1950CD92C3B9}" type="slidenum">
              <a:rPr lang="zh-TW" altLang="en-US" sz="1200"/>
              <a:pPr eaLnBrk="1" hangingPunct="1"/>
              <a:t>7</a:t>
            </a:fld>
            <a:endParaRPr lang="en-US" altLang="zh-TW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8905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D550023D-EB44-431D-97CF-1950CD92C3B9}" type="slidenum">
              <a:rPr lang="zh-TW" altLang="en-US" sz="1200"/>
              <a:pPr eaLnBrk="1" hangingPunct="1"/>
              <a:t>8</a:t>
            </a:fld>
            <a:endParaRPr lang="en-US" altLang="zh-TW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5789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D550023D-EB44-431D-97CF-1950CD92C3B9}" type="slidenum">
              <a:rPr lang="zh-TW" altLang="en-US" sz="1200"/>
              <a:pPr eaLnBrk="1" hangingPunct="1"/>
              <a:t>9</a:t>
            </a:fld>
            <a:endParaRPr lang="en-US" altLang="zh-TW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751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06D87C-6D1D-4CAA-84A2-041351D2A522}" type="datetime1">
              <a:rPr lang="zh-TW" altLang="en-US"/>
              <a:pPr>
                <a:defRPr/>
              </a:pPr>
              <a:t>2014/6/23</a:t>
            </a:fld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C981461-4912-49E8-AFF2-542162A93354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32616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EB50A-9C65-4CD4-990E-DA329D69737A}" type="datetime1">
              <a:rPr lang="zh-TW" altLang="en-US"/>
              <a:pPr>
                <a:defRPr/>
              </a:pPr>
              <a:t>2014/6/23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C43632-5DE8-4108-B76B-B88B85785FF9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63489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A1B93-D046-446C-98DD-25FB120BE88B}" type="datetime1">
              <a:rPr lang="zh-TW" altLang="en-US"/>
              <a:pPr>
                <a:defRPr/>
              </a:pPr>
              <a:t>2014/6/23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9D11E7-4E21-4579-97B5-47792632333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3374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537BA-A82B-4050-A19A-3F4B70506A74}" type="datetime1">
              <a:rPr lang="zh-TW" altLang="en-US"/>
              <a:pPr>
                <a:defRPr/>
              </a:pPr>
              <a:t>2014/6/23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4E35FE-9B46-4CFE-BD2A-6418BA6CBE3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68708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5DD9D-B31E-4372-8679-982B165BE2AF}" type="datetime1">
              <a:rPr lang="zh-TW" altLang="en-US"/>
              <a:pPr>
                <a:defRPr/>
              </a:pPr>
              <a:t>2014/6/23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63B0B8-A821-43B1-B355-9E5964192D1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25921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0F782-40CD-4BD5-8229-1A2ADCBA36E6}" type="datetime1">
              <a:rPr lang="zh-TW" altLang="en-US"/>
              <a:pPr>
                <a:defRPr/>
              </a:pPr>
              <a:t>2014/6/23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3C740D-AA8D-4D53-A03A-AA8E025D806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34644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950CD-34C5-4F28-907E-9C35305237D0}" type="datetime1">
              <a:rPr lang="zh-TW" altLang="en-US"/>
              <a:pPr>
                <a:defRPr/>
              </a:pPr>
              <a:t>2014/6/23</a:t>
            </a:fld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681C32-1BB2-45E4-B8F0-FE0B8350BCE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28777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A169A-455D-418D-B32B-8DB0B2A31600}" type="datetime1">
              <a:rPr lang="zh-TW" altLang="en-US"/>
              <a:pPr>
                <a:defRPr/>
              </a:pPr>
              <a:t>2014/6/23</a:t>
            </a:fld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6AA20F-2D58-43FB-82B6-E454B30D2CC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01281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AAC7E-8AA2-4E68-9D2C-DBAFC19A996F}" type="datetime1">
              <a:rPr lang="zh-TW" altLang="en-US"/>
              <a:pPr>
                <a:defRPr/>
              </a:pPr>
              <a:t>2014/6/23</a:t>
            </a:fld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7C5969-AEB1-4728-9259-E22688621154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9582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F8F76-C0C8-4B15-B6D2-76351D52BF5D}" type="datetime1">
              <a:rPr lang="zh-TW" altLang="en-US"/>
              <a:pPr>
                <a:defRPr/>
              </a:pPr>
              <a:t>2014/6/23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968DE3-8F46-482C-B302-7BFB537DBA9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05932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8335C-8CA7-47C8-A073-300E19F2F681}" type="datetime1">
              <a:rPr lang="zh-TW" altLang="en-US"/>
              <a:pPr>
                <a:defRPr/>
              </a:pPr>
              <a:t>2014/6/23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FE028B-2834-41EC-BE02-5891A67640FA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26749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F2051AE-0193-4E2D-A864-810C67FE5174}" type="datetime1">
              <a:rPr lang="zh-TW" altLang="en-US"/>
              <a:pPr>
                <a:defRPr/>
              </a:pPr>
              <a:t>2014/6/23</a:t>
            </a:fld>
            <a:endParaRPr lang="en-US" altLang="zh-TW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F7F58B78-6FED-4C02-9E1A-E9BFA5C3ACAF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9F91B1E2-62B8-422C-9EA6-94A0AB18486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 smtClean="0">
                <a:latin typeface="Times New Roman" panose="02020603050405020304" pitchFamily="18" charset="0"/>
              </a:rPr>
              <a:t>10502: Counting rectangles</a:t>
            </a:r>
            <a:endParaRPr lang="en-US" altLang="zh-TW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 smtClean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10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502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: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Counting rectangles</a:t>
            </a:r>
            <a:endParaRPr lang="en-US" altLang="zh-TW" sz="2400" dirty="0" smtClean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蔡光裕</a:t>
            </a:r>
            <a:endParaRPr lang="zh-TW" altLang="en-US" sz="2400" dirty="0" smtClean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20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14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月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12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日</a:t>
            </a: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給一個二維陣列，</a:t>
            </a:r>
            <a:r>
              <a:rPr lang="zh-TW" altLang="en-US" sz="2400" dirty="0">
                <a:latin typeface="Times New Roman" panose="02020603050405020304" pitchFamily="18" charset="0"/>
              </a:rPr>
              <a:t>計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算出能形成的矩形數量。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		</a:t>
            </a:r>
            <a:r>
              <a:rPr lang="zh-TW" altLang="en-US" sz="2400" dirty="0">
                <a:latin typeface="+mn-ea"/>
              </a:rPr>
              <a:t>陣</a:t>
            </a:r>
            <a:r>
              <a:rPr lang="zh-TW" altLang="en-US" sz="2400" dirty="0" smtClean="0">
                <a:latin typeface="+mn-ea"/>
              </a:rPr>
              <a:t>列中</a:t>
            </a:r>
            <a:r>
              <a:rPr lang="en-US" altLang="zh-TW" sz="2400" dirty="0" smtClean="0">
                <a:latin typeface="+mn-ea"/>
              </a:rPr>
              <a:t>1</a:t>
            </a:r>
            <a:r>
              <a:rPr lang="zh-TW" altLang="en-US" sz="2400" dirty="0" smtClean="0">
                <a:latin typeface="+mn-ea"/>
              </a:rPr>
              <a:t>代表有效位置，</a:t>
            </a:r>
            <a:r>
              <a:rPr lang="en-US" altLang="zh-TW" sz="2400" dirty="0" smtClean="0">
                <a:latin typeface="+mn-ea"/>
              </a:rPr>
              <a:t>0</a:t>
            </a:r>
            <a:r>
              <a:rPr lang="zh-TW" altLang="en-US" sz="2400" dirty="0" smtClean="0">
                <a:latin typeface="+mn-ea"/>
              </a:rPr>
              <a:t>則代表無效位置。</a:t>
            </a:r>
            <a:endParaRPr lang="zh-TW" altLang="en-US" sz="2000" dirty="0" smtClean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0" indent="0" eaLnBrk="1" hangingPunct="1"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行列皆不超過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100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B18F5E5-E60C-411C-9358-F0D651E20338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2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 smtClean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10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01	00	11	01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00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00	01	00	01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 smtClean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每個點皆窮舉可能形成的矩形數。</a:t>
            </a:r>
            <a:endParaRPr lang="en-US" altLang="zh-TW" sz="2400" dirty="0" smtClean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每個點皆當起始點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矩形的最左上角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，每可向右延伸一格表示可以形成的矩形 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+1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，延伸直到遇到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為止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同時紀錄此點可向右的最遠距離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，若起始點下面一格為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，表示可以繼續向下，向下延伸後，再做向右延伸，以此類推，做到不可向下延伸為止。</a:t>
            </a:r>
            <a:endParaRPr lang="en-US" altLang="zh-TW" sz="2400" dirty="0" smtClean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 smtClean="0">
                <a:latin typeface="Times New Roman" panose="02020603050405020304" pitchFamily="18" charset="0"/>
              </a:rPr>
              <a:t>	</a:t>
            </a:r>
          </a:p>
        </p:txBody>
      </p:sp>
      <p:sp>
        <p:nvSpPr>
          <p:cNvPr id="5" name="向右箭號 4"/>
          <p:cNvSpPr/>
          <p:nvPr/>
        </p:nvSpPr>
        <p:spPr bwMode="auto">
          <a:xfrm>
            <a:off x="1200601" y="2021396"/>
            <a:ext cx="216024" cy="216024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smtClean="0">
              <a:ln>
                <a:noFill/>
              </a:ln>
              <a:effectLst/>
              <a:latin typeface="Tahoma" pitchFamily="34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B18F5E5-E60C-411C-9358-F0D651E20338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4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anose="02020603050405020304" pitchFamily="18" charset="0"/>
              </a:rPr>
              <a:t>                       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anose="02020603050405020304" pitchFamily="18" charset="0"/>
              </a:rPr>
              <a:t>           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	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anose="02020603050405020304" pitchFamily="18" charset="0"/>
              </a:rPr>
              <a:t>                          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	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385495"/>
              </p:ext>
            </p:extLst>
          </p:nvPr>
        </p:nvGraphicFramePr>
        <p:xfrm>
          <a:off x="4427984" y="1340768"/>
          <a:ext cx="2880320" cy="2160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20080"/>
                <a:gridCol w="720080"/>
                <a:gridCol w="720080"/>
                <a:gridCol w="720080"/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177768"/>
              </p:ext>
            </p:extLst>
          </p:nvPr>
        </p:nvGraphicFramePr>
        <p:xfrm>
          <a:off x="4427984" y="3573016"/>
          <a:ext cx="2880320" cy="2160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20080"/>
                <a:gridCol w="720080"/>
                <a:gridCol w="720080"/>
                <a:gridCol w="720080"/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54376"/>
              </p:ext>
            </p:extLst>
          </p:nvPr>
        </p:nvGraphicFramePr>
        <p:xfrm>
          <a:off x="1043608" y="2420888"/>
          <a:ext cx="2880320" cy="2160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20080"/>
                <a:gridCol w="720080"/>
                <a:gridCol w="711696"/>
                <a:gridCol w="728464"/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665410"/>
              </p:ext>
            </p:extLst>
          </p:nvPr>
        </p:nvGraphicFramePr>
        <p:xfrm>
          <a:off x="1043608" y="4653137"/>
          <a:ext cx="2880320" cy="212803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20080"/>
                <a:gridCol w="720080"/>
                <a:gridCol w="720080"/>
                <a:gridCol w="720080"/>
              </a:tblGrid>
              <a:tr h="507858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604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B18F5E5-E60C-411C-9358-F0D651E20338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4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anose="02020603050405020304" pitchFamily="18" charset="0"/>
              </a:rPr>
              <a:t>                       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anose="02020603050405020304" pitchFamily="18" charset="0"/>
              </a:rPr>
              <a:t>           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	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anose="02020603050405020304" pitchFamily="18" charset="0"/>
              </a:rPr>
              <a:t>                          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	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4427984" y="1340768"/>
          <a:ext cx="2880320" cy="2160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20080"/>
                <a:gridCol w="720080"/>
                <a:gridCol w="720080"/>
                <a:gridCol w="720080"/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803801"/>
              </p:ext>
            </p:extLst>
          </p:nvPr>
        </p:nvGraphicFramePr>
        <p:xfrm>
          <a:off x="4427984" y="3573016"/>
          <a:ext cx="2880320" cy="2160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20080"/>
                <a:gridCol w="720080"/>
                <a:gridCol w="720080"/>
                <a:gridCol w="720080"/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659291"/>
              </p:ext>
            </p:extLst>
          </p:nvPr>
        </p:nvGraphicFramePr>
        <p:xfrm>
          <a:off x="1043608" y="2420888"/>
          <a:ext cx="2880320" cy="2160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20080"/>
                <a:gridCol w="720080"/>
                <a:gridCol w="711696"/>
                <a:gridCol w="728464"/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476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B18F5E5-E60C-411C-9358-F0D651E20338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4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anose="02020603050405020304" pitchFamily="18" charset="0"/>
              </a:rPr>
              <a:t>                       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anose="02020603050405020304" pitchFamily="18" charset="0"/>
              </a:rPr>
              <a:t>           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	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anose="02020603050405020304" pitchFamily="18" charset="0"/>
              </a:rPr>
              <a:t>                          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	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884799"/>
              </p:ext>
            </p:extLst>
          </p:nvPr>
        </p:nvGraphicFramePr>
        <p:xfrm>
          <a:off x="4427984" y="1340768"/>
          <a:ext cx="2880320" cy="2160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20080"/>
                <a:gridCol w="720080"/>
                <a:gridCol w="720080"/>
                <a:gridCol w="720080"/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258006"/>
              </p:ext>
            </p:extLst>
          </p:nvPr>
        </p:nvGraphicFramePr>
        <p:xfrm>
          <a:off x="4427984" y="3573016"/>
          <a:ext cx="2880320" cy="2160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20080"/>
                <a:gridCol w="720080"/>
                <a:gridCol w="720080"/>
                <a:gridCol w="720080"/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745715"/>
              </p:ext>
            </p:extLst>
          </p:nvPr>
        </p:nvGraphicFramePr>
        <p:xfrm>
          <a:off x="1043608" y="2420888"/>
          <a:ext cx="2880320" cy="2160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20080"/>
                <a:gridCol w="720080"/>
                <a:gridCol w="711696"/>
                <a:gridCol w="728464"/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228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B18F5E5-E60C-411C-9358-F0D651E20338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6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4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anose="02020603050405020304" pitchFamily="18" charset="0"/>
              </a:rPr>
              <a:t>                       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anose="02020603050405020304" pitchFamily="18" charset="0"/>
              </a:rPr>
              <a:t>           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	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anose="02020603050405020304" pitchFamily="18" charset="0"/>
              </a:rPr>
              <a:t>                          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	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602536"/>
              </p:ext>
            </p:extLst>
          </p:nvPr>
        </p:nvGraphicFramePr>
        <p:xfrm>
          <a:off x="4427984" y="1340768"/>
          <a:ext cx="2880320" cy="2160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20080"/>
                <a:gridCol w="720080"/>
                <a:gridCol w="720080"/>
                <a:gridCol w="720080"/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419044"/>
              </p:ext>
            </p:extLst>
          </p:nvPr>
        </p:nvGraphicFramePr>
        <p:xfrm>
          <a:off x="4427984" y="3573016"/>
          <a:ext cx="2880320" cy="2160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20080"/>
                <a:gridCol w="720080"/>
                <a:gridCol w="720080"/>
                <a:gridCol w="720080"/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178046"/>
              </p:ext>
            </p:extLst>
          </p:nvPr>
        </p:nvGraphicFramePr>
        <p:xfrm>
          <a:off x="1043608" y="2420888"/>
          <a:ext cx="2880320" cy="2160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20080"/>
                <a:gridCol w="720080"/>
                <a:gridCol w="711696"/>
                <a:gridCol w="728464"/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902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B18F5E5-E60C-411C-9358-F0D651E20338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7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4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anose="02020603050405020304" pitchFamily="18" charset="0"/>
              </a:rPr>
              <a:t>                       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anose="02020603050405020304" pitchFamily="18" charset="0"/>
              </a:rPr>
              <a:t>           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	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anose="02020603050405020304" pitchFamily="18" charset="0"/>
              </a:rPr>
              <a:t>                          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	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4427984" y="1340768"/>
          <a:ext cx="2880320" cy="2160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20080"/>
                <a:gridCol w="720080"/>
                <a:gridCol w="720080"/>
                <a:gridCol w="720080"/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397830"/>
              </p:ext>
            </p:extLst>
          </p:nvPr>
        </p:nvGraphicFramePr>
        <p:xfrm>
          <a:off x="1043608" y="2420888"/>
          <a:ext cx="2880320" cy="2160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20080"/>
                <a:gridCol w="720080"/>
                <a:gridCol w="711696"/>
                <a:gridCol w="728464"/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616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B18F5E5-E60C-411C-9358-F0D651E20338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8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4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anose="02020603050405020304" pitchFamily="18" charset="0"/>
              </a:rPr>
              <a:t>                       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anose="02020603050405020304" pitchFamily="18" charset="0"/>
              </a:rPr>
              <a:t>           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	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anose="02020603050405020304" pitchFamily="18" charset="0"/>
              </a:rPr>
              <a:t>                          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	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	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165539"/>
              </p:ext>
            </p:extLst>
          </p:nvPr>
        </p:nvGraphicFramePr>
        <p:xfrm>
          <a:off x="4427984" y="1340768"/>
          <a:ext cx="2880320" cy="2160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20080"/>
                <a:gridCol w="720080"/>
                <a:gridCol w="720080"/>
                <a:gridCol w="720080"/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097794"/>
              </p:ext>
            </p:extLst>
          </p:nvPr>
        </p:nvGraphicFramePr>
        <p:xfrm>
          <a:off x="1043608" y="2420888"/>
          <a:ext cx="2880320" cy="2160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20080"/>
                <a:gridCol w="720080"/>
                <a:gridCol w="711696"/>
                <a:gridCol w="728464"/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142924"/>
              </p:ext>
            </p:extLst>
          </p:nvPr>
        </p:nvGraphicFramePr>
        <p:xfrm>
          <a:off x="4427984" y="3573016"/>
          <a:ext cx="2880320" cy="2160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20080"/>
                <a:gridCol w="720080"/>
                <a:gridCol w="711696"/>
                <a:gridCol w="728464"/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18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B18F5E5-E60C-411C-9358-F0D651E20338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9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 smtClean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討論 </a:t>
                </a:r>
                <a:r>
                  <a:rPr lang="en-US" altLang="zh-TW" sz="2400" b="1" dirty="0" smtClean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:</a:t>
                </a:r>
                <a:r>
                  <a:rPr lang="zh-TW" altLang="en-US" sz="2400" b="1" dirty="0" smtClean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時間複雜度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: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zh-TW" sz="240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TW" sz="2400" dirty="0" smtClean="0">
                    <a:latin typeface="Times New Roman" panose="02020603050405020304" pitchFamily="18" charset="0"/>
                  </a:rPr>
                  <a:t>)</a:t>
                </a:r>
              </a:p>
            </p:txBody>
          </p:sp>
        </mc:Choice>
        <mc:Fallback>
          <p:sp>
            <p:nvSpPr>
              <p:cNvPr id="40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 rotWithShape="0">
                <a:blip r:embed="rId3"/>
                <a:stretch>
                  <a:fillRect l="-151" t="-15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229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3384</TotalTime>
  <Words>438</Words>
  <Application>Microsoft Office PowerPoint</Application>
  <PresentationFormat>如螢幕大小 (4:3)</PresentationFormat>
  <Paragraphs>369</Paragraphs>
  <Slides>9</Slides>
  <Notes>9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6" baseType="lpstr">
      <vt:lpstr>新細明體</vt:lpstr>
      <vt:lpstr>標楷體</vt:lpstr>
      <vt:lpstr>Cambria Math</vt:lpstr>
      <vt:lpstr>Tahoma</vt:lpstr>
      <vt:lpstr>Times New Roman</vt:lpstr>
      <vt:lpstr>Wingdings</vt:lpstr>
      <vt:lpstr>Blends</vt:lpstr>
      <vt:lpstr>10502: Counting rectangles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蔡帥頭</cp:lastModifiedBy>
  <cp:revision>193</cp:revision>
  <dcterms:created xsi:type="dcterms:W3CDTF">1601-01-01T00:00:00Z</dcterms:created>
  <dcterms:modified xsi:type="dcterms:W3CDTF">2014-06-23T04:54:55Z</dcterms:modified>
</cp:coreProperties>
</file>