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63" r:id="rId3"/>
    <p:sldId id="261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8F496-66F4-4832-A0BC-4809C5A6C49A}" type="datetimeFigureOut">
              <a:rPr lang="zh-TW" altLang="en-US" smtClean="0"/>
              <a:t>2014/4/17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1B16F-B29D-4397-93D3-AA2DE36479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8418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BA5F7164-CA0A-4E8B-930F-DBA904279AD8}" type="slidenum">
              <a:rPr lang="zh-TW" altLang="en-US" sz="1200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altLang="zh-TW" sz="1200" smtClean="0">
              <a:solidFill>
                <a:prstClr val="black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9pPr>
          </a:lstStyle>
          <a:p>
            <a:pPr eaLnBrk="1" hangingPunct="1"/>
            <a:fld id="{D893A2DD-6E06-449F-BEE6-29663D26E37C}" type="slidenum">
              <a:rPr lang="zh-TW" altLang="en-US" sz="1200" smtClean="0"/>
              <a:pPr eaLnBrk="1" hangingPunct="1"/>
              <a:t>2</a:t>
            </a:fld>
            <a:endParaRPr lang="en-US" altLang="zh-TW" sz="1200" smtClean="0"/>
          </a:p>
        </p:txBody>
      </p:sp>
      <p:sp>
        <p:nvSpPr>
          <p:cNvPr id="81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9pPr>
          </a:lstStyle>
          <a:p>
            <a:pPr eaLnBrk="1" hangingPunct="1"/>
            <a:fld id="{CC6386CD-48FF-4451-9459-F26017DD6BD6}" type="slidenum">
              <a:rPr lang="zh-TW" altLang="en-US" sz="1200" smtClean="0"/>
              <a:pPr eaLnBrk="1" hangingPunct="1"/>
              <a:t>3</a:t>
            </a:fld>
            <a:endParaRPr lang="en-US" altLang="zh-TW" sz="1200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zh-TW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zh-TW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zh-TW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itchFamily="34" charset="0"/>
                    <a:ea typeface="新細明體" pitchFamily="18" charset="-12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zh-TW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zh-TW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zh-TW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itchFamily="34" charset="0"/>
                  <a:ea typeface="新細明體" pitchFamily="18" charset="-12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en-US" altLang="zh-TW">
                <a:solidFill>
                  <a:srgbClr val="000000"/>
                </a:solidFill>
              </a:endParaRPr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4A41B-EDBF-40EB-A607-35F6895097B0}" type="datetime1">
              <a:rPr lang="zh-TW" altLang="en-US">
                <a:solidFill>
                  <a:srgbClr val="00E4A8"/>
                </a:solidFill>
              </a:rPr>
              <a:pPr>
                <a:defRPr/>
              </a:pPr>
              <a:t>2014/4/17</a:t>
            </a:fld>
            <a:endParaRPr lang="en-US" altLang="zh-TW">
              <a:solidFill>
                <a:srgbClr val="00E4A8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>
                <a:solidFill>
                  <a:srgbClr val="00E4A8"/>
                </a:solidFill>
              </a:rPr>
              <a:t>1</a:t>
            </a:r>
            <a:endParaRPr lang="en-US" altLang="zh-TW">
              <a:solidFill>
                <a:srgbClr val="00E4A8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F1AA6-A7D2-419C-83F5-E40B485466C5}" type="slidenum">
              <a:rPr lang="zh-TW" altLang="en-US">
                <a:solidFill>
                  <a:srgbClr val="00E4A8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E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71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36F95-8FCF-4ADA-B591-328311B4A7F6}" type="datetime1">
              <a:rPr lang="zh-TW" altLang="en-US">
                <a:solidFill>
                  <a:srgbClr val="00E4A8"/>
                </a:solidFill>
              </a:rPr>
              <a:pPr>
                <a:defRPr/>
              </a:pPr>
              <a:t>2014/4/17</a:t>
            </a:fld>
            <a:endParaRPr lang="en-US" altLang="zh-TW">
              <a:solidFill>
                <a:srgbClr val="00E4A8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E4A8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E6473-B8A7-46FE-AD70-96F560490B31}" type="slidenum">
              <a:rPr lang="zh-TW" altLang="en-US">
                <a:solidFill>
                  <a:srgbClr val="00E4A8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E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7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7BD29-792B-496B-B034-1D24C96F8786}" type="datetime1">
              <a:rPr lang="zh-TW" altLang="en-US">
                <a:solidFill>
                  <a:srgbClr val="00E4A8"/>
                </a:solidFill>
              </a:rPr>
              <a:pPr>
                <a:defRPr/>
              </a:pPr>
              <a:t>2014/4/17</a:t>
            </a:fld>
            <a:endParaRPr lang="en-US" altLang="zh-TW">
              <a:solidFill>
                <a:srgbClr val="00E4A8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E4A8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76382-F4A0-46BB-8E73-8D9307D8A580}" type="slidenum">
              <a:rPr lang="zh-TW" altLang="en-US">
                <a:solidFill>
                  <a:srgbClr val="00E4A8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E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6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3556F-8259-4B1D-8E5C-A2C5203D3AB0}" type="datetime1">
              <a:rPr lang="zh-TW" altLang="en-US">
                <a:solidFill>
                  <a:srgbClr val="00E4A8"/>
                </a:solidFill>
              </a:rPr>
              <a:pPr>
                <a:defRPr/>
              </a:pPr>
              <a:t>2014/4/17</a:t>
            </a:fld>
            <a:endParaRPr lang="en-US" altLang="zh-TW">
              <a:solidFill>
                <a:srgbClr val="00E4A8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E4A8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37CE2-DA19-452F-9364-919B70433FFE}" type="slidenum">
              <a:rPr lang="zh-TW" altLang="en-US">
                <a:solidFill>
                  <a:srgbClr val="00E4A8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E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45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595E4-581C-489D-8611-80FF1D1AD7F8}" type="datetime1">
              <a:rPr lang="zh-TW" altLang="en-US">
                <a:solidFill>
                  <a:srgbClr val="00E4A8"/>
                </a:solidFill>
              </a:rPr>
              <a:pPr>
                <a:defRPr/>
              </a:pPr>
              <a:t>2014/4/17</a:t>
            </a:fld>
            <a:endParaRPr lang="en-US" altLang="zh-TW">
              <a:solidFill>
                <a:srgbClr val="00E4A8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E4A8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F914E-A411-4142-8364-7CD5EEA728E7}" type="slidenum">
              <a:rPr lang="zh-TW" altLang="en-US">
                <a:solidFill>
                  <a:srgbClr val="00E4A8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E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4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3A353-6051-44F4-9CD4-EB8F1F8FBD3F}" type="datetime1">
              <a:rPr lang="zh-TW" altLang="en-US">
                <a:solidFill>
                  <a:srgbClr val="00E4A8"/>
                </a:solidFill>
              </a:rPr>
              <a:pPr>
                <a:defRPr/>
              </a:pPr>
              <a:t>2014/4/17</a:t>
            </a:fld>
            <a:endParaRPr lang="en-US" altLang="zh-TW">
              <a:solidFill>
                <a:srgbClr val="00E4A8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E4A8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9C120-0F60-44F3-BBA2-304BA20040D1}" type="slidenum">
              <a:rPr lang="zh-TW" altLang="en-US">
                <a:solidFill>
                  <a:srgbClr val="00E4A8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E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48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DF5C0-877A-4750-8112-7F487EF2D28F}" type="datetime1">
              <a:rPr lang="zh-TW" altLang="en-US">
                <a:solidFill>
                  <a:srgbClr val="00E4A8"/>
                </a:solidFill>
              </a:rPr>
              <a:pPr>
                <a:defRPr/>
              </a:pPr>
              <a:t>2014/4/17</a:t>
            </a:fld>
            <a:endParaRPr lang="en-US" altLang="zh-TW">
              <a:solidFill>
                <a:srgbClr val="00E4A8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E4A8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F2B13-815C-43CC-8359-FF9D84A8B8B0}" type="slidenum">
              <a:rPr lang="zh-TW" altLang="en-US">
                <a:solidFill>
                  <a:srgbClr val="00E4A8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E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333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A3B68-C22F-4E39-93CA-B99F4C99F3A1}" type="datetime1">
              <a:rPr lang="zh-TW" altLang="en-US">
                <a:solidFill>
                  <a:srgbClr val="00E4A8"/>
                </a:solidFill>
              </a:rPr>
              <a:pPr>
                <a:defRPr/>
              </a:pPr>
              <a:t>2014/4/17</a:t>
            </a:fld>
            <a:endParaRPr lang="en-US" altLang="zh-TW">
              <a:solidFill>
                <a:srgbClr val="00E4A8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E4A8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EB47F-82A5-4894-A84B-2E12E01A8073}" type="slidenum">
              <a:rPr lang="zh-TW" altLang="en-US">
                <a:solidFill>
                  <a:srgbClr val="00E4A8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E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63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483D2-1E85-4F7B-8119-82E67E557E23}" type="datetime1">
              <a:rPr lang="zh-TW" altLang="en-US">
                <a:solidFill>
                  <a:srgbClr val="00E4A8"/>
                </a:solidFill>
              </a:rPr>
              <a:pPr>
                <a:defRPr/>
              </a:pPr>
              <a:t>2014/4/17</a:t>
            </a:fld>
            <a:endParaRPr lang="en-US" altLang="zh-TW">
              <a:solidFill>
                <a:srgbClr val="00E4A8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E4A8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683D4-6C64-41BA-A8B8-1A2DB5BF3BB1}" type="slidenum">
              <a:rPr lang="zh-TW" altLang="en-US">
                <a:solidFill>
                  <a:srgbClr val="00E4A8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E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64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2BAB6-D656-477E-B509-912154B704D5}" type="datetime1">
              <a:rPr lang="zh-TW" altLang="en-US">
                <a:solidFill>
                  <a:srgbClr val="00E4A8"/>
                </a:solidFill>
              </a:rPr>
              <a:pPr>
                <a:defRPr/>
              </a:pPr>
              <a:t>2014/4/17</a:t>
            </a:fld>
            <a:endParaRPr lang="en-US" altLang="zh-TW">
              <a:solidFill>
                <a:srgbClr val="00E4A8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E4A8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91277-420E-4BF0-B09D-6AC0E296F57D}" type="slidenum">
              <a:rPr lang="zh-TW" altLang="en-US">
                <a:solidFill>
                  <a:srgbClr val="00E4A8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E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689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B666D-6678-4AA8-9AAD-80F6A8C7F908}" type="datetime1">
              <a:rPr lang="zh-TW" altLang="en-US">
                <a:solidFill>
                  <a:srgbClr val="00E4A8"/>
                </a:solidFill>
              </a:rPr>
              <a:pPr>
                <a:defRPr/>
              </a:pPr>
              <a:t>2014/4/17</a:t>
            </a:fld>
            <a:endParaRPr lang="en-US" altLang="zh-TW">
              <a:solidFill>
                <a:srgbClr val="00E4A8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srgbClr val="00E4A8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A9662-DE9F-4430-86BA-C9F6B04A1043}" type="slidenum">
              <a:rPr lang="zh-TW" altLang="en-US">
                <a:solidFill>
                  <a:srgbClr val="00E4A8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E4A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52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8DEE9C-5CA2-42C2-83C7-E87615EA4D5B}" type="datetime1">
              <a:rPr lang="zh-TW" altLang="en-US">
                <a:solidFill>
                  <a:srgbClr val="00E4A8"/>
                </a:solidFill>
                <a:ea typeface="新細明體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2014/4/17</a:t>
            </a:fld>
            <a:endParaRPr lang="en-US" altLang="zh-TW">
              <a:solidFill>
                <a:srgbClr val="00E4A8"/>
              </a:solidFill>
              <a:ea typeface="新細明體" pitchFamily="18" charset="-120"/>
            </a:endParaRP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TW" altLang="en-US">
              <a:solidFill>
                <a:srgbClr val="00E4A8"/>
              </a:solidFill>
              <a:ea typeface="新細明體" pitchFamily="18" charset="-120"/>
            </a:endParaRP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F895E9-A686-4FF7-8D6D-727367571EC0}" type="slidenum">
              <a:rPr lang="zh-TW" altLang="en-US">
                <a:solidFill>
                  <a:srgbClr val="00E4A8"/>
                </a:solidFill>
                <a:ea typeface="新細明體" pitchFamily="18" charset="-12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00E4A8"/>
              </a:solidFill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528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613C80E7-932A-4B59-8513-4AF953D94C5E}" type="slidenum">
              <a:rPr kumimoji="0" lang="zh-TW" altLang="en-US" sz="1400" smtClean="0">
                <a:solidFill>
                  <a:srgbClr val="00E4A8"/>
                </a:solidFill>
              </a:rPr>
              <a:pPr eaLnBrk="1" hangingPunct="1"/>
              <a:t>1</a:t>
            </a:fld>
            <a:endParaRPr kumimoji="0" lang="en-US" altLang="zh-TW" sz="1400" smtClean="0">
              <a:solidFill>
                <a:srgbClr val="00E4A8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latin typeface="Times New Roman" charset="0"/>
              </a:rPr>
              <a:t>10563: Least Squares</a:t>
            </a:r>
            <a:endParaRPr lang="en-US" altLang="zh-TW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 smtClean="0">
                <a:solidFill>
                  <a:schemeClr val="hlink"/>
                </a:solidFill>
                <a:latin typeface="Times New Roman" charset="0"/>
              </a:rPr>
              <a:t>★★★☆☆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題組：</a:t>
            </a:r>
            <a:r>
              <a:rPr lang="en-US" altLang="zh-TW" sz="2400" dirty="0" smtClean="0">
                <a:latin typeface="Times New Roman" charset="0"/>
                <a:ea typeface="新細明體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題號：</a:t>
            </a:r>
            <a:r>
              <a:rPr lang="zh-TW" altLang="en-US" sz="2400" dirty="0" smtClean="0">
                <a:latin typeface="Times New Roman" charset="0"/>
              </a:rPr>
              <a:t>1</a:t>
            </a:r>
            <a:r>
              <a:rPr lang="en-US" altLang="zh-TW" sz="2400" dirty="0" smtClean="0">
                <a:latin typeface="Times New Roman" charset="0"/>
              </a:rPr>
              <a:t>0563</a:t>
            </a:r>
            <a:r>
              <a:rPr lang="zh-TW" altLang="en-US" sz="2400" dirty="0" smtClean="0">
                <a:latin typeface="Times New Roman" charset="0"/>
              </a:rPr>
              <a:t>: </a:t>
            </a:r>
            <a:r>
              <a:rPr lang="en-US" altLang="zh-TW" sz="2400" dirty="0" smtClean="0">
                <a:latin typeface="Times New Roman" charset="0"/>
              </a:rPr>
              <a:t>Least Squares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解題者：</a:t>
            </a:r>
            <a:r>
              <a:rPr lang="zh-TW" altLang="en-US" sz="2400" dirty="0" smtClean="0">
                <a:latin typeface="Times New Roman" charset="0"/>
              </a:rPr>
              <a:t>陳柏</a:t>
            </a:r>
            <a:r>
              <a:rPr lang="zh-TW" altLang="en-US" sz="2400" dirty="0">
                <a:latin typeface="Times New Roman" charset="0"/>
              </a:rPr>
              <a:t>琿</a:t>
            </a:r>
            <a:endParaRPr lang="zh-TW" altLang="en-US" sz="2400" dirty="0" smtClean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解題日期：</a:t>
            </a:r>
            <a:r>
              <a:rPr lang="zh-TW" altLang="en-US" sz="2400" dirty="0" smtClean="0">
                <a:latin typeface="Times New Roman" charset="0"/>
              </a:rPr>
              <a:t>20</a:t>
            </a:r>
            <a:r>
              <a:rPr lang="en-US" altLang="zh-TW" sz="2400" dirty="0" smtClean="0">
                <a:latin typeface="Times New Roman" charset="0"/>
              </a:rPr>
              <a:t>14</a:t>
            </a:r>
            <a:r>
              <a:rPr lang="zh-TW" altLang="en-US" sz="2400" dirty="0" smtClean="0">
                <a:latin typeface="Times New Roman" charset="0"/>
              </a:rPr>
              <a:t>年</a:t>
            </a:r>
            <a:r>
              <a:rPr lang="en-US" altLang="zh-TW" sz="2400" dirty="0" smtClean="0">
                <a:latin typeface="Times New Roman" charset="0"/>
              </a:rPr>
              <a:t>4</a:t>
            </a:r>
            <a:r>
              <a:rPr lang="zh-TW" altLang="en-US" sz="2400" dirty="0" smtClean="0">
                <a:latin typeface="Times New Roman" charset="0"/>
              </a:rPr>
              <a:t>月</a:t>
            </a:r>
            <a:r>
              <a:rPr lang="en-US" altLang="zh-TW" sz="2400" dirty="0" smtClean="0">
                <a:latin typeface="Times New Roman" charset="0"/>
              </a:rPr>
              <a:t>1</a:t>
            </a:r>
            <a:r>
              <a:rPr lang="zh-TW" altLang="en-US" sz="2400" dirty="0" smtClean="0">
                <a:latin typeface="Times New Roman" charset="0"/>
              </a:rPr>
              <a:t>日</a:t>
            </a:r>
            <a:endParaRPr lang="zh-TW" altLang="en-US" sz="2400" dirty="0" smtClean="0">
              <a:latin typeface="Times New Roman" charset="0"/>
              <a:ea typeface="新細明體" pitchFamily="18" charset="-12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題意：</a:t>
            </a:r>
            <a:r>
              <a:rPr lang="zh-TW" altLang="en-US" sz="2400" dirty="0" smtClean="0">
                <a:latin typeface="Times New Roman" charset="0"/>
              </a:rPr>
              <a:t>給一個矩陣大小</a:t>
            </a:r>
            <a:r>
              <a:rPr lang="en-US" altLang="zh-TW" sz="2400" dirty="0" smtClean="0">
                <a:latin typeface="Times New Roman" charset="0"/>
              </a:rPr>
              <a:t>m(&lt;=100)</a:t>
            </a:r>
            <a:r>
              <a:rPr lang="zh-TW" altLang="en-US" sz="2400" dirty="0" smtClean="0">
                <a:latin typeface="Times New Roman" charset="0"/>
              </a:rPr>
              <a:t>和</a:t>
            </a:r>
            <a:r>
              <a:rPr lang="en-US" altLang="zh-TW" sz="2400" dirty="0" smtClean="0">
                <a:latin typeface="Times New Roman" charset="0"/>
              </a:rPr>
              <a:t>n(&lt;=80)</a:t>
            </a:r>
            <a:r>
              <a:rPr lang="zh-TW" altLang="en-US" sz="2400" dirty="0" smtClean="0">
                <a:latin typeface="Times New Roman" charset="0"/>
              </a:rPr>
              <a:t>以及不規則的圖形 </a:t>
            </a:r>
            <a:r>
              <a:rPr lang="en-US" altLang="zh-TW" sz="2400" dirty="0" smtClean="0">
                <a:latin typeface="Times New Roman" charset="0"/>
              </a:rPr>
              <a:t>(‘?’</a:t>
            </a:r>
            <a:r>
              <a:rPr lang="zh-TW" altLang="en-US" sz="2400" dirty="0" smtClean="0">
                <a:latin typeface="Times New Roman" charset="0"/>
              </a:rPr>
              <a:t>表圖形部分而 </a:t>
            </a:r>
            <a:r>
              <a:rPr lang="en-US" altLang="zh-TW" sz="2400" dirty="0" smtClean="0">
                <a:latin typeface="Times New Roman" charset="0"/>
              </a:rPr>
              <a:t>‘.’</a:t>
            </a:r>
            <a:r>
              <a:rPr lang="zh-TW" altLang="en-US" sz="2400" dirty="0" smtClean="0">
                <a:latin typeface="Times New Roman" charset="0"/>
              </a:rPr>
              <a:t>表示非圖形之空白區</a:t>
            </a:r>
            <a:r>
              <a:rPr lang="en-US" altLang="zh-TW" sz="2400" dirty="0" smtClean="0">
                <a:latin typeface="Times New Roman" charset="0"/>
              </a:rPr>
              <a:t>)</a:t>
            </a:r>
            <a:r>
              <a:rPr lang="zh-TW" altLang="en-US" sz="2400" dirty="0" smtClean="0">
                <a:latin typeface="Times New Roman" charset="0"/>
              </a:rPr>
              <a:t>，然後用各種大小的正方形完整地覆蓋</a:t>
            </a:r>
            <a:r>
              <a:rPr lang="zh-TW" altLang="en-US" sz="2400" dirty="0" smtClean="0">
                <a:latin typeface="Times New Roman" charset="0"/>
              </a:rPr>
              <a:t>它</a:t>
            </a:r>
            <a:r>
              <a:rPr lang="en-US" altLang="zh-TW" sz="2400" dirty="0" smtClean="0">
                <a:latin typeface="Times New Roman" charset="0"/>
              </a:rPr>
              <a:t>(‘?’)</a:t>
            </a:r>
            <a:r>
              <a:rPr lang="zh-TW" altLang="en-US" sz="2400" dirty="0" smtClean="0">
                <a:latin typeface="Times New Roman" charset="0"/>
              </a:rPr>
              <a:t>，</a:t>
            </a:r>
            <a:r>
              <a:rPr lang="zh-TW" altLang="en-US" sz="2400" dirty="0" smtClean="0">
                <a:latin typeface="Times New Roman" charset="0"/>
              </a:rPr>
              <a:t>以蠟筆著色的方式，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顏色以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A~Z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表示</a:t>
            </a:r>
            <a:r>
              <a:rPr lang="zh-TW" altLang="en-US" sz="2400" dirty="0" smtClean="0">
                <a:latin typeface="Times New Roman" charset="0"/>
              </a:rPr>
              <a:t>並且相鄰兩正方形不得同色，需要注意的是，題目要的不是以最少的正方形去覆蓋，而是要用字典排序最小的方式去覆蓋。</a:t>
            </a:r>
            <a:endParaRPr lang="zh-TW" altLang="en-US" sz="2400" dirty="0" smtClean="0">
              <a:latin typeface="Times New Roman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6074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285750"/>
            <a:ext cx="8077200" cy="5908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題意範例：</a:t>
            </a:r>
            <a:r>
              <a:rPr lang="zh-TW" altLang="en-US" sz="2400" dirty="0" smtClean="0">
                <a:solidFill>
                  <a:srgbClr val="3BA943"/>
                </a:solidFill>
                <a:latin typeface="Times New Roman" charset="0"/>
              </a:rPr>
              <a:t>  </a:t>
            </a:r>
            <a:r>
              <a:rPr lang="en-US" altLang="zh-TW" sz="2400" dirty="0" smtClean="0">
                <a:latin typeface="Times New Roman" charset="0"/>
              </a:rPr>
              <a:t>      </a:t>
            </a:r>
            <a:br>
              <a:rPr lang="en-US" altLang="zh-TW" sz="2400" dirty="0" smtClean="0">
                <a:latin typeface="Times New Roman" charset="0"/>
              </a:rPr>
            </a:br>
            <a:r>
              <a:rPr lang="en-US" altLang="zh-TW" sz="2400" dirty="0" smtClean="0">
                <a:latin typeface="Times New Roman" charset="0"/>
              </a:rPr>
              <a:t>                               m=5    n=5</a:t>
            </a:r>
            <a:r>
              <a:rPr lang="zh-TW" altLang="en-US" sz="2400" dirty="0" smtClean="0">
                <a:latin typeface="Times New Roman" charset="0"/>
              </a:rPr>
              <a:t>　</a:t>
            </a:r>
            <a:endParaRPr lang="en-US" altLang="zh-TW" sz="2400" dirty="0" smtClean="0"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000" dirty="0">
                <a:latin typeface="Times New Roman" charset="0"/>
              </a:rPr>
              <a:t>　</a:t>
            </a:r>
            <a:r>
              <a:rPr lang="zh-TW" altLang="en-US" sz="2000" dirty="0" smtClean="0">
                <a:latin typeface="Times New Roman" charset="0"/>
              </a:rPr>
              <a:t>　　　　　　　　　　？？？？？</a:t>
            </a:r>
            <a:endParaRPr lang="en-US" altLang="zh-TW" sz="2000" dirty="0" smtClean="0">
              <a:latin typeface="Times New Roman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charset="0"/>
              </a:rPr>
              <a:t>　　　　　　　　　　　．？？？．</a:t>
            </a:r>
            <a:r>
              <a:rPr lang="en-US" altLang="zh-TW" sz="2000" dirty="0" smtClean="0">
                <a:latin typeface="Times New Roman" charset="0"/>
              </a:rPr>
              <a:t>                           </a:t>
            </a:r>
            <a:endParaRPr lang="zh-TW" altLang="en-US" sz="2000" dirty="0" smtClean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000" b="1" dirty="0">
                <a:solidFill>
                  <a:srgbClr val="3BA943"/>
                </a:solidFill>
                <a:latin typeface="Times New Roman" charset="0"/>
              </a:rPr>
              <a:t>　</a:t>
            </a:r>
            <a:r>
              <a:rPr lang="zh-TW" altLang="en-US" sz="2000" b="1" dirty="0" smtClean="0">
                <a:solidFill>
                  <a:srgbClr val="3BA943"/>
                </a:solidFill>
                <a:latin typeface="Times New Roman" charset="0"/>
              </a:rPr>
              <a:t>　　　　　　　　　　</a:t>
            </a:r>
            <a:r>
              <a:rPr lang="zh-TW" altLang="en-US" sz="2000" dirty="0" smtClean="0">
                <a:latin typeface="Times New Roman" charset="0"/>
              </a:rPr>
              <a:t>．？？？．</a:t>
            </a:r>
            <a:endParaRPr lang="en-US" altLang="zh-TW" sz="2000" dirty="0" smtClean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charset="0"/>
              </a:rPr>
              <a:t>　　　　　　　　　　　．？？？．</a:t>
            </a:r>
            <a:r>
              <a:rPr lang="en-US" altLang="zh-TW" sz="2000" dirty="0" smtClean="0">
                <a:latin typeface="Times New Roman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000" dirty="0" smtClean="0">
                <a:latin typeface="Times New Roman" charset="0"/>
              </a:rPr>
              <a:t>　　　　　　　　　　　？？？？？</a:t>
            </a:r>
            <a:endParaRPr lang="en-US" altLang="zh-TW" sz="2000" dirty="0" smtClean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TW" sz="2000" b="1" dirty="0" smtClean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TW" sz="2000" b="1" dirty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zh-TW" altLang="en-US" sz="2000" b="1" dirty="0" smtClean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400" dirty="0" smtClean="0">
                <a:latin typeface="Times New Roman" charset="0"/>
              </a:rPr>
              <a:t>　　　ＡＢ</a:t>
            </a:r>
            <a:r>
              <a:rPr lang="zh-TW" altLang="en-US" sz="2400" dirty="0" smtClean="0">
                <a:solidFill>
                  <a:srgbClr val="FF0000"/>
                </a:solidFill>
                <a:latin typeface="Times New Roman" charset="0"/>
              </a:rPr>
              <a:t>Ｂ</a:t>
            </a:r>
            <a:r>
              <a:rPr lang="zh-TW" altLang="en-US" sz="2400" dirty="0" smtClean="0">
                <a:latin typeface="Times New Roman" charset="0"/>
              </a:rPr>
              <a:t>ＢＡ　　　　　　ＡＢ</a:t>
            </a:r>
            <a:r>
              <a:rPr lang="zh-TW" altLang="en-US" sz="2400" dirty="0" smtClean="0">
                <a:solidFill>
                  <a:srgbClr val="FF0000"/>
                </a:solidFill>
                <a:latin typeface="Times New Roman" charset="0"/>
              </a:rPr>
              <a:t>Ａ</a:t>
            </a:r>
            <a:r>
              <a:rPr lang="zh-TW" altLang="en-US" sz="2400" dirty="0" smtClean="0">
                <a:latin typeface="Times New Roman" charset="0"/>
              </a:rPr>
              <a:t>ＡＢ</a:t>
            </a:r>
            <a:endParaRPr lang="en-US" altLang="zh-TW" sz="2400" dirty="0" smtClean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400" dirty="0" smtClean="0">
                <a:latin typeface="Times New Roman" charset="0"/>
              </a:rPr>
              <a:t>　　　．ＢＢＢ．　　　　　　．ＣＡＡ．</a:t>
            </a:r>
            <a:endParaRPr lang="en-US" altLang="zh-TW" sz="2400" dirty="0" smtClean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400" dirty="0" smtClean="0">
                <a:latin typeface="Times New Roman" charset="0"/>
              </a:rPr>
              <a:t>　　　．ＢＢＢ．　　　　　　．ＡＢＢ．</a:t>
            </a:r>
            <a:endParaRPr lang="en-US" altLang="zh-TW" sz="2400" dirty="0" smtClean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400" dirty="0" smtClean="0">
                <a:latin typeface="Times New Roman" charset="0"/>
              </a:rPr>
              <a:t>　　　．ＡＡＣ．　　　　　　．ＣＢＢ．</a:t>
            </a:r>
            <a:endParaRPr lang="en-US" altLang="zh-TW" sz="2400" dirty="0" smtClean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400" dirty="0" smtClean="0">
                <a:latin typeface="Times New Roman" charset="0"/>
              </a:rPr>
              <a:t>　　　ＢＡＡＢＣ　　　　　　ＡＢＡＣＡ</a:t>
            </a:r>
            <a:endParaRPr lang="en-US" altLang="zh-TW" sz="2400" b="1" dirty="0" smtClean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TW" altLang="en-US" sz="2000" b="1" dirty="0">
                <a:solidFill>
                  <a:srgbClr val="3BA943"/>
                </a:solidFill>
                <a:latin typeface="Times New Roman" charset="0"/>
              </a:rPr>
              <a:t>　</a:t>
            </a:r>
            <a:r>
              <a:rPr lang="zh-TW" altLang="en-US" sz="2000" b="1" dirty="0" smtClean="0">
                <a:solidFill>
                  <a:srgbClr val="3BA943"/>
                </a:solidFill>
                <a:latin typeface="Times New Roman" charset="0"/>
              </a:rPr>
              <a:t>　</a:t>
            </a:r>
            <a:r>
              <a:rPr lang="zh-TW" altLang="en-US" sz="2000" b="1" dirty="0" smtClean="0">
                <a:solidFill>
                  <a:srgbClr val="FF0000"/>
                </a:solidFill>
                <a:latin typeface="Times New Roman" charset="0"/>
              </a:rPr>
              <a:t>題目不是要最少的正方形覆蓋，而是要以最小字典排序去覆蓋。</a:t>
            </a:r>
            <a:r>
              <a:rPr lang="zh-TW" altLang="en-US" sz="2000" b="1" dirty="0" smtClean="0">
                <a:solidFill>
                  <a:srgbClr val="FF0000"/>
                </a:solidFill>
                <a:latin typeface="Times New Roman" charset="0"/>
              </a:rPr>
              <a:t>　</a:t>
            </a:r>
            <a:endParaRPr lang="en-US" altLang="zh-TW" sz="2000" b="1" dirty="0" smtClean="0">
              <a:solidFill>
                <a:srgbClr val="FF0000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altLang="zh-TW" sz="2000" b="1" dirty="0" smtClean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2" name="向右箭號 2"/>
          <p:cNvSpPr>
            <a:spLocks noChangeArrowheads="1"/>
          </p:cNvSpPr>
          <p:nvPr/>
        </p:nvSpPr>
        <p:spPr bwMode="auto">
          <a:xfrm rot="7715671">
            <a:off x="2279651" y="3000375"/>
            <a:ext cx="1143000" cy="396875"/>
          </a:xfrm>
          <a:prstGeom prst="rightArrow">
            <a:avLst>
              <a:gd name="adj1" fmla="val 50000"/>
              <a:gd name="adj2" fmla="val 4989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100" name="向右箭號 94"/>
          <p:cNvSpPr>
            <a:spLocks noChangeArrowheads="1"/>
          </p:cNvSpPr>
          <p:nvPr/>
        </p:nvSpPr>
        <p:spPr bwMode="auto">
          <a:xfrm rot="3232576">
            <a:off x="4284663" y="3000375"/>
            <a:ext cx="1125538" cy="395287"/>
          </a:xfrm>
          <a:prstGeom prst="rightArrow">
            <a:avLst>
              <a:gd name="adj1" fmla="val 50000"/>
              <a:gd name="adj2" fmla="val 5013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4" name="禁止標誌 3"/>
          <p:cNvSpPr/>
          <p:nvPr/>
        </p:nvSpPr>
        <p:spPr bwMode="auto">
          <a:xfrm>
            <a:off x="2570163" y="2774950"/>
            <a:ext cx="792162" cy="844550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zh-TW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0406565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charset="-120"/>
              </a:defRPr>
            </a:lvl9pPr>
          </a:lstStyle>
          <a:p>
            <a:pPr eaLnBrk="1" hangingPunct="1"/>
            <a:fld id="{D83BAA8F-9F52-4773-A2A2-8FCBEE974999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 smtClean="0">
              <a:solidFill>
                <a:schemeClr val="accent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解法：</a:t>
            </a:r>
            <a:r>
              <a:rPr lang="en-US" altLang="zh-TW" sz="2400" b="1" dirty="0" smtClean="0">
                <a:solidFill>
                  <a:srgbClr val="3BA943"/>
                </a:solidFill>
                <a:latin typeface="Times New Roman" charset="0"/>
              </a:rPr>
              <a:t/>
            </a:r>
            <a:br>
              <a:rPr lang="en-US" altLang="zh-TW" sz="2400" b="1" dirty="0" smtClean="0">
                <a:solidFill>
                  <a:srgbClr val="3BA943"/>
                </a:solidFill>
                <a:latin typeface="Times New Roman" charset="0"/>
              </a:rPr>
            </a:br>
            <a:r>
              <a:rPr lang="en-US" altLang="zh-TW" sz="2400" b="1" dirty="0" smtClean="0">
                <a:solidFill>
                  <a:srgbClr val="3BA943"/>
                </a:solidFill>
                <a:latin typeface="Times New Roman" charset="0"/>
              </a:rPr>
              <a:t>	</a:t>
            </a:r>
            <a:r>
              <a:rPr lang="zh-TW" altLang="en-US" sz="2400" dirty="0">
                <a:latin typeface="Times New Roman" charset="0"/>
              </a:rPr>
              <a:t>預設為</a:t>
            </a:r>
            <a:r>
              <a:rPr lang="en-US" altLang="zh-TW" sz="2400" dirty="0">
                <a:latin typeface="Times New Roman" charset="0"/>
              </a:rPr>
              <a:t>A</a:t>
            </a:r>
            <a:r>
              <a:rPr lang="zh-TW" altLang="en-US" sz="2400" dirty="0">
                <a:latin typeface="Times New Roman" charset="0"/>
              </a:rPr>
              <a:t>若有相鄰的與原色相同就</a:t>
            </a:r>
            <a:r>
              <a:rPr lang="en-US" altLang="zh-TW" sz="2400" dirty="0">
                <a:latin typeface="Times New Roman" charset="0"/>
              </a:rPr>
              <a:t>+1</a:t>
            </a:r>
            <a:r>
              <a:rPr lang="zh-TW" altLang="en-US" sz="2400" dirty="0">
                <a:latin typeface="Times New Roman" charset="0"/>
              </a:rPr>
              <a:t>變成</a:t>
            </a:r>
            <a:r>
              <a:rPr lang="en-US" altLang="zh-TW" sz="2400" dirty="0">
                <a:latin typeface="Times New Roman" charset="0"/>
              </a:rPr>
              <a:t>B</a:t>
            </a:r>
            <a:r>
              <a:rPr lang="zh-TW" altLang="en-US" sz="2400" dirty="0">
                <a:latin typeface="Times New Roman" charset="0"/>
              </a:rPr>
              <a:t>，直到無相鄰同色，再看下一個字元的排序最小可能值，若沒有比原位置的字元小，則開始擴張領土，以護城河的方式擴張，每加一層，就要判斷一次顏色的重複以及是否有問號，直到碰到不符合者跳出迴圈，繼續尋找未著色區域到圖形最後結束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解法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範例：</a:t>
            </a:r>
            <a:r>
              <a:rPr lang="zh-TW" altLang="en-US" sz="2400" dirty="0" smtClean="0">
                <a:latin typeface="Times New Roman" charset="0"/>
              </a:rPr>
              <a:t>無</a:t>
            </a:r>
            <a:endParaRPr lang="en-US" altLang="zh-TW" sz="2400" dirty="0" smtClean="0">
              <a:latin typeface="Times New Roman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討論：</a:t>
            </a:r>
            <a:r>
              <a:rPr lang="zh-TW" altLang="en-US" sz="2400" dirty="0" smtClean="0">
                <a:latin typeface="Times New Roman" charset="0"/>
              </a:rPr>
              <a:t>無</a:t>
            </a:r>
            <a:endParaRPr lang="zh-TW" altLang="en-US" sz="2400" b="1" dirty="0" smtClean="0">
              <a:solidFill>
                <a:srgbClr val="3BA943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400" dirty="0" smtClean="0">
                <a:latin typeface="Times New Roman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9242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136</Words>
  <Application>Microsoft Office PowerPoint</Application>
  <PresentationFormat>如螢幕大小 (4:3)</PresentationFormat>
  <Paragraphs>31</Paragraphs>
  <Slides>3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Blends</vt:lpstr>
      <vt:lpstr>10563: Least Squares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10563: Least Squares</dc:title>
  <dc:creator>bohunchen</dc:creator>
  <cp:lastModifiedBy>bohunchen</cp:lastModifiedBy>
  <cp:revision>10</cp:revision>
  <dcterms:created xsi:type="dcterms:W3CDTF">2014-03-31T13:14:26Z</dcterms:created>
  <dcterms:modified xsi:type="dcterms:W3CDTF">2014-04-17T04:07:50Z</dcterms:modified>
</cp:coreProperties>
</file>