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6"/>
  </p:notesMasterIdLst>
  <p:sldIdLst>
    <p:sldId id="307" r:id="rId2"/>
    <p:sldId id="309" r:id="rId3"/>
    <p:sldId id="310" r:id="rId4"/>
    <p:sldId id="311" r:id="rId5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329" autoAdjust="0"/>
    <p:restoredTop sz="92138" autoAdjust="0"/>
  </p:normalViewPr>
  <p:slideViewPr>
    <p:cSldViewPr>
      <p:cViewPr varScale="1">
        <p:scale>
          <a:sx n="66" d="100"/>
          <a:sy n="66" d="100"/>
        </p:scale>
        <p:origin x="-127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775DFE9-9487-4CBC-94F6-41A822BD6E7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94266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4AF78D41-22DB-4948-8694-6C9E108932F0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70158B9A-6056-46F2-864A-F3FFC32549E8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70158B9A-6056-46F2-864A-F3FFC32549E8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70158B9A-6056-46F2-864A-F3FFC32549E8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FCA1D9-2A01-4595-8B36-17B69341BC63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29DA3F-4616-4E96-8A25-BCDF77474A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3337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C5678-B8D8-44DE-87E7-B9BBF0EE3F8E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58900C-5569-4C7C-900D-CB383B25864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550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95E7C-95C2-48D0-9FC9-C1B32F82A538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A0C2DB-0060-404F-9CAF-795928E21C6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47370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DC07CA-C265-4B2C-A3E3-580AB6B6198D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3A91A-4DF6-4CFA-9E74-DACD81416CA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6863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D2552-061C-429C-A0D8-528ADBABD1B4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04EE7-58FD-4D65-8C33-06CF6058C53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91430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D291F-F800-4D12-8FCB-9DB7C3442335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748D39-B871-49FF-88C2-92B7645E7D4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1962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15F06-E1F9-4967-8E5A-3EFFEC3000B5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43D4D-1A37-43A0-8EBB-26B55F30423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9667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C047D-7FD9-46D6-A421-79CF62A9BE25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96CFA-929A-406A-B452-3E149E89B5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23960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A9A04-F0D1-4874-BD23-EAC71ABF9E25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FFBFA6-BF4D-42FC-8C22-08AC899CADF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6923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8D521D-550C-4D5F-8C65-B77601D678B4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B4481-ED58-4925-8D0F-C12F98BA873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1376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F76C2-CEFD-4C70-B491-3458830CA0F8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0EC071-A05B-4732-9E26-271017202C4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572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0830148C-8697-4891-A242-EB72A62AFD70}" type="datetime1">
              <a:rPr lang="zh-TW" altLang="en-US"/>
              <a:pPr>
                <a:defRPr/>
              </a:pPr>
              <a:t>2014/4/15</a:t>
            </a:fld>
            <a:endParaRPr lang="en-US" altLang="zh-TW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C9EAC2D5-083D-4CDF-A18A-0D848420951D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EA5E2009-9B39-444E-83C1-4F919222472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latin typeface="Times New Roman" charset="0"/>
              </a:rPr>
              <a:t>100710: Chinese Shuffle</a:t>
            </a:r>
            <a:endParaRPr lang="en-US" altLang="zh-TW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76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</p:spPr>
            <p:txBody>
              <a:bodyPr/>
              <a:lstStyle/>
              <a:p>
                <a:pPr eaLnBrk="1" hangingPunct="1"/>
                <a:r>
                  <a:rPr lang="zh-TW" altLang="en-US" sz="2400" smtClean="0">
                    <a:solidFill>
                      <a:schemeClr val="hlink"/>
                    </a:solidFill>
                    <a:latin typeface="Times New Roman" charset="0"/>
                  </a:rPr>
                  <a:t>★★★☆</a:t>
                </a:r>
                <a:r>
                  <a:rPr lang="zh-TW" altLang="en-US" sz="2400" smtClean="0">
                    <a:solidFill>
                      <a:schemeClr val="hlink"/>
                    </a:solidFill>
                    <a:latin typeface="Times New Roman" charset="0"/>
                  </a:rPr>
                  <a:t>☆</a:t>
                </a:r>
                <a:endParaRPr lang="zh-TW" altLang="en-US" sz="2400" dirty="0" smtClean="0">
                  <a:solidFill>
                    <a:schemeClr val="hlink"/>
                  </a:solidFill>
                  <a:latin typeface="Times New Roman" charset="0"/>
                </a:endParaRPr>
              </a:p>
              <a:p>
                <a:pPr eaLnBrk="1" hangingPunct="1"/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charset="0"/>
                  </a:rPr>
                  <a:t>題組：</a:t>
                </a:r>
                <a:r>
                  <a:rPr lang="en-US" altLang="zh-TW" sz="2400" dirty="0" smtClean="0">
                    <a:latin typeface="Times New Roman" charset="0"/>
                    <a:ea typeface="新細明體" pitchFamily="18" charset="-120"/>
                  </a:rPr>
                  <a:t>Problem Set Archive with Online Judge</a:t>
                </a:r>
              </a:p>
              <a:p>
                <a:pPr eaLnBrk="1" hangingPunct="1"/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charset="0"/>
                  </a:rPr>
                  <a:t>題號：</a:t>
                </a:r>
                <a:r>
                  <a:rPr lang="zh-TW" altLang="en-US" sz="2400" dirty="0" smtClean="0">
                    <a:latin typeface="Times New Roman" charset="0"/>
                  </a:rPr>
                  <a:t>10</a:t>
                </a:r>
                <a:r>
                  <a:rPr lang="en-US" altLang="zh-TW" sz="2400" dirty="0" smtClean="0">
                    <a:latin typeface="Times New Roman" charset="0"/>
                  </a:rPr>
                  <a:t>710</a:t>
                </a:r>
                <a:r>
                  <a:rPr lang="zh-TW" altLang="en-US" sz="2400" dirty="0" smtClean="0">
                    <a:latin typeface="Times New Roman" charset="0"/>
                  </a:rPr>
                  <a:t>:</a:t>
                </a:r>
                <a:r>
                  <a:rPr lang="en-US" altLang="zh-TW" sz="2400" dirty="0" smtClean="0">
                    <a:latin typeface="Times New Roman" charset="0"/>
                  </a:rPr>
                  <a:t>Chinese Shuffle</a:t>
                </a:r>
                <a:endParaRPr lang="en-US" altLang="zh-TW" sz="2400" dirty="0" smtClean="0">
                  <a:latin typeface="Times New Roman" charset="0"/>
                  <a:ea typeface="新細明體" pitchFamily="18" charset="-120"/>
                </a:endParaRPr>
              </a:p>
              <a:p>
                <a:pPr eaLnBrk="1" hangingPunct="1"/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charset="0"/>
                  </a:rPr>
                  <a:t>解題者：</a:t>
                </a:r>
                <a:r>
                  <a:rPr lang="zh-TW" altLang="en-US" sz="2400" dirty="0">
                    <a:latin typeface="Times New Roman" charset="0"/>
                  </a:rPr>
                  <a:t>陳彥鋒</a:t>
                </a:r>
                <a:endParaRPr lang="zh-TW" altLang="en-US" sz="2400" dirty="0" smtClean="0">
                  <a:latin typeface="Times New Roman" charset="0"/>
                  <a:ea typeface="新細明體" pitchFamily="18" charset="-120"/>
                </a:endParaRPr>
              </a:p>
              <a:p>
                <a:pPr eaLnBrk="1" hangingPunct="1"/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charset="0"/>
                  </a:rPr>
                  <a:t>解題日期：</a:t>
                </a:r>
                <a:r>
                  <a:rPr lang="zh-TW" altLang="en-US" sz="2400" dirty="0" smtClean="0">
                    <a:latin typeface="Times New Roman" charset="0"/>
                  </a:rPr>
                  <a:t>20</a:t>
                </a:r>
                <a:r>
                  <a:rPr lang="en-US" altLang="zh-TW" sz="2400" dirty="0" smtClean="0">
                    <a:latin typeface="Times New Roman" charset="0"/>
                  </a:rPr>
                  <a:t>14</a:t>
                </a:r>
                <a:r>
                  <a:rPr lang="zh-TW" altLang="en-US" sz="2400" dirty="0" smtClean="0">
                    <a:latin typeface="Times New Roman" charset="0"/>
                  </a:rPr>
                  <a:t>年</a:t>
                </a:r>
                <a:r>
                  <a:rPr lang="en-US" altLang="zh-TW" sz="2400" dirty="0">
                    <a:latin typeface="Times New Roman" charset="0"/>
                  </a:rPr>
                  <a:t>4</a:t>
                </a:r>
                <a:r>
                  <a:rPr lang="zh-TW" altLang="en-US" sz="2400" dirty="0" smtClean="0">
                    <a:latin typeface="Times New Roman" charset="0"/>
                  </a:rPr>
                  <a:t>月</a:t>
                </a:r>
                <a:r>
                  <a:rPr lang="en-US" altLang="zh-TW" sz="2400" dirty="0" smtClean="0">
                    <a:latin typeface="Times New Roman" charset="0"/>
                  </a:rPr>
                  <a:t>10</a:t>
                </a:r>
                <a:r>
                  <a:rPr lang="zh-TW" altLang="en-US" sz="2400" dirty="0" smtClean="0">
                    <a:latin typeface="Times New Roman" charset="0"/>
                  </a:rPr>
                  <a:t>日</a:t>
                </a:r>
                <a:endParaRPr lang="zh-TW" altLang="en-US" sz="2400" dirty="0" smtClean="0">
                  <a:latin typeface="Times New Roman" charset="0"/>
                  <a:ea typeface="新細明體" pitchFamily="18" charset="-120"/>
                </a:endParaRPr>
              </a:p>
              <a:p>
                <a:pPr eaLnBrk="1" hangingPunct="1"/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charset="0"/>
                  </a:rPr>
                  <a:t>題意：</a:t>
                </a:r>
                <a:r>
                  <a:rPr lang="zh-TW" altLang="en-US" sz="2400" dirty="0" smtClean="0">
                    <a:latin typeface="Times New Roman" charset="0"/>
                  </a:rPr>
                  <a:t>每行輸入一個整數</a:t>
                </a:r>
                <a:r>
                  <a:rPr lang="en-US" altLang="zh-TW" sz="2400" dirty="0" smtClean="0">
                    <a:latin typeface="Times New Roman" charset="0"/>
                  </a:rPr>
                  <a:t>N(54</a:t>
                </a:r>
                <a:r>
                  <a:rPr lang="zh-TW" altLang="en-US" sz="2400" dirty="0" smtClean="0">
                    <a:latin typeface="Times New Roman" charset="0"/>
                  </a:rPr>
                  <a:t> </a:t>
                </a:r>
                <a:r>
                  <a:rPr lang="en-US" altLang="zh-TW" sz="2400" dirty="0" smtClean="0">
                    <a:latin typeface="Times New Roman" charset="0"/>
                  </a:rPr>
                  <a:t>≤ </a:t>
                </a:r>
                <a:r>
                  <a:rPr lang="zh-TW" altLang="en-US" sz="2400" dirty="0" smtClean="0">
                    <a:latin typeface="Times New Roman" charset="0"/>
                  </a:rPr>
                  <a:t> </a:t>
                </a:r>
                <a:r>
                  <a:rPr lang="en-US" altLang="zh-TW" sz="2400" dirty="0" smtClean="0">
                    <a:latin typeface="Times New Roman" charset="0"/>
                  </a:rPr>
                  <a:t>N ≤</a:t>
                </a:r>
                <a:r>
                  <a:rPr lang="zh-TW" altLang="en-US" sz="2400" dirty="0" smtClean="0">
                    <a:latin typeface="Times New Roman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2</m:t>
                        </m:r>
                        <m:r>
                          <a:rPr lang="zh-TW" altLang="en-US" sz="2400" b="0" i="1" smtClean="0">
                            <a:latin typeface="Cambria Math"/>
                          </a:rPr>
                          <m:t>∗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)</a:t>
                </a:r>
                <a:r>
                  <a:rPr lang="zh-TW" altLang="en-US" sz="2400" dirty="0" smtClean="0">
                    <a:latin typeface="Times New Roman" charset="0"/>
                    <a:sym typeface="Wingdings" pitchFamily="2" charset="2"/>
                  </a:rPr>
                  <a:t>，代表一共有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N</a:t>
                </a:r>
                <a:r>
                  <a:rPr lang="zh-TW" altLang="en-US" sz="2400" dirty="0" smtClean="0">
                    <a:latin typeface="Times New Roman" charset="0"/>
                    <a:sym typeface="Wingdings" pitchFamily="2" charset="2"/>
                  </a:rPr>
                  <a:t>張牌，需判斷經過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(N-1)</a:t>
                </a:r>
                <a:r>
                  <a:rPr lang="zh-TW" altLang="en-US" sz="2400" dirty="0" smtClean="0">
                    <a:latin typeface="Times New Roman" charset="0"/>
                    <a:sym typeface="Wingdings" pitchFamily="2" charset="2"/>
                  </a:rPr>
                  <a:t>次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perfect shuffle</a:t>
                </a:r>
                <a:r>
                  <a:rPr lang="zh-TW" altLang="en-US" sz="2400" dirty="0" smtClean="0">
                    <a:latin typeface="Times New Roman" charset="0"/>
                    <a:sym typeface="Wingdings" pitchFamily="2" charset="2"/>
                  </a:rPr>
                  <a:t>之後，是否可以回到原本順序，若可以，則輸出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N is a Jimmy-number</a:t>
                </a:r>
                <a:r>
                  <a:rPr lang="zh-TW" altLang="en-US" sz="2400" dirty="0" smtClean="0">
                    <a:latin typeface="Times New Roman" charset="0"/>
                    <a:sym typeface="Wingdings" pitchFamily="2" charset="2"/>
                  </a:rPr>
                  <a:t>；反之，則輸出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N is not a Jimmy-number</a:t>
                </a:r>
                <a:r>
                  <a:rPr lang="zh-TW" altLang="en-US" sz="2400" dirty="0" smtClean="0">
                    <a:latin typeface="Times New Roman" charset="0"/>
                    <a:sym typeface="Wingdings" pitchFamily="2" charset="2"/>
                  </a:rPr>
                  <a:t>，當輸入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-1</a:t>
                </a:r>
                <a:r>
                  <a:rPr lang="zh-TW" altLang="en-US" sz="2400" dirty="0" smtClean="0">
                    <a:latin typeface="Times New Roman" charset="0"/>
                    <a:sym typeface="Wingdings" pitchFamily="2" charset="2"/>
                  </a:rPr>
                  <a:t>時，代表結束。</a:t>
                </a:r>
              </a:p>
            </p:txBody>
          </p:sp>
        </mc:Choice>
        <mc:Fallback>
          <p:sp>
            <p:nvSpPr>
              <p:cNvPr id="3076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1447800"/>
                <a:ext cx="8077200" cy="4789488"/>
              </a:xfrm>
              <a:blipFill rotWithShape="1">
                <a:blip r:embed="rId3"/>
                <a:stretch>
                  <a:fillRect l="-151" t="-1019" r="-604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CBB12D3B-D3BD-4E3A-9181-9B8FB195881D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charset="0"/>
                  </a:rPr>
                  <a:t>題意範例：</a:t>
                </a:r>
                <a:r>
                  <a:rPr lang="en-US" altLang="zh-TW" sz="2400" dirty="0">
                    <a:latin typeface="Times New Roman" charset="0"/>
                  </a:rPr>
                  <a:t>54	 </a:t>
                </a:r>
                <a:r>
                  <a:rPr lang="en-US" altLang="zh-TW" sz="2400" dirty="0">
                    <a:latin typeface="Times New Roman" charset="0"/>
                    <a:sym typeface="Wingdings" pitchFamily="2" charset="2"/>
                  </a:rPr>
                  <a:t></a:t>
                </a:r>
                <a:r>
                  <a:rPr lang="zh-TW" altLang="en-US" sz="2400" dirty="0">
                    <a:latin typeface="Times New Roman" charset="0"/>
                    <a:sym typeface="Wingdings" pitchFamily="2" charset="2"/>
                  </a:rPr>
                  <a:t> </a:t>
                </a:r>
                <a:r>
                  <a:rPr lang="en-US" altLang="zh-TW" sz="2400" dirty="0">
                    <a:latin typeface="Times New Roman" charset="0"/>
                  </a:rPr>
                  <a:t>54 is not a Jimmy-number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charset="0"/>
                    <a:sym typeface="Wingdings" pitchFamily="2" charset="2"/>
                  </a:rPr>
                  <a:t>		 101	 </a:t>
                </a:r>
                <a:r>
                  <a:rPr lang="zh-TW" altLang="en-US" sz="2400" dirty="0">
                    <a:latin typeface="Times New Roman" charset="0"/>
                    <a:sym typeface="Wingdings" pitchFamily="2" charset="2"/>
                  </a:rPr>
                  <a:t> 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101</a:t>
                </a:r>
                <a:r>
                  <a:rPr lang="en-US" altLang="zh-TW" sz="2400" dirty="0" smtClean="0">
                    <a:latin typeface="Times New Roman" charset="0"/>
                  </a:rPr>
                  <a:t> is </a:t>
                </a:r>
                <a:r>
                  <a:rPr lang="en-US" altLang="zh-TW" sz="2400" dirty="0">
                    <a:latin typeface="Times New Roman" charset="0"/>
                  </a:rPr>
                  <a:t>a </a:t>
                </a:r>
                <a:r>
                  <a:rPr lang="en-US" altLang="zh-TW" sz="2400" dirty="0" smtClean="0">
                    <a:latin typeface="Times New Roman" charset="0"/>
                  </a:rPr>
                  <a:t>Jimmy-number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charset="0"/>
                    <a:sym typeface="Wingdings" pitchFamily="2" charset="2"/>
                  </a:rPr>
                  <a:t>	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	</a:t>
                </a:r>
                <a:r>
                  <a:rPr lang="zh-TW" altLang="en-US" sz="2400" dirty="0" smtClean="0">
                    <a:latin typeface="Times New Roman" charset="0"/>
                    <a:sym typeface="Wingdings" pitchFamily="2" charset="2"/>
                  </a:rPr>
                  <a:t> 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144	 </a:t>
                </a:r>
                <a:r>
                  <a:rPr lang="zh-TW" altLang="en-US" sz="2400" dirty="0" smtClean="0">
                    <a:latin typeface="Times New Roman" charset="0"/>
                    <a:sym typeface="Wingdings" pitchFamily="2" charset="2"/>
                  </a:rPr>
                  <a:t> 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144</a:t>
                </a:r>
                <a:r>
                  <a:rPr lang="en-US" altLang="zh-TW" sz="2400" dirty="0" smtClean="0">
                    <a:latin typeface="Times New Roman" charset="0"/>
                  </a:rPr>
                  <a:t> is a Jimmy-number</a:t>
                </a:r>
              </a:p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zh-TW" sz="2400" dirty="0">
                    <a:latin typeface="Times New Roman" charset="0"/>
                    <a:sym typeface="Wingdings" pitchFamily="2" charset="2"/>
                  </a:rPr>
                  <a:t>	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	</a:t>
                </a:r>
                <a:r>
                  <a:rPr lang="zh-TW" altLang="en-US" sz="2400" dirty="0" smtClean="0">
                    <a:latin typeface="Times New Roman" charset="0"/>
                    <a:sym typeface="Wingdings" pitchFamily="2" charset="2"/>
                  </a:rPr>
                  <a:t> </a:t>
                </a:r>
                <a:r>
                  <a:rPr lang="en-US" altLang="zh-TW" sz="2400" dirty="0" smtClean="0">
                    <a:latin typeface="Times New Roman" charset="0"/>
                    <a:sym typeface="Wingdings" pitchFamily="2" charset="2"/>
                  </a:rPr>
                  <a:t>-1</a:t>
                </a:r>
                <a:endParaRPr lang="en-US" altLang="zh-TW" sz="2400" dirty="0">
                  <a:latin typeface="Times New Roman" charset="0"/>
                  <a:sym typeface="Wingdings" pitchFamily="2" charset="2"/>
                </a:endParaRPr>
              </a:p>
              <a:p>
                <a:pPr eaLnBrk="1" hangingPunct="1">
                  <a:lnSpc>
                    <a:spcPct val="90000"/>
                  </a:lnSpc>
                </a:pP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charset="0"/>
                  </a:rPr>
                  <a:t>解法：</a:t>
                </a:r>
                <a:r>
                  <a:rPr lang="en-US" altLang="zh-TW" sz="2400" dirty="0">
                    <a:latin typeface="Times New Roman" charset="0"/>
                  </a:rPr>
                  <a:t>perfect </a:t>
                </a:r>
                <a:r>
                  <a:rPr lang="en-US" altLang="zh-TW" sz="2400" dirty="0" smtClean="0">
                    <a:latin typeface="Times New Roman" charset="0"/>
                  </a:rPr>
                  <a:t>shuffle</a:t>
                </a:r>
                <a:r>
                  <a:rPr lang="zh-TW" altLang="en-US" sz="2400" dirty="0" smtClean="0">
                    <a:latin typeface="Times New Roman" charset="0"/>
                  </a:rPr>
                  <a:t>是</a:t>
                </a:r>
                <a:r>
                  <a:rPr lang="zh-TW" altLang="en-US" sz="2400" dirty="0">
                    <a:latin typeface="Times New Roman" charset="0"/>
                  </a:rPr>
                  <a:t>將牌分兩堆後</a:t>
                </a:r>
                <a:r>
                  <a:rPr lang="zh-TW" altLang="en-US" sz="2400" dirty="0" smtClean="0">
                    <a:latin typeface="Times New Roman" charset="0"/>
                  </a:rPr>
                  <a:t>，互相將牌交錯</a:t>
                </a:r>
                <a:r>
                  <a:rPr lang="zh-TW" altLang="en-US" sz="2400" dirty="0">
                    <a:latin typeface="Times New Roman" charset="0"/>
                  </a:rPr>
                  <a:t>排序，</a:t>
                </a:r>
                <a:r>
                  <a:rPr lang="zh-TW" altLang="en-US" sz="2400" dirty="0" smtClean="0">
                    <a:latin typeface="Times New Roman" charset="0"/>
                  </a:rPr>
                  <a:t>因此每一次在相同</a:t>
                </a:r>
                <a:r>
                  <a:rPr lang="zh-TW" altLang="en-US" sz="2400" dirty="0">
                    <a:latin typeface="Times New Roman" charset="0"/>
                  </a:rPr>
                  <a:t>位置的牌在經過</a:t>
                </a:r>
                <a:r>
                  <a:rPr lang="en-US" altLang="zh-TW" sz="2400" dirty="0">
                    <a:latin typeface="Times New Roman" charset="0"/>
                  </a:rPr>
                  <a:t>perfect </a:t>
                </a:r>
                <a:r>
                  <a:rPr lang="en-US" altLang="zh-TW" sz="2400" dirty="0" smtClean="0">
                    <a:latin typeface="Times New Roman" charset="0"/>
                  </a:rPr>
                  <a:t>shuffle</a:t>
                </a:r>
                <a:r>
                  <a:rPr lang="zh-TW" altLang="en-US" sz="2400" dirty="0">
                    <a:latin typeface="Times New Roman" charset="0"/>
                  </a:rPr>
                  <a:t>後，會移動到同一個位置，如果有</a:t>
                </a:r>
                <a:r>
                  <a:rPr lang="en-US" altLang="zh-TW" sz="2400" dirty="0">
                    <a:latin typeface="Times New Roman" charset="0"/>
                  </a:rPr>
                  <a:t>N</a:t>
                </a:r>
                <a:r>
                  <a:rPr lang="zh-TW" altLang="en-US" sz="2400" dirty="0">
                    <a:latin typeface="Times New Roman" charset="0"/>
                  </a:rPr>
                  <a:t>張牌要洗，在經過</a:t>
                </a:r>
                <a:r>
                  <a:rPr lang="en-US" altLang="zh-TW" sz="2400" dirty="0">
                    <a:latin typeface="Times New Roman" charset="0"/>
                  </a:rPr>
                  <a:t>x</a:t>
                </a:r>
                <a:r>
                  <a:rPr lang="zh-TW" altLang="en-US" sz="2400" dirty="0">
                    <a:latin typeface="Times New Roman" charset="0"/>
                  </a:rPr>
                  <a:t>次</a:t>
                </a:r>
                <a:r>
                  <a:rPr lang="en-US" altLang="zh-TW" sz="2400" dirty="0">
                    <a:latin typeface="Times New Roman" charset="0"/>
                  </a:rPr>
                  <a:t>perfect shuffle</a:t>
                </a:r>
                <a:r>
                  <a:rPr lang="zh-TW" altLang="en-US" sz="2400" dirty="0">
                    <a:latin typeface="Times New Roman" charset="0"/>
                  </a:rPr>
                  <a:t>後，第一張牌的位置將在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>
                            <a:latin typeface="Cambria Math"/>
                          </a:rPr>
                          <m:t>𝑥</m:t>
                        </m:r>
                      </m:sup>
                    </m:sSup>
                    <m:r>
                      <a:rPr lang="en-US" altLang="zh-TW" sz="2400" b="0">
                        <a:latin typeface="Cambria Math"/>
                      </a:rPr>
                      <m:t>%</m:t>
                    </m:r>
                    <m:r>
                      <a:rPr lang="en-US" altLang="zh-TW" sz="2400" b="0" i="1">
                        <a:latin typeface="Cambria Math"/>
                      </a:rPr>
                      <m:t>𝑁</m:t>
                    </m:r>
                  </m:oMath>
                </a14:m>
                <a:r>
                  <a:rPr lang="zh-TW" altLang="en-US" sz="2400" dirty="0" smtClean="0">
                    <a:latin typeface="Times New Roman" charset="0"/>
                  </a:rPr>
                  <a:t>，而當</a:t>
                </a:r>
                <a:r>
                  <a:rPr lang="zh-TW" altLang="en-US" sz="2400" dirty="0">
                    <a:latin typeface="Times New Roman" charset="0"/>
                  </a:rPr>
                  <a:t>第一張牌回到原位置時，亦為所有牌都回到原位置，因此若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sz="2400" b="0">
                            <a:latin typeface="Cambria Math"/>
                          </a:rPr>
                          <m:t>(</m:t>
                        </m:r>
                        <m:r>
                          <a:rPr lang="en-US" altLang="zh-TW" sz="2400" b="0" i="1">
                            <a:latin typeface="Cambria Math"/>
                          </a:rPr>
                          <m:t>𝑁</m:t>
                        </m:r>
                        <m:r>
                          <a:rPr lang="en-US" altLang="zh-TW" sz="2400" b="0">
                            <a:latin typeface="Cambria Math"/>
                          </a:rPr>
                          <m:t>−</m:t>
                        </m:r>
                        <m:r>
                          <a:rPr lang="en-US" altLang="zh-TW" sz="2400" b="0" i="1">
                            <a:latin typeface="Cambria Math"/>
                          </a:rPr>
                          <m:t>1</m:t>
                        </m:r>
                        <m:r>
                          <a:rPr lang="en-US" altLang="zh-TW" sz="2400" b="0">
                            <a:latin typeface="Cambria Math"/>
                          </a:rPr>
                          <m:t>)</m:t>
                        </m:r>
                      </m:sup>
                    </m:sSup>
                    <m:r>
                      <a:rPr lang="en-US" altLang="zh-TW" sz="2400" b="0">
                        <a:latin typeface="Cambria Math"/>
                      </a:rPr>
                      <m:t>%</m:t>
                    </m:r>
                    <m:r>
                      <a:rPr lang="en-US" altLang="zh-TW" sz="2400" b="0" i="1">
                        <a:latin typeface="Cambria Math"/>
                      </a:rPr>
                      <m:t>𝑁</m:t>
                    </m:r>
                    <m:r>
                      <a:rPr lang="en-US" altLang="zh-TW" sz="2400" b="0">
                        <a:latin typeface="Cambria Math"/>
                      </a:rPr>
                      <m:t>=</m:t>
                    </m:r>
                    <m:r>
                      <a:rPr lang="en-US" altLang="zh-TW" sz="2400" b="0" i="1">
                        <a:latin typeface="Cambria Math"/>
                      </a:rPr>
                      <m:t>1</m:t>
                    </m:r>
                  </m:oMath>
                </a14:m>
                <a:r>
                  <a:rPr lang="zh-TW" altLang="en-US" sz="2400" dirty="0">
                    <a:latin typeface="Times New Roman" charset="0"/>
                  </a:rPr>
                  <a:t>，則代表經過</a:t>
                </a:r>
                <a:r>
                  <a:rPr lang="en-US" altLang="zh-TW" sz="2400" dirty="0">
                    <a:latin typeface="Times New Roman" charset="0"/>
                  </a:rPr>
                  <a:t>(N-1)</a:t>
                </a:r>
                <a:r>
                  <a:rPr lang="zh-TW" altLang="en-US" sz="2400" dirty="0">
                    <a:latin typeface="Times New Roman" charset="0"/>
                  </a:rPr>
                  <a:t>次</a:t>
                </a:r>
                <a:r>
                  <a:rPr lang="en-US" altLang="zh-TW" sz="2400" dirty="0">
                    <a:latin typeface="Times New Roman" charset="0"/>
                  </a:rPr>
                  <a:t>perfect shuffle</a:t>
                </a:r>
                <a:r>
                  <a:rPr lang="zh-TW" altLang="en-US" sz="2400" dirty="0">
                    <a:latin typeface="Times New Roman" charset="0"/>
                  </a:rPr>
                  <a:t>後，所有牌都回到原位置</a:t>
                </a:r>
                <a:r>
                  <a:rPr lang="zh-TW" altLang="en-US" sz="2400" dirty="0" smtClean="0">
                    <a:latin typeface="Times New Roman" charset="0"/>
                  </a:rPr>
                  <a:t>。</a:t>
                </a:r>
              </a:p>
            </p:txBody>
          </p:sp>
        </mc:Choice>
        <mc:Fallback xmlns=""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 rotWithShape="1">
                <a:blip r:embed="rId3"/>
                <a:stretch>
                  <a:fillRect l="-151" t="-1518" r="-1208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CBB12D3B-D3BD-4E3A-9181-9B8FB195881D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charset="0"/>
              </a:rPr>
              <a:t>解法範例：</a:t>
            </a:r>
            <a:r>
              <a:rPr lang="zh-TW" altLang="en-US" sz="2400" dirty="0">
                <a:latin typeface="Times New Roman" charset="0"/>
              </a:rPr>
              <a:t>以</a:t>
            </a:r>
            <a:r>
              <a:rPr lang="en-US" altLang="zh-TW" sz="2400" dirty="0">
                <a:latin typeface="Times New Roman" charset="0"/>
              </a:rPr>
              <a:t>5</a:t>
            </a:r>
            <a:r>
              <a:rPr lang="zh-TW" altLang="en-US" sz="2400" dirty="0">
                <a:latin typeface="Times New Roman" charset="0"/>
              </a:rPr>
              <a:t>張牌作示範</a:t>
            </a:r>
            <a:endParaRPr lang="en-US" altLang="zh-TW" sz="2400" dirty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  <a:sym typeface="Wingdings" pitchFamily="2" charset="2"/>
              </a:rPr>
              <a:t>Original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：</a:t>
            </a:r>
            <a:r>
              <a:rPr lang="en-US" altLang="zh-TW" sz="2400" dirty="0">
                <a:solidFill>
                  <a:srgbClr val="FF0000"/>
                </a:solidFill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2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3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4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5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  <a:sym typeface="Wingdings" pitchFamily="2" charset="2"/>
              </a:rPr>
              <a:t>Shuffle 1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：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3 </a:t>
            </a:r>
            <a:r>
              <a:rPr lang="en-US" altLang="zh-TW" sz="2400" dirty="0">
                <a:solidFill>
                  <a:srgbClr val="FF0000"/>
                </a:solidFill>
                <a:latin typeface="Times New Roman" charset="0"/>
                <a:sym typeface="Wingdings" pitchFamily="2" charset="2"/>
              </a:rPr>
              <a:t>1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 4 2 5	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第一次洗完牌後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，編號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的牌在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第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(2%5=2)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位</a:t>
            </a:r>
            <a:endParaRPr lang="en-US" altLang="zh-TW" sz="2400" dirty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  <a:sym typeface="Wingdings" pitchFamily="2" charset="2"/>
              </a:rPr>
              <a:t>Shuffle 2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：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4 3 2 </a:t>
            </a:r>
            <a:r>
              <a:rPr lang="en-US" altLang="zh-TW" sz="2400" dirty="0">
                <a:solidFill>
                  <a:srgbClr val="FF0000"/>
                </a:solidFill>
                <a:latin typeface="Times New Roman" charset="0"/>
                <a:sym typeface="Wingdings" pitchFamily="2" charset="2"/>
              </a:rPr>
              <a:t>1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 5	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第二次洗完牌後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，編號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的牌在第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(4%5=4)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位</a:t>
            </a:r>
            <a:endParaRPr lang="en-US" altLang="zh-TW" sz="2400" dirty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  <a:sym typeface="Wingdings" pitchFamily="2" charset="2"/>
              </a:rPr>
              <a:t>Shuffle 3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：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2 4 </a:t>
            </a:r>
            <a:r>
              <a:rPr lang="en-US" altLang="zh-TW" sz="2400" dirty="0">
                <a:solidFill>
                  <a:srgbClr val="FF0000"/>
                </a:solidFill>
                <a:latin typeface="Times New Roman" charset="0"/>
                <a:sym typeface="Wingdings" pitchFamily="2" charset="2"/>
              </a:rPr>
              <a:t>1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 3 5	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第三次洗完牌後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，編號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的牌在第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(8%5=3)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位</a:t>
            </a:r>
            <a:endParaRPr lang="en-US" altLang="zh-TW" sz="2400" dirty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  <a:sym typeface="Wingdings" pitchFamily="2" charset="2"/>
              </a:rPr>
              <a:t>Shuffle 4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：</a:t>
            </a:r>
            <a:r>
              <a:rPr lang="en-US" altLang="zh-TW" sz="2400" dirty="0">
                <a:solidFill>
                  <a:srgbClr val="FF0000"/>
                </a:solidFill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2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3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4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5	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 第四次洗完牌後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，編號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的牌在第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(16%5=1)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位</a:t>
            </a:r>
            <a:endParaRPr lang="en-US" altLang="zh-TW" sz="2400" dirty="0">
              <a:latin typeface="Times New Roman" charset="0"/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charset="0"/>
                <a:sym typeface="Wingdings" pitchFamily="2" charset="2"/>
              </a:rPr>
              <a:t>5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張牌在經過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4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次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perfect shuffle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之後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，編號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回到第</a:t>
            </a:r>
            <a:r>
              <a:rPr lang="en-US" altLang="zh-TW" sz="2400" dirty="0" smtClean="0">
                <a:latin typeface="Times New Roman" charset="0"/>
                <a:sym typeface="Wingdings" pitchFamily="2" charset="2"/>
              </a:rPr>
              <a:t>1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為，而所有牌也都回到原本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位置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，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因此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5</a:t>
            </a:r>
            <a:r>
              <a:rPr lang="zh-TW" altLang="en-US" sz="2400" dirty="0">
                <a:latin typeface="Times New Roman" charset="0"/>
                <a:sym typeface="Wingdings" pitchFamily="2" charset="2"/>
              </a:rPr>
              <a:t>是</a:t>
            </a:r>
            <a:r>
              <a:rPr lang="en-US" altLang="zh-TW" sz="2400" dirty="0">
                <a:latin typeface="Times New Roman" charset="0"/>
                <a:sym typeface="Wingdings" pitchFamily="2" charset="2"/>
              </a:rPr>
              <a:t>Jimmy-number</a:t>
            </a:r>
            <a:r>
              <a:rPr lang="zh-TW" altLang="en-US" sz="2400" dirty="0" smtClean="0">
                <a:latin typeface="Times New Roman" charset="0"/>
                <a:sym typeface="Wingdings" pitchFamily="2" charset="2"/>
              </a:rPr>
              <a:t>。</a:t>
            </a:r>
            <a:endParaRPr lang="zh-TW" altLang="en-US" sz="2400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62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itchFamily="34" charset="0"/>
                <a:ea typeface="新細明體" pitchFamily="18" charset="-120"/>
              </a:defRPr>
            </a:lvl9pPr>
          </a:lstStyle>
          <a:p>
            <a:pPr eaLnBrk="1" hangingPunct="1"/>
            <a:fld id="{CBB12D3B-D3BD-4E3A-9181-9B8FB195881D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defRPr/>
                </a:pPr>
                <a:r>
                  <a:rPr lang="zh-TW" altLang="en-US" sz="2400" b="1" dirty="0" smtClean="0">
                    <a:solidFill>
                      <a:srgbClr val="3BA943"/>
                    </a:solidFill>
                    <a:latin typeface="Times New Roman" charset="0"/>
                  </a:rPr>
                  <a:t>討論：</a:t>
                </a:r>
                <a:endParaRPr lang="en-US" altLang="zh-TW" sz="2400" b="1" dirty="0" smtClean="0">
                  <a:solidFill>
                    <a:srgbClr val="3BA943"/>
                  </a:solidFill>
                  <a:latin typeface="Times New Roman" charset="0"/>
                </a:endParaRPr>
              </a:p>
              <a:p>
                <a:pPr marL="0" indent="0" eaLnBrk="1" hangingPunct="1">
                  <a:lnSpc>
                    <a:spcPct val="90000"/>
                  </a:lnSpc>
                  <a:buNone/>
                  <a:defRPr/>
                </a:pPr>
                <a:r>
                  <a:rPr lang="en-US" altLang="zh-TW" sz="2400" dirty="0" smtClean="0">
                    <a:latin typeface="Times New Roman" charset="0"/>
                  </a:rPr>
                  <a:t>(1).</a:t>
                </a:r>
                <a:r>
                  <a:rPr lang="zh-TW" altLang="en-US" sz="2400" dirty="0" smtClean="0">
                    <a:latin typeface="Times New Roman" charset="0"/>
                  </a:rPr>
                  <a:t>因為</a:t>
                </a:r>
                <a:r>
                  <a:rPr lang="en-US" altLang="zh-TW" sz="2400" dirty="0" smtClean="0">
                    <a:latin typeface="Times New Roman" charset="0"/>
                  </a:rPr>
                  <a:t>N</a:t>
                </a:r>
                <a:r>
                  <a:rPr lang="zh-TW" altLang="en-US" sz="2400" dirty="0" smtClean="0">
                    <a:latin typeface="Times New Roman" charset="0"/>
                  </a:rPr>
                  <a:t>值最大會是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/>
                          </a:rPr>
                          <m:t>2</m:t>
                        </m:r>
                        <m:r>
                          <a:rPr lang="zh-TW" altLang="en-US" sz="2400" i="1">
                            <a:latin typeface="Cambria Math"/>
                          </a:rPr>
                          <m:t>∗</m:t>
                        </m:r>
                        <m:r>
                          <a:rPr lang="en-US" altLang="zh-TW" sz="2400" i="1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altLang="zh-TW" sz="2400" i="1">
                            <a:latin typeface="Cambria Math"/>
                          </a:rPr>
                          <m:t>9</m:t>
                        </m:r>
                      </m:sup>
                    </m:sSup>
                  </m:oMath>
                </a14:m>
                <a:r>
                  <a:rPr lang="zh-TW" altLang="en-US" sz="2400" dirty="0" smtClean="0">
                    <a:latin typeface="Times New Roman" charset="0"/>
                  </a:rPr>
                  <a:t>，但推出來的公式是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sz="2400" b="0">
                            <a:latin typeface="Cambria Math"/>
                          </a:rPr>
                          <m:t>(</m:t>
                        </m:r>
                        <m:r>
                          <a:rPr lang="en-US" altLang="zh-TW" sz="2400" b="0" i="1">
                            <a:latin typeface="Cambria Math"/>
                          </a:rPr>
                          <m:t>𝑁</m:t>
                        </m:r>
                        <m:r>
                          <a:rPr lang="en-US" altLang="zh-TW" sz="2400" b="0">
                            <a:latin typeface="Cambria Math"/>
                          </a:rPr>
                          <m:t>−</m:t>
                        </m:r>
                        <m:r>
                          <a:rPr lang="en-US" altLang="zh-TW" sz="2400" b="0" i="1">
                            <a:latin typeface="Cambria Math"/>
                          </a:rPr>
                          <m:t>1</m:t>
                        </m:r>
                        <m:r>
                          <a:rPr lang="en-US" altLang="zh-TW" sz="2400" b="0">
                            <a:latin typeface="Cambria Math"/>
                          </a:rPr>
                          <m:t>)</m:t>
                        </m:r>
                      </m:sup>
                    </m:sSup>
                    <m:r>
                      <a:rPr lang="en-US" altLang="zh-TW" sz="2400" b="0">
                        <a:latin typeface="Cambria Math"/>
                      </a:rPr>
                      <m:t>%</m:t>
                    </m:r>
                    <m:r>
                      <a:rPr lang="en-US" altLang="zh-TW" sz="2400" b="0" i="1">
                        <a:latin typeface="Cambria Math"/>
                      </a:rPr>
                      <m:t>𝑁</m:t>
                    </m:r>
                    <m:r>
                      <a:rPr lang="en-US" altLang="zh-TW" sz="2400" b="0">
                        <a:latin typeface="Cambria Math"/>
                      </a:rPr>
                      <m:t>=</m:t>
                    </m:r>
                    <m:r>
                      <a:rPr lang="en-US" altLang="zh-TW" sz="2400" b="0" i="1">
                        <a:latin typeface="Cambria Math"/>
                      </a:rPr>
                      <m:t>1</m:t>
                    </m:r>
                  </m:oMath>
                </a14:m>
                <a:r>
                  <a:rPr lang="zh-TW" altLang="en-US" sz="2400" dirty="0" smtClean="0">
                    <a:latin typeface="Times New Roman" charset="0"/>
                  </a:rPr>
                  <a:t>，就算使用</a:t>
                </a:r>
                <a:r>
                  <a:rPr lang="en-US" altLang="zh-TW" sz="2400" dirty="0" smtClean="0">
                    <a:latin typeface="Times New Roman" charset="0"/>
                  </a:rPr>
                  <a:t>long int </a:t>
                </a:r>
                <a:r>
                  <a:rPr lang="zh-TW" altLang="en-US" sz="2400" dirty="0" smtClean="0">
                    <a:latin typeface="Times New Roman" charset="0"/>
                  </a:rPr>
                  <a:t>也只能到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/>
                          </a:rPr>
                          <m:t>63</m:t>
                        </m:r>
                      </m:sup>
                    </m:sSup>
                  </m:oMath>
                </a14:m>
                <a:r>
                  <a:rPr lang="zh-TW" altLang="en-US" sz="2400" dirty="0" smtClean="0">
                    <a:latin typeface="Times New Roman" charset="0"/>
                  </a:rPr>
                  <a:t>。</a:t>
                </a:r>
                <a:endParaRPr lang="en-US" altLang="zh-TW" sz="2400" dirty="0" smtClean="0">
                  <a:latin typeface="Times New Roman" charset="0"/>
                </a:endParaRPr>
              </a:p>
              <a:p>
                <a:pPr marL="0" lvl="1" indent="0" eaLnBrk="1" hangingPunct="1">
                  <a:lnSpc>
                    <a:spcPct val="90000"/>
                  </a:lnSpc>
                  <a:buClr>
                    <a:schemeClr val="folHlink"/>
                  </a:buClr>
                  <a:buSzPct val="60000"/>
                  <a:buNone/>
                  <a:defRPr/>
                </a:pPr>
                <a:r>
                  <a:rPr lang="en-US" altLang="zh-TW" sz="2400" dirty="0" smtClean="0">
                    <a:latin typeface="Times New Roman" charset="0"/>
                  </a:rPr>
                  <a:t>(2).</a:t>
                </a:r>
                <a:r>
                  <a:rPr lang="en-US" altLang="zh-TW" dirty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 (A*B</a:t>
                </a:r>
                <a:r>
                  <a:rPr lang="en-US" altLang="zh-TW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)%N </a:t>
                </a:r>
                <a:r>
                  <a:rPr lang="en-US" altLang="zh-TW" dirty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= (</a:t>
                </a:r>
                <a:r>
                  <a:rPr lang="en-US" altLang="zh-TW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A%N)*(B%N)</a:t>
                </a:r>
                <a:r>
                  <a:rPr lang="zh-TW" altLang="en-US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，我們可以利用此性質，將公式變成：</a:t>
                </a:r>
                <a:endParaRPr lang="en-US" altLang="zh-TW" dirty="0"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  <a:p>
                <a:pPr marL="0" lvl="1" indent="0" eaLnBrk="1" hangingPunct="1">
                  <a:lnSpc>
                    <a:spcPct val="90000"/>
                  </a:lnSpc>
                  <a:buClr>
                    <a:schemeClr val="folHlink"/>
                  </a:buClr>
                  <a:buSzPct val="60000"/>
                  <a:buNone/>
                  <a:defRPr/>
                </a:pPr>
                <a:r>
                  <a:rPr lang="zh-TW" altLang="en-US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當</a:t>
                </a:r>
                <a:r>
                  <a:rPr lang="en-US" altLang="zh-TW" sz="2400" dirty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P</a:t>
                </a:r>
                <a:r>
                  <a:rPr lang="zh-TW" altLang="en-US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為：</a:t>
                </a:r>
                <a:endParaRPr lang="en-US" altLang="zh-TW" sz="24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  <a:p>
                <a:pPr marL="0" lvl="1" indent="0" eaLnBrk="1" hangingPunct="1">
                  <a:lnSpc>
                    <a:spcPct val="90000"/>
                  </a:lnSpc>
                  <a:buClr>
                    <a:schemeClr val="folHlink"/>
                  </a:buClr>
                  <a:buSzPct val="60000"/>
                  <a:buNone/>
                  <a:defRPr/>
                </a:pPr>
                <a:r>
                  <a:rPr lang="en-US" altLang="zh-TW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1</a:t>
                </a:r>
                <a:r>
                  <a:rPr lang="zh-TW" altLang="en-US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：</a:t>
                </a:r>
                <a:r>
                  <a:rPr lang="en-US" altLang="zh-TW" sz="24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/>
                          </a:rPr>
                          <m:t>1</m:t>
                        </m:r>
                      </m:sup>
                    </m:sSup>
                    <m:r>
                      <a:rPr lang="en-US" altLang="zh-TW" sz="2400">
                        <a:latin typeface="Cambria Math"/>
                      </a:rPr>
                      <m:t>%</m:t>
                    </m:r>
                    <m:r>
                      <a:rPr lang="en-US" altLang="zh-TW" sz="2400" i="1">
                        <a:latin typeface="Cambria Math"/>
                      </a:rPr>
                      <m:t>𝑁</m:t>
                    </m:r>
                    <m:r>
                      <a:rPr lang="en-US" altLang="zh-TW" sz="2400" b="0" i="1" smtClean="0">
                        <a:latin typeface="Cambria Math"/>
                      </a:rPr>
                      <m:t>=2</m:t>
                    </m:r>
                  </m:oMath>
                </a14:m>
                <a:endParaRPr lang="en-US" altLang="zh-TW" sz="2400" dirty="0" smtClean="0">
                  <a:latin typeface="Times New Roman" pitchFamily="18" charset="0"/>
                  <a:ea typeface="標楷體" pitchFamily="65" charset="-120"/>
                  <a:cs typeface="Times New Roman" pitchFamily="18" charset="0"/>
                </a:endParaRPr>
              </a:p>
              <a:p>
                <a:pPr marL="0" lvl="1" indent="0" eaLnBrk="1" hangingPunct="1">
                  <a:lnSpc>
                    <a:spcPct val="90000"/>
                  </a:lnSpc>
                  <a:buClr>
                    <a:schemeClr val="folHlink"/>
                  </a:buClr>
                  <a:buSzPct val="60000"/>
                  <a:buNone/>
                  <a:defRPr/>
                </a:pPr>
                <a:r>
                  <a:rPr lang="zh-TW" altLang="en-US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偶數：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/>
                          </a:rPr>
                          <m:t>𝑃</m:t>
                        </m:r>
                      </m:sup>
                    </m:sSup>
                    <m:r>
                      <a:rPr lang="en-US" altLang="zh-TW" sz="2400" b="0">
                        <a:latin typeface="Cambria Math"/>
                      </a:rPr>
                      <m:t>%</m:t>
                    </m:r>
                    <m:r>
                      <a:rPr lang="en-US" altLang="zh-TW" sz="2400" b="0" i="1">
                        <a:latin typeface="Cambria Math"/>
                      </a:rPr>
                      <m:t>𝑁</m:t>
                    </m:r>
                    <m:r>
                      <a:rPr lang="en-US" altLang="zh-TW" sz="2400" b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{[</m:t>
                        </m:r>
                        <m:r>
                          <a:rPr lang="en-US" altLang="zh-TW" sz="2400" b="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/>
                          </a:rPr>
                          <m:t>𝑃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/2</m:t>
                        </m:r>
                      </m:sup>
                    </m:sSup>
                    <m:r>
                      <a:rPr lang="en-US" altLang="zh-TW" sz="2400" b="0" i="1" smtClean="0">
                        <a:latin typeface="Cambria Math"/>
                      </a:rPr>
                      <m:t>%</m:t>
                    </m:r>
                    <m:r>
                      <a:rPr lang="en-US" altLang="zh-TW" sz="2400" b="0" i="1" smtClean="0">
                        <a:latin typeface="Cambria Math"/>
                      </a:rPr>
                      <m:t>𝑁</m:t>
                    </m:r>
                    <m:r>
                      <a:rPr lang="en-US" altLang="zh-TW" sz="2400" b="0" i="1" smtClean="0">
                        <a:latin typeface="Cambria Math"/>
                      </a:rPr>
                      <m:t>]∗</m:t>
                    </m:r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>
                            <a:latin typeface="Cambria Math"/>
                          </a:rPr>
                          <m:t>[2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/>
                          </a:rPr>
                          <m:t>𝑃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/2</m:t>
                        </m:r>
                      </m:sup>
                    </m:sSup>
                    <m:r>
                      <a:rPr lang="en-US" altLang="zh-TW" sz="2400" b="0" i="1">
                        <a:latin typeface="Cambria Math"/>
                      </a:rPr>
                      <m:t>%</m:t>
                    </m:r>
                    <m:r>
                      <a:rPr lang="en-US" altLang="zh-TW" sz="2400" b="0" i="1">
                        <a:latin typeface="Cambria Math"/>
                      </a:rPr>
                      <m:t>𝑁</m:t>
                    </m:r>
                    <m:r>
                      <a:rPr lang="en-US" altLang="zh-TW" sz="2400" b="0" i="1">
                        <a:latin typeface="Cambria Math"/>
                      </a:rPr>
                      <m:t>]}%</m:t>
                    </m:r>
                    <m:r>
                      <a:rPr lang="en-US" altLang="zh-TW" sz="2400" b="0" i="1" smtClean="0">
                        <a:latin typeface="Cambria Math"/>
                      </a:rPr>
                      <m:t>𝑁</m:t>
                    </m:r>
                  </m:oMath>
                </a14:m>
                <a:endParaRPr lang="en-US" altLang="zh-TW" sz="2400" dirty="0" smtClean="0">
                  <a:latin typeface="Times New Roman" charset="0"/>
                </a:endParaRPr>
              </a:p>
              <a:p>
                <a:pPr marL="0" lvl="1" indent="0" eaLnBrk="1" hangingPunct="1">
                  <a:lnSpc>
                    <a:spcPct val="90000"/>
                  </a:lnSpc>
                  <a:buClr>
                    <a:schemeClr val="folHlink"/>
                  </a:buClr>
                  <a:buSzPct val="60000"/>
                  <a:buNone/>
                  <a:defRPr/>
                </a:pPr>
                <a:r>
                  <a:rPr lang="zh-TW" altLang="en-US" sz="2400" dirty="0" smtClean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奇數</a:t>
                </a:r>
                <a:r>
                  <a:rPr lang="zh-TW" altLang="en-US" sz="2400" dirty="0">
                    <a:latin typeface="Times New Roman" pitchFamily="18" charset="0"/>
                    <a:ea typeface="標楷體" pitchFamily="65" charset="-120"/>
                    <a:cs typeface="Times New Roman" pitchFamily="18" charset="0"/>
                  </a:rPr>
                  <a:t>：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>
                            <a:latin typeface="Cambria Math"/>
                          </a:rPr>
                          <m:t>2</m:t>
                        </m:r>
                      </m:e>
                      <m:sup>
                        <m:r>
                          <a:rPr lang="en-US" altLang="zh-TW" sz="2400" b="0" i="1" smtClean="0">
                            <a:latin typeface="Cambria Math"/>
                          </a:rPr>
                          <m:t>𝑃</m:t>
                        </m:r>
                      </m:sup>
                    </m:sSup>
                    <m:r>
                      <a:rPr lang="en-US" altLang="zh-TW" sz="2400" b="0">
                        <a:latin typeface="Cambria Math"/>
                      </a:rPr>
                      <m:t>%</m:t>
                    </m:r>
                    <m:r>
                      <a:rPr lang="en-US" altLang="zh-TW" sz="2400" b="0" i="1">
                        <a:latin typeface="Cambria Math"/>
                      </a:rPr>
                      <m:t>𝑁</m:t>
                    </m:r>
                    <m:r>
                      <a:rPr lang="en-US" altLang="zh-TW" sz="2400" b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 smtClean="0">
                            <a:latin typeface="Cambria Math"/>
                          </a:rPr>
                          <m:t>2</m:t>
                        </m:r>
                        <m:r>
                          <a:rPr lang="zh-TW" altLang="en-US" sz="2400" b="0" i="1" smtClean="0">
                            <a:latin typeface="Cambria Math"/>
                          </a:rPr>
                          <m:t>∗</m:t>
                        </m:r>
                        <m:r>
                          <a:rPr lang="en-US" altLang="zh-TW" sz="2400" b="0" i="1">
                            <a:latin typeface="Cambria Math"/>
                          </a:rPr>
                          <m:t>{[2</m:t>
                        </m:r>
                      </m:e>
                      <m:sup>
                        <m:r>
                          <a:rPr lang="en-US" altLang="zh-TW" sz="2400" b="0" i="1">
                            <a:latin typeface="Cambria Math"/>
                          </a:rPr>
                          <m:t>(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𝑃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−1)/2</m:t>
                        </m:r>
                      </m:sup>
                    </m:sSup>
                    <m:r>
                      <a:rPr lang="en-US" altLang="zh-TW" sz="2400" b="0" i="1">
                        <a:latin typeface="Cambria Math"/>
                      </a:rPr>
                      <m:t>%</m:t>
                    </m:r>
                    <m:r>
                      <a:rPr lang="en-US" altLang="zh-TW" sz="2400" b="0" i="1">
                        <a:latin typeface="Cambria Math"/>
                      </a:rPr>
                      <m:t>𝑁</m:t>
                    </m:r>
                    <m:r>
                      <a:rPr lang="en-US" altLang="zh-TW" sz="2400" b="0" i="1">
                        <a:latin typeface="Cambria Math"/>
                      </a:rPr>
                      <m:t>]∗</m:t>
                    </m:r>
                    <m:sSup>
                      <m:sSupPr>
                        <m:ctrlPr>
                          <a:rPr lang="en-US" altLang="zh-TW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altLang="zh-TW" sz="2400" b="0" i="1">
                            <a:latin typeface="Cambria Math"/>
                          </a:rPr>
                          <m:t>[2</m:t>
                        </m:r>
                      </m:e>
                      <m:sup>
                        <m:r>
                          <a:rPr lang="en-US" altLang="zh-TW" sz="2400" b="0" i="1">
                            <a:latin typeface="Cambria Math"/>
                          </a:rPr>
                          <m:t>(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𝑃</m:t>
                        </m:r>
                        <m:r>
                          <a:rPr lang="en-US" altLang="zh-TW" sz="2400" b="0" i="1" smtClean="0">
                            <a:latin typeface="Cambria Math"/>
                          </a:rPr>
                          <m:t>−1)/2</m:t>
                        </m:r>
                      </m:sup>
                    </m:sSup>
                    <m:r>
                      <a:rPr lang="en-US" altLang="zh-TW" sz="2400" b="0" i="1">
                        <a:latin typeface="Cambria Math"/>
                      </a:rPr>
                      <m:t>%</m:t>
                    </m:r>
                    <m:r>
                      <a:rPr lang="en-US" altLang="zh-TW" sz="2400" b="0" i="1">
                        <a:latin typeface="Cambria Math"/>
                      </a:rPr>
                      <m:t>𝑁</m:t>
                    </m:r>
                    <m:r>
                      <a:rPr lang="en-US" altLang="zh-TW" sz="2400" b="0" i="1">
                        <a:latin typeface="Cambria Math"/>
                      </a:rPr>
                      <m:t>]}%</m:t>
                    </m:r>
                    <m:r>
                      <a:rPr lang="en-US" altLang="zh-TW" sz="2400" b="0" i="1">
                        <a:latin typeface="Cambria Math"/>
                      </a:rPr>
                      <m:t>𝑁</m:t>
                    </m:r>
                  </m:oMath>
                </a14:m>
                <a:endParaRPr lang="en-US" altLang="zh-TW" sz="2400" dirty="0" smtClean="0">
                  <a:latin typeface="Times New Roman" charset="0"/>
                </a:endParaRPr>
              </a:p>
              <a:p>
                <a:pPr marL="0" lvl="1" indent="0" eaLnBrk="1" hangingPunct="1">
                  <a:lnSpc>
                    <a:spcPct val="90000"/>
                  </a:lnSpc>
                  <a:buClr>
                    <a:schemeClr val="folHlink"/>
                  </a:buClr>
                  <a:buSzPct val="60000"/>
                  <a:buNone/>
                  <a:defRPr/>
                </a:pPr>
                <a:r>
                  <a:rPr lang="en-US" altLang="zh-TW" sz="2400" dirty="0" smtClean="0">
                    <a:latin typeface="Times New Roman" charset="0"/>
                  </a:rPr>
                  <a:t>P</a:t>
                </a:r>
                <a:r>
                  <a:rPr lang="zh-TW" altLang="en-US" sz="2400" dirty="0" smtClean="0">
                    <a:latin typeface="Times New Roman" charset="0"/>
                  </a:rPr>
                  <a:t>之起始值為</a:t>
                </a:r>
                <a:r>
                  <a:rPr lang="en-US" altLang="zh-TW" sz="2400" dirty="0" smtClean="0">
                    <a:latin typeface="Times New Roman" charset="0"/>
                  </a:rPr>
                  <a:t>N-1</a:t>
                </a:r>
                <a:r>
                  <a:rPr lang="zh-TW" altLang="en-US" sz="2400" dirty="0" smtClean="0">
                    <a:latin typeface="Times New Roman" charset="0"/>
                  </a:rPr>
                  <a:t>，如此一來即可利用</a:t>
                </a:r>
                <a:r>
                  <a:rPr lang="en-US" altLang="zh-TW" sz="2400" dirty="0" smtClean="0">
                    <a:latin typeface="Times New Roman" charset="0"/>
                  </a:rPr>
                  <a:t>recursive</a:t>
                </a:r>
                <a:r>
                  <a:rPr lang="zh-TW" altLang="en-US" sz="2400" smtClean="0">
                    <a:latin typeface="Times New Roman" charset="0"/>
                  </a:rPr>
                  <a:t>來得到洗完</a:t>
                </a:r>
                <a:r>
                  <a:rPr lang="en-US" altLang="zh-TW" sz="2400" dirty="0" smtClean="0">
                    <a:latin typeface="Times New Roman" charset="0"/>
                  </a:rPr>
                  <a:t>(N-1)</a:t>
                </a:r>
                <a:r>
                  <a:rPr lang="zh-TW" altLang="en-US" sz="2400" dirty="0" smtClean="0">
                    <a:latin typeface="Times New Roman" charset="0"/>
                  </a:rPr>
                  <a:t>次牌後，編號</a:t>
                </a:r>
                <a:r>
                  <a:rPr lang="en-US" altLang="zh-TW" sz="2400" dirty="0" smtClean="0">
                    <a:latin typeface="Times New Roman" charset="0"/>
                  </a:rPr>
                  <a:t>1</a:t>
                </a:r>
                <a:r>
                  <a:rPr lang="zh-TW" altLang="en-US" sz="2400" dirty="0" smtClean="0">
                    <a:latin typeface="Times New Roman" charset="0"/>
                  </a:rPr>
                  <a:t>的牌位置在哪裡。</a:t>
                </a:r>
                <a:endParaRPr lang="zh-TW" altLang="en-US" sz="2400" dirty="0">
                  <a:latin typeface="Times New Roman" charset="0"/>
                </a:endParaRPr>
              </a:p>
            </p:txBody>
          </p:sp>
        </mc:Choice>
        <mc:Fallback xmlns="">
          <p:sp>
            <p:nvSpPr>
              <p:cNvPr id="409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685800"/>
                <a:ext cx="8077200" cy="5622925"/>
              </a:xfrm>
              <a:blipFill rotWithShape="1">
                <a:blip r:embed="rId3"/>
                <a:stretch>
                  <a:fillRect l="-1585" t="-1518" r="-226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821396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2586</TotalTime>
  <Words>321</Words>
  <Application>Microsoft Office PowerPoint</Application>
  <PresentationFormat>如螢幕大小 (4:3)</PresentationFormat>
  <Paragraphs>35</Paragraphs>
  <Slides>4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Blends</vt:lpstr>
      <vt:lpstr>100710: Chinese Shuffle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b013040047</cp:lastModifiedBy>
  <cp:revision>122</cp:revision>
  <dcterms:created xsi:type="dcterms:W3CDTF">1601-01-01T00:00:00Z</dcterms:created>
  <dcterms:modified xsi:type="dcterms:W3CDTF">2014-04-15T02:09:51Z</dcterms:modified>
</cp:coreProperties>
</file>