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9144000" cy="6858000"/>
  <p:notesSz cx="6858000" cy="9144000"/>
  <p:defaultTextStyle>
    <a:lvl1pPr>
      <a:defRPr sz="2400">
        <a:latin typeface="Tahoma"/>
        <a:ea typeface="Tahoma"/>
        <a:cs typeface="Tahoma"/>
        <a:sym typeface="Tahoma"/>
      </a:defRPr>
    </a:lvl1pPr>
    <a:lvl2pPr indent="457200">
      <a:defRPr sz="2400">
        <a:latin typeface="Tahoma"/>
        <a:ea typeface="Tahoma"/>
        <a:cs typeface="Tahoma"/>
        <a:sym typeface="Tahoma"/>
      </a:defRPr>
    </a:lvl2pPr>
    <a:lvl3pPr indent="914400">
      <a:defRPr sz="2400">
        <a:latin typeface="Tahoma"/>
        <a:ea typeface="Tahoma"/>
        <a:cs typeface="Tahoma"/>
        <a:sym typeface="Tahoma"/>
      </a:defRPr>
    </a:lvl3pPr>
    <a:lvl4pPr indent="1371600">
      <a:defRPr sz="2400">
        <a:latin typeface="Tahoma"/>
        <a:ea typeface="Tahoma"/>
        <a:cs typeface="Tahoma"/>
        <a:sym typeface="Tahoma"/>
      </a:defRPr>
    </a:lvl4pPr>
    <a:lvl5pPr indent="1828800">
      <a:defRPr sz="2400">
        <a:latin typeface="Tahoma"/>
        <a:ea typeface="Tahoma"/>
        <a:cs typeface="Tahoma"/>
        <a:sym typeface="Tahoma"/>
      </a:defRPr>
    </a:lvl5pPr>
    <a:lvl6pPr>
      <a:defRPr sz="2400">
        <a:latin typeface="Tahoma"/>
        <a:ea typeface="Tahoma"/>
        <a:cs typeface="Tahoma"/>
        <a:sym typeface="Tahoma"/>
      </a:defRPr>
    </a:lvl6pPr>
    <a:lvl7pPr>
      <a:defRPr sz="2400">
        <a:latin typeface="Tahoma"/>
        <a:ea typeface="Tahoma"/>
        <a:cs typeface="Tahoma"/>
        <a:sym typeface="Tahoma"/>
      </a:defRPr>
    </a:lvl7pPr>
    <a:lvl8pPr>
      <a:defRPr sz="2400">
        <a:latin typeface="Tahoma"/>
        <a:ea typeface="Tahoma"/>
        <a:cs typeface="Tahoma"/>
        <a:sym typeface="Tahoma"/>
      </a:defRPr>
    </a:lvl8pPr>
    <a:lvl9pPr>
      <a:defRPr sz="2400">
        <a:latin typeface="Tahoma"/>
        <a:ea typeface="Tahoma"/>
        <a:cs typeface="Tahoma"/>
        <a:sym typeface="Tahom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F5E1"/>
          </a:solidFill>
        </a:fill>
      </a:tcStyle>
    </a:wholeTbl>
    <a:band2H>
      <a:tcTxStyle b="def" i="def"/>
      <a:tcStyle>
        <a:tcBdr/>
        <a:fill>
          <a:solidFill>
            <a:srgbClr val="E6FAF1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6E7CA"/>
          </a:solidFill>
        </a:fill>
      </a:tcStyle>
    </a:wholeTbl>
    <a:band2H>
      <a:tcTxStyle b="def" i="def"/>
      <a:tcStyle>
        <a:tcBdr/>
        <a:fill>
          <a:solidFill>
            <a:srgbClr val="FAF3E6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E4A8"/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E4A8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ahoma Negreta"/>
          <a:ea typeface="Tahoma Negreta"/>
          <a:cs typeface="Tahoma Negret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sldNum" sz="quarter" idx="2"/>
          </p:nvPr>
        </p:nvSpPr>
        <p:spPr>
          <a:xfrm>
            <a:off x="6781800" y="6474460"/>
            <a:ext cx="1905000" cy="3073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按一下以編輯母片標題樣式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按一下以編輯母片</a:t>
            </a:r>
            <a:endParaRPr sz="3200"/>
          </a:p>
          <a:p>
            <a:pPr lvl="1">
              <a:defRPr sz="1800"/>
            </a:pPr>
            <a:r>
              <a:rPr sz="3200"/>
              <a:t>第二層</a:t>
            </a:r>
            <a:endParaRPr sz="3200"/>
          </a:p>
          <a:p>
            <a:pPr lvl="2">
              <a:defRPr sz="1800"/>
            </a:pPr>
            <a:r>
              <a:rPr sz="3200"/>
              <a:t>第三層</a:t>
            </a:r>
            <a:endParaRPr sz="3200"/>
          </a:p>
          <a:p>
            <a:pPr lvl="3">
              <a:defRPr sz="1800"/>
            </a:pPr>
            <a:r>
              <a:rPr sz="3200"/>
              <a:t>第四層</a:t>
            </a:r>
            <a:endParaRPr sz="3200"/>
          </a:p>
          <a:p>
            <a:pPr lvl="4">
              <a:defRPr sz="1800"/>
            </a:pPr>
            <a:r>
              <a:rPr sz="3200"/>
              <a:t>第五層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-1" y="2438400"/>
            <a:ext cx="9009064" cy="1052513"/>
            <a:chOff x="0" y="0"/>
            <a:chExt cx="9009062" cy="1052512"/>
          </a:xfrm>
        </p:grpSpPr>
        <p:grpSp>
          <p:nvGrpSpPr>
            <p:cNvPr id="4" name="Group 4"/>
            <p:cNvGrpSpPr/>
            <p:nvPr/>
          </p:nvGrpSpPr>
          <p:grpSpPr>
            <a:xfrm>
              <a:off x="293687" y="107950"/>
              <a:ext cx="712788" cy="474663"/>
              <a:chOff x="0" y="0"/>
              <a:chExt cx="712787" cy="474662"/>
            </a:xfrm>
          </p:grpSpPr>
          <p:sp>
            <p:nvSpPr>
              <p:cNvPr id="2" name="Shape 2"/>
              <p:cNvSpPr/>
              <p:nvPr/>
            </p:nvSpPr>
            <p:spPr>
              <a:xfrm>
                <a:off x="0" y="0"/>
                <a:ext cx="438639" cy="474663"/>
              </a:xfrm>
              <a:prstGeom prst="rect">
                <a:avLst/>
              </a:prstGeom>
              <a:solidFill>
                <a:srgbClr val="3333C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  <p:sp>
            <p:nvSpPr>
              <p:cNvPr id="3" name="Shape 3"/>
              <p:cNvSpPr/>
              <p:nvPr/>
            </p:nvSpPr>
            <p:spPr>
              <a:xfrm>
                <a:off x="383808" y="0"/>
                <a:ext cx="328980" cy="474663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3333CC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417512" y="530225"/>
              <a:ext cx="739776" cy="474663"/>
              <a:chOff x="0" y="0"/>
              <a:chExt cx="739774" cy="474662"/>
            </a:xfrm>
          </p:grpSpPr>
          <p:sp>
            <p:nvSpPr>
              <p:cNvPr id="5" name="Shape 5"/>
              <p:cNvSpPr/>
              <p:nvPr/>
            </p:nvSpPr>
            <p:spPr>
              <a:xfrm>
                <a:off x="0" y="0"/>
                <a:ext cx="422729" cy="474663"/>
              </a:xfrm>
              <a:prstGeom prst="rect">
                <a:avLst/>
              </a:prstGeom>
              <a:solidFill>
                <a:srgbClr val="FFCF0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  <p:sp>
            <p:nvSpPr>
              <p:cNvPr id="6" name="Shape 6"/>
              <p:cNvSpPr/>
              <p:nvPr/>
            </p:nvSpPr>
            <p:spPr>
              <a:xfrm>
                <a:off x="369887" y="0"/>
                <a:ext cx="369888" cy="474663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FFCF01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</p:grpSp>
        <p:sp>
          <p:nvSpPr>
            <p:cNvPr id="8" name="Shape 8"/>
            <p:cNvSpPr/>
            <p:nvPr/>
          </p:nvSpPr>
          <p:spPr>
            <a:xfrm>
              <a:off x="-1" y="457200"/>
              <a:ext cx="560389" cy="422275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  <p:sp>
          <p:nvSpPr>
            <p:cNvPr id="9" name="Shape 9"/>
            <p:cNvSpPr/>
            <p:nvPr/>
          </p:nvSpPr>
          <p:spPr>
            <a:xfrm>
              <a:off x="635000" y="0"/>
              <a:ext cx="31750" cy="1052513"/>
            </a:xfrm>
            <a:prstGeom prst="rect">
              <a:avLst/>
            </a:prstGeom>
            <a:solidFill>
              <a:srgbClr val="1C1C1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  <p:sp>
          <p:nvSpPr>
            <p:cNvPr id="10" name="Shape 10"/>
            <p:cNvSpPr/>
            <p:nvPr/>
          </p:nvSpPr>
          <p:spPr>
            <a:xfrm flipH="1" rot="10800000">
              <a:off x="315912" y="822325"/>
              <a:ext cx="8693151" cy="55563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1C1C1C"/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</p:grpSp>
      <p:sp>
        <p:nvSpPr>
          <p:cNvPr id="12" name="Shape 12"/>
          <p:cNvSpPr/>
          <p:nvPr>
            <p:ph type="title"/>
          </p:nvPr>
        </p:nvSpPr>
        <p:spPr>
          <a:xfrm>
            <a:off x="762000" y="0"/>
            <a:ext cx="7793038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按一下以編輯母片標題樣式</a:t>
            </a:r>
          </a:p>
        </p:txBody>
      </p:sp>
      <p:sp>
        <p:nvSpPr>
          <p:cNvPr id="13" name="Shape 13"/>
          <p:cNvSpPr/>
          <p:nvPr>
            <p:ph type="body" idx="1"/>
          </p:nvPr>
        </p:nvSpPr>
        <p:spPr>
          <a:xfrm>
            <a:off x="762000" y="1524000"/>
            <a:ext cx="7772400" cy="533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按一下以編輯母片</a:t>
            </a:r>
            <a:endParaRPr sz="3200"/>
          </a:p>
          <a:p>
            <a:pPr lvl="1">
              <a:defRPr sz="1800"/>
            </a:pPr>
            <a:r>
              <a:rPr sz="3200"/>
              <a:t>第二層</a:t>
            </a:r>
            <a:endParaRPr sz="3200"/>
          </a:p>
          <a:p>
            <a:pPr lvl="2">
              <a:defRPr sz="1800"/>
            </a:pPr>
            <a:r>
              <a:rPr sz="3200"/>
              <a:t>第三層</a:t>
            </a:r>
            <a:endParaRPr sz="3200"/>
          </a:p>
          <a:p>
            <a:pPr lvl="3">
              <a:defRPr sz="1800"/>
            </a:pPr>
            <a:r>
              <a:rPr sz="3200"/>
              <a:t>第四層</a:t>
            </a:r>
            <a:endParaRPr sz="3200"/>
          </a:p>
          <a:p>
            <a:pPr lvl="4">
              <a:defRPr sz="1800"/>
            </a:pPr>
            <a:r>
              <a:rPr sz="3200"/>
              <a:t>第五層</a:t>
            </a: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xfrm>
            <a:off x="6858000" y="6398260"/>
            <a:ext cx="1905000" cy="3073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spd="med" advClick="1"/>
  <p:txStyles>
    <p:titleStyle>
      <a:lvl1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1pPr>
      <a:lvl2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2pPr>
      <a:lvl3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3pPr>
      <a:lvl4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4pPr>
      <a:lvl5pPr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5pPr>
      <a:lvl6pPr indent="4572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6pPr>
      <a:lvl7pPr indent="9144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7pPr>
      <a:lvl8pPr indent="13716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8pPr>
      <a:lvl9pPr indent="1828800" algn="ctr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9pPr>
    </p:titleStyle>
    <p:bodyStyle>
      <a:lvl1pPr marL="342900" indent="-342900">
        <a:spcBef>
          <a:spcPts val="700"/>
        </a:spcBef>
        <a:buClr>
          <a:srgbClr val="3333CC"/>
        </a:buClr>
        <a:buSzPct val="6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1pPr>
      <a:lvl2pPr marL="783771" indent="-326571">
        <a:spcBef>
          <a:spcPts val="700"/>
        </a:spcBef>
        <a:buClr>
          <a:srgbClr val="3333CC"/>
        </a:buClr>
        <a:buSzPct val="55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2pPr>
      <a:lvl3pPr marL="1219200" indent="-304800">
        <a:spcBef>
          <a:spcPts val="700"/>
        </a:spcBef>
        <a:buClr>
          <a:srgbClr val="3333CC"/>
        </a:buClr>
        <a:buSzPct val="5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3pPr>
      <a:lvl4pPr marL="1737360" indent="-365760">
        <a:spcBef>
          <a:spcPts val="700"/>
        </a:spcBef>
        <a:buClr>
          <a:srgbClr val="3333CC"/>
        </a:buClr>
        <a:buSzPct val="55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4pPr>
      <a:lvl5pPr marL="2235200" indent="-406400">
        <a:spcBef>
          <a:spcPts val="700"/>
        </a:spcBef>
        <a:buClr>
          <a:srgbClr val="3333CC"/>
        </a:buClr>
        <a:buSzPct val="5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5pPr>
      <a:lvl6pPr marL="26924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6pPr>
      <a:lvl7pPr marL="31496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7pPr>
      <a:lvl8pPr marL="36068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8pPr>
      <a:lvl9pPr marL="4064000" indent="-406400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6781800" y="6474460"/>
            <a:ext cx="19050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00E4A8"/>
                </a:solidFill>
              </a:rPr>
              <a:t>1</a:t>
            </a:r>
          </a:p>
        </p:txBody>
      </p:sp>
      <p:sp>
        <p:nvSpPr>
          <p:cNvPr id="25" name="Shape 25"/>
          <p:cNvSpPr/>
          <p:nvPr>
            <p:ph type="title" idx="4294967295"/>
          </p:nvPr>
        </p:nvSpPr>
        <p:spPr>
          <a:xfrm>
            <a:off x="533400" y="381000"/>
            <a:ext cx="7772400" cy="9144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10739: String to Palindrome</a:t>
            </a:r>
          </a:p>
        </p:txBody>
      </p:sp>
      <p:sp>
        <p:nvSpPr>
          <p:cNvPr id="26" name="Shape 26"/>
          <p:cNvSpPr/>
          <p:nvPr>
            <p:ph type="body" idx="4294967295"/>
          </p:nvPr>
        </p:nvSpPr>
        <p:spPr>
          <a:xfrm>
            <a:off x="381000" y="1447800"/>
            <a:ext cx="8077200" cy="478948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57175" indent="-257175">
              <a:spcBef>
                <a:spcPts val="500"/>
              </a:spcBef>
              <a:defRPr sz="1800"/>
            </a:pPr>
            <a:r>
              <a:rPr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★★★☆☆</a:t>
            </a:r>
            <a:endParaRPr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57175" indent="-257175"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題組：</a:t>
            </a: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Problem Set Archive with Online Judge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57175" indent="-257175"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題號：</a:t>
            </a: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10739: </a:t>
            </a: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String to Palindrome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57175" indent="-257175"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解題者：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王劭陽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57175" indent="-257175"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解題日期：</a:t>
            </a: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20</a:t>
            </a: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14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年</a:t>
            </a: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月</a:t>
            </a: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12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日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257175" indent="-257175"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題意：</a:t>
            </a:r>
            <a:r>
              <a:rPr sz="2400">
                <a:latin typeface="標楷體"/>
                <a:ea typeface="標楷體"/>
                <a:cs typeface="標楷體"/>
                <a:sym typeface="標楷體"/>
              </a:rPr>
              <a:t>給定一個字符串，你可以進行3種操作：增加一個字符，刪除一個字符，修改一個字符。求把它變成迴文字符串所需的最小操作數。（迴文字符串是翻轉后與自身相等的字符串，如  abcdcba）</a:t>
            </a:r>
            <a:endParaRPr sz="2400">
              <a:latin typeface="標楷體"/>
              <a:ea typeface="標楷體"/>
              <a:cs typeface="標楷體"/>
              <a:sym typeface="標楷體"/>
            </a:endParaRPr>
          </a:p>
          <a:p>
            <a:pPr lvl="0" marL="257175" indent="-257175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題意範例：</a:t>
            </a:r>
            <a:r>
              <a:rPr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marL="0" indent="45720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abcdcbb     -&gt;      1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marL="0" indent="45720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400">
                <a:latin typeface="Times New Roman"/>
                <a:ea typeface="Times New Roman"/>
                <a:cs typeface="Times New Roman"/>
                <a:sym typeface="Times New Roman"/>
              </a:rPr>
              <a:t>abcdcb       -&gt;      1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6781800" y="6474460"/>
            <a:ext cx="19050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defRPr sz="1400">
                <a:solidFill>
                  <a:srgbClr val="00E4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00E4A8"/>
                </a:solidFill>
              </a:rPr>
              <a:t>2</a:t>
            </a:r>
          </a:p>
        </p:txBody>
      </p:sp>
      <p:sp>
        <p:nvSpPr>
          <p:cNvPr id="29" name="Shape 29"/>
          <p:cNvSpPr/>
          <p:nvPr>
            <p:ph type="body" idx="4294967295"/>
          </p:nvPr>
        </p:nvSpPr>
        <p:spPr>
          <a:xfrm>
            <a:off x="314622" y="190301"/>
            <a:ext cx="8143578" cy="6118424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44316" indent="-244316" defTabSz="868680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28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解法：</a:t>
            </a:r>
            <a:r>
              <a:rPr sz="2280">
                <a:latin typeface="標楷體"/>
                <a:ea typeface="標楷體"/>
                <a:cs typeface="標楷體"/>
                <a:sym typeface="標楷體"/>
              </a:rPr>
              <a:t>動態規劃。因為增加一個字符和刪除一個字符效果相同，所以我們只考慮刪除和替換兩種操作。設題目所給的字符串是s，s</a:t>
            </a:r>
            <a:r>
              <a:rPr baseline="-5999" sz="2280">
                <a:latin typeface="標楷體"/>
                <a:ea typeface="標楷體"/>
                <a:cs typeface="標楷體"/>
                <a:sym typeface="標楷體"/>
              </a:rPr>
              <a:t>i, j</a:t>
            </a:r>
            <a:r>
              <a:rPr sz="2280">
                <a:latin typeface="標楷體"/>
                <a:ea typeface="標楷體"/>
                <a:cs typeface="標楷體"/>
                <a:sym typeface="標楷體"/>
              </a:rPr>
              <a:t>表示s中序號從i到j的子串。</a:t>
            </a:r>
            <a:endParaRPr sz="228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 defTabSz="86868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endParaRPr sz="228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 defTabSz="86868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280">
                <a:latin typeface="標楷體"/>
                <a:ea typeface="標楷體"/>
                <a:cs typeface="標楷體"/>
                <a:sym typeface="標楷體"/>
              </a:rPr>
              <a:t>設f(i, j)表示把s</a:t>
            </a:r>
            <a:r>
              <a:rPr baseline="-5999" sz="2280">
                <a:latin typeface="標楷體"/>
                <a:ea typeface="標楷體"/>
                <a:cs typeface="標楷體"/>
                <a:sym typeface="標楷體"/>
              </a:rPr>
              <a:t>i, j</a:t>
            </a:r>
            <a:r>
              <a:rPr sz="2280">
                <a:latin typeface="標楷體"/>
                <a:ea typeface="標楷體"/>
                <a:cs typeface="標楷體"/>
                <a:sym typeface="標楷體"/>
              </a:rPr>
              <a:t>變為迴文串的最小操作數。</a:t>
            </a:r>
            <a:endParaRPr sz="228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 defTabSz="86868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280">
                <a:latin typeface="標楷體"/>
                <a:ea typeface="標楷體"/>
                <a:cs typeface="標楷體"/>
                <a:sym typeface="標楷體"/>
              </a:rPr>
              <a:t>結果：題目要求的輸出就是f(0, n-1)</a:t>
            </a:r>
            <a:endParaRPr sz="228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 defTabSz="86868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280">
                <a:latin typeface="標楷體"/>
                <a:ea typeface="標楷體"/>
                <a:cs typeface="標楷體"/>
                <a:sym typeface="標楷體"/>
              </a:rPr>
              <a:t>邊界：顯然f(i, i) = 1  (0 &lt;= i &lt;= n-1)</a:t>
            </a:r>
            <a:endParaRPr sz="228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 defTabSz="86868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endParaRPr sz="228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 defTabSz="86868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280">
                <a:latin typeface="標楷體"/>
                <a:ea typeface="標楷體"/>
                <a:cs typeface="標楷體"/>
                <a:sym typeface="標楷體"/>
              </a:rPr>
              <a:t>如果s</a:t>
            </a:r>
            <a:r>
              <a:rPr baseline="-5999" sz="2280">
                <a:latin typeface="標楷體"/>
                <a:ea typeface="標楷體"/>
                <a:cs typeface="標楷體"/>
                <a:sym typeface="標楷體"/>
              </a:rPr>
              <a:t>i</a:t>
            </a:r>
            <a:r>
              <a:rPr sz="2280">
                <a:latin typeface="標楷體"/>
                <a:ea typeface="標楷體"/>
                <a:cs typeface="標楷體"/>
                <a:sym typeface="標楷體"/>
              </a:rPr>
              <a:t> == s</a:t>
            </a:r>
            <a:r>
              <a:rPr baseline="-5999" sz="2280">
                <a:latin typeface="標楷體"/>
                <a:ea typeface="標楷體"/>
                <a:cs typeface="標楷體"/>
                <a:sym typeface="標楷體"/>
              </a:rPr>
              <a:t>j</a:t>
            </a:r>
            <a:r>
              <a:rPr sz="2280">
                <a:latin typeface="標楷體"/>
                <a:ea typeface="標楷體"/>
                <a:cs typeface="標楷體"/>
                <a:sym typeface="標楷體"/>
              </a:rPr>
              <a:t>，那麼f(i, j) = f(i + 1, j - 1)</a:t>
            </a:r>
            <a:endParaRPr sz="228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 defTabSz="86868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280">
                <a:latin typeface="標楷體"/>
                <a:ea typeface="標楷體"/>
                <a:cs typeface="標楷體"/>
                <a:sym typeface="標楷體"/>
              </a:rPr>
              <a:t>如果s</a:t>
            </a:r>
            <a:r>
              <a:rPr baseline="-5999" sz="2280">
                <a:latin typeface="標楷體"/>
                <a:ea typeface="標楷體"/>
                <a:cs typeface="標楷體"/>
                <a:sym typeface="標楷體"/>
              </a:rPr>
              <a:t>i</a:t>
            </a:r>
            <a:r>
              <a:rPr sz="2280">
                <a:latin typeface="標楷體"/>
                <a:ea typeface="標楷體"/>
                <a:cs typeface="標楷體"/>
                <a:sym typeface="標楷體"/>
              </a:rPr>
              <a:t> != s</a:t>
            </a:r>
            <a:r>
              <a:rPr baseline="-5999" sz="2280">
                <a:latin typeface="標楷體"/>
                <a:ea typeface="標楷體"/>
                <a:cs typeface="標楷體"/>
                <a:sym typeface="標楷體"/>
              </a:rPr>
              <a:t>j</a:t>
            </a:r>
            <a:r>
              <a:rPr sz="2280">
                <a:latin typeface="標楷體"/>
                <a:ea typeface="標楷體"/>
                <a:cs typeface="標楷體"/>
                <a:sym typeface="標楷體"/>
              </a:rPr>
              <a:t>，那麼不是刪除就是替換，看哪種操作需要的總操作數小，即 </a:t>
            </a:r>
            <a:endParaRPr sz="228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 defTabSz="86868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280">
                <a:latin typeface="標楷體"/>
                <a:ea typeface="標楷體"/>
                <a:cs typeface="標楷體"/>
                <a:sym typeface="標楷體"/>
              </a:rPr>
              <a:t>f(i, j) = min{ f(i + 1, j) , f(i, j - 1) , f(i + 1, j - 1) } + 1</a:t>
            </a:r>
            <a:endParaRPr sz="228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 defTabSz="86868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280">
                <a:latin typeface="標楷體"/>
                <a:ea typeface="標楷體"/>
                <a:cs typeface="標楷體"/>
                <a:sym typeface="標楷體"/>
              </a:rPr>
              <a:t>分別代表刪除i、刪除j、替換ij中任意一個。</a:t>
            </a:r>
            <a:endParaRPr sz="228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 defTabSz="86868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endParaRPr sz="228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 defTabSz="86868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280">
                <a:latin typeface="標楷體"/>
                <a:ea typeface="標楷體"/>
                <a:cs typeface="標楷體"/>
                <a:sym typeface="標楷體"/>
              </a:rPr>
              <a:t>範例： </a:t>
            </a:r>
            <a:r>
              <a:rPr sz="2280">
                <a:latin typeface="Times New Roman"/>
                <a:ea typeface="Times New Roman"/>
                <a:cs typeface="Times New Roman"/>
                <a:sym typeface="Times New Roman"/>
              </a:rPr>
              <a:t>abcdcb    </a:t>
            </a:r>
            <a:r>
              <a:rPr sz="2280">
                <a:solidFill>
                  <a:srgbClr val="FF9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sz="2280">
                <a:latin typeface="Times New Roman"/>
                <a:ea typeface="Times New Roman"/>
                <a:cs typeface="Times New Roman"/>
                <a:sym typeface="Times New Roman"/>
              </a:rPr>
              <a:t>bcdcb</a:t>
            </a:r>
            <a:r>
              <a:rPr sz="2280"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b="1" sz="2280">
                <a:latin typeface="Times New Roman"/>
                <a:ea typeface="Times New Roman"/>
                <a:cs typeface="Times New Roman"/>
                <a:sym typeface="Times New Roman"/>
              </a:rPr>
              <a:t>abcdc</a:t>
            </a:r>
            <a:r>
              <a:rPr sz="2280">
                <a:solidFill>
                  <a:srgbClr val="FF9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sz="2280"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sz="2280">
                <a:solidFill>
                  <a:srgbClr val="FF9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sz="2280">
                <a:latin typeface="Times New Roman"/>
                <a:ea typeface="Times New Roman"/>
                <a:cs typeface="Times New Roman"/>
                <a:sym typeface="Times New Roman"/>
              </a:rPr>
              <a:t>bcdc</a:t>
            </a:r>
            <a:r>
              <a:rPr sz="2280">
                <a:solidFill>
                  <a:srgbClr val="FF9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sz="2280">
              <a:latin typeface="標楷體"/>
              <a:ea typeface="標楷體"/>
              <a:cs typeface="標楷體"/>
              <a:sym typeface="標楷體"/>
            </a:endParaRPr>
          </a:p>
          <a:p>
            <a:pPr lvl="0" marL="0" indent="0" defTabSz="86868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endParaRPr sz="2280">
              <a:solidFill>
                <a:srgbClr val="3BA943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244316" indent="-244316" defTabSz="868680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28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rPr>
              <a:t>討論：</a:t>
            </a:r>
            <a:endParaRPr sz="2280">
              <a:solidFill>
                <a:srgbClr val="3BA943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 marL="325754" indent="-325754" defTabSz="868680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  <a:r>
              <a:rPr sz="228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sz="2280">
                <a:latin typeface="標楷體"/>
                <a:ea typeface="標楷體"/>
                <a:cs typeface="標楷體"/>
                <a:sym typeface="標楷體"/>
              </a:rPr>
              <a:t>時間複雜度 O(n</a:t>
            </a:r>
            <a:r>
              <a:rPr baseline="31999" sz="2280">
                <a:latin typeface="標楷體"/>
                <a:ea typeface="標楷體"/>
                <a:cs typeface="標楷體"/>
                <a:sym typeface="標楷體"/>
              </a:rPr>
              <a:t>2</a:t>
            </a:r>
            <a:r>
              <a:rPr sz="2280">
                <a:latin typeface="標楷體"/>
                <a:ea typeface="標楷體"/>
                <a:cs typeface="標楷體"/>
                <a:sym typeface="標楷體"/>
              </a:rPr>
              <a:t>)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8F8F8F"/>
      </a:accent3>
      <a:accent4>
        <a:srgbClr val="707070"/>
      </a:accent4>
      <a:accent5>
        <a:srgbClr val="AAEECF"/>
      </a:accent5>
      <a:accent6>
        <a:srgbClr val="E7BC01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E4A8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8F8F8F"/>
      </a:accent3>
      <a:accent4>
        <a:srgbClr val="707070"/>
      </a:accent4>
      <a:accent5>
        <a:srgbClr val="AAEECF"/>
      </a:accent5>
      <a:accent6>
        <a:srgbClr val="E7BC01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E4A8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