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lvl1pPr>
      <a:defRPr sz="2400">
        <a:latin typeface="Tahoma"/>
        <a:ea typeface="Tahoma"/>
        <a:cs typeface="Tahoma"/>
        <a:sym typeface="Tahoma"/>
      </a:defRPr>
    </a:lvl1pPr>
    <a:lvl2pPr indent="457200">
      <a:defRPr sz="2400">
        <a:latin typeface="Tahoma"/>
        <a:ea typeface="Tahoma"/>
        <a:cs typeface="Tahoma"/>
        <a:sym typeface="Tahoma"/>
      </a:defRPr>
    </a:lvl2pPr>
    <a:lvl3pPr indent="914400">
      <a:defRPr sz="2400">
        <a:latin typeface="Tahoma"/>
        <a:ea typeface="Tahoma"/>
        <a:cs typeface="Tahoma"/>
        <a:sym typeface="Tahoma"/>
      </a:defRPr>
    </a:lvl3pPr>
    <a:lvl4pPr indent="1371600">
      <a:defRPr sz="2400">
        <a:latin typeface="Tahoma"/>
        <a:ea typeface="Tahoma"/>
        <a:cs typeface="Tahoma"/>
        <a:sym typeface="Tahoma"/>
      </a:defRPr>
    </a:lvl4pPr>
    <a:lvl5pPr indent="1828800">
      <a:defRPr sz="2400">
        <a:latin typeface="Tahoma"/>
        <a:ea typeface="Tahoma"/>
        <a:cs typeface="Tahoma"/>
        <a:sym typeface="Tahoma"/>
      </a:defRPr>
    </a:lvl5pPr>
    <a:lvl6pPr>
      <a:defRPr sz="2400">
        <a:latin typeface="Tahoma"/>
        <a:ea typeface="Tahoma"/>
        <a:cs typeface="Tahoma"/>
        <a:sym typeface="Tahoma"/>
      </a:defRPr>
    </a:lvl6pPr>
    <a:lvl7pPr>
      <a:defRPr sz="2400">
        <a:latin typeface="Tahoma"/>
        <a:ea typeface="Tahoma"/>
        <a:cs typeface="Tahoma"/>
        <a:sym typeface="Tahoma"/>
      </a:defRPr>
    </a:lvl7pPr>
    <a:lvl8pPr>
      <a:defRPr sz="2400">
        <a:latin typeface="Tahoma"/>
        <a:ea typeface="Tahoma"/>
        <a:cs typeface="Tahoma"/>
        <a:sym typeface="Tahoma"/>
      </a:defRPr>
    </a:lvl8pPr>
    <a:lvl9pPr>
      <a:defRPr sz="2400">
        <a:latin typeface="Tahoma"/>
        <a:ea typeface="Tahoma"/>
        <a:cs typeface="Tahoma"/>
        <a:sym typeface="Tahom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F5E1"/>
          </a:solidFill>
        </a:fill>
      </a:tcStyle>
    </a:wholeTbl>
    <a:band2H>
      <a:tcTxStyle/>
      <a:tcStyle>
        <a:tcBdr/>
        <a:fill>
          <a:solidFill>
            <a:srgbClr val="E6FAF1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E7CA"/>
          </a:solidFill>
        </a:fill>
      </a:tcStyle>
    </a:wholeTbl>
    <a:band2H>
      <a:tcTxStyle/>
      <a:tcStyle>
        <a:tcBdr/>
        <a:fill>
          <a:solidFill>
            <a:srgbClr val="FAF3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733490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6781800" y="6474460"/>
            <a:ext cx="19050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4" name="Group 4"/>
            <p:cNvGrpSpPr/>
            <p:nvPr/>
          </p:nvGrpSpPr>
          <p:grpSpPr>
            <a:xfrm>
              <a:off x="293687" y="107950"/>
              <a:ext cx="712788" cy="474663"/>
              <a:chOff x="0" y="0"/>
              <a:chExt cx="712787" cy="474662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0" y="0"/>
                <a:ext cx="438639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  <a:endParaRPr/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383808" y="0"/>
                <a:ext cx="328980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  <a:endParaRPr/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417512" y="530225"/>
              <a:ext cx="739776" cy="474663"/>
              <a:chOff x="0" y="0"/>
              <a:chExt cx="739774" cy="474662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0" y="0"/>
                <a:ext cx="422729" cy="474663"/>
              </a:xfrm>
              <a:prstGeom prst="rect">
                <a:avLst/>
              </a:prstGeom>
              <a:solidFill>
                <a:srgbClr val="FFCF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  <a:endParaRPr/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369887" y="0"/>
                <a:ext cx="36988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  <a:endParaRPr/>
              </a:p>
            </p:txBody>
          </p:sp>
        </p:grpSp>
        <p:sp>
          <p:nvSpPr>
            <p:cNvPr id="8" name="Shape 8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 rot="10800000" flipH="1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  <a:endParaRPr/>
            </a:p>
          </p:txBody>
        </p:sp>
      </p:grp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762000" y="0"/>
            <a:ext cx="7793038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772400" cy="533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6858000" y="6398260"/>
            <a:ext cx="1905000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1pPr>
      <a:lvl2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2pPr>
      <a:lvl3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3pPr>
      <a:lvl4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4pPr>
      <a:lvl5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3333CC"/>
        </a:buClr>
        <a:buSzPct val="6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1</a:t>
            </a:r>
          </a:p>
        </p:txBody>
      </p:sp>
      <p:sp>
        <p:nvSpPr>
          <p:cNvPr id="25" name="Shape 25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>
              <a:defRPr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10934 - Dropping water balloons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4294967295"/>
          </p:nvPr>
        </p:nvSpPr>
        <p:spPr>
          <a:xfrm>
            <a:off x="381000" y="1447800"/>
            <a:ext cx="8077200" cy="512593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★★★★☆</a:t>
            </a:r>
          </a:p>
          <a:p>
            <a:pPr lvl="0"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題組：</a:t>
            </a:r>
            <a:r>
              <a:rPr sz="2400" dirty="0" err="1">
                <a:latin typeface="Times New Roman"/>
                <a:ea typeface="Times New Roman"/>
                <a:cs typeface="Times New Roman"/>
                <a:sym typeface="Times New Roman"/>
              </a:rPr>
              <a:t>Problem</a:t>
            </a: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 Set Archive with Online Judge</a:t>
            </a:r>
          </a:p>
          <a:p>
            <a:pPr lvl="0"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題號：</a:t>
            </a: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10934 - Dropping water balloons</a:t>
            </a:r>
          </a:p>
          <a:p>
            <a:pPr lvl="0"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解題者：王振宇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解題日期：</a:t>
            </a: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2014</a:t>
            </a:r>
            <a:r>
              <a:rPr sz="2400" dirty="0" smtClean="0">
                <a:latin typeface="標楷體"/>
                <a:ea typeface="標楷體"/>
                <a:cs typeface="標楷體"/>
                <a:sym typeface="標楷體"/>
              </a:rPr>
              <a:t>年</a:t>
            </a:r>
            <a:r>
              <a:rPr lang="en-US" sz="2400" dirty="0">
                <a:latin typeface="Times New Roman"/>
                <a:ea typeface="標楷體"/>
                <a:cs typeface="Times New Roman"/>
                <a:sym typeface="Times New Roman"/>
              </a:rPr>
              <a:t>5</a:t>
            </a:r>
            <a:r>
              <a:rPr sz="2400" dirty="0" smtClean="0">
                <a:latin typeface="標楷體"/>
                <a:ea typeface="標楷體"/>
                <a:cs typeface="標楷體"/>
                <a:sym typeface="標楷體"/>
              </a:rPr>
              <a:t>月</a:t>
            </a:r>
            <a:r>
              <a:rPr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sz="2400" dirty="0">
                <a:latin typeface="標楷體"/>
                <a:ea typeface="標楷體"/>
                <a:cs typeface="標楷體"/>
                <a:sym typeface="標楷體"/>
              </a:rPr>
              <a:t>日</a:t>
            </a: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題意：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某間大學他們打算向新生們丟水球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.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可是當他們充好水之後發現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這些水球太堅固了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有時候連從很高的樓層丟下來都不會破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.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希望你幫他們找出至少要從第幾層樓丟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水球才會破掉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.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可是偏偏你又很懶惰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你希望</a:t>
            </a:r>
            <a:r>
              <a:rPr sz="2400" dirty="0" err="1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花最少次的試驗</a:t>
            </a:r>
            <a:r>
              <a:rPr sz="2400" dirty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 </a:t>
            </a:r>
            <a:r>
              <a:rPr sz="2400" dirty="0" err="1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就知道水球會在哪一層樓</a:t>
            </a:r>
            <a:r>
              <a:rPr lang="zh-TW" altLang="en-US" sz="2400" dirty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丟</a:t>
            </a:r>
            <a:r>
              <a:rPr lang="zh-TW" altLang="en-US" sz="2400" dirty="0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下到地上剛好</a:t>
            </a:r>
            <a:r>
              <a:rPr sz="2400" dirty="0" err="1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破掉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.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題目會給你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k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(1</a:t>
            </a:r>
            <a:r>
              <a:rPr sz="2400" dirty="0">
                <a:latin typeface="標楷體" pitchFamily="65" charset="-120"/>
                <a:ea typeface="標楷體" pitchFamily="65" charset="-120"/>
                <a:cs typeface="Cambria Math"/>
                <a:sym typeface="Cambria Math"/>
              </a:rPr>
              <a:t>≤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k</a:t>
            </a:r>
            <a:r>
              <a:rPr sz="2400" dirty="0">
                <a:latin typeface="標楷體" pitchFamily="65" charset="-120"/>
                <a:ea typeface="標楷體" pitchFamily="65" charset="-120"/>
                <a:cs typeface="Cambria Math"/>
                <a:sym typeface="Cambria Math"/>
              </a:rPr>
              <a:t>≤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100)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個水球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樓層高度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n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(int64), </a:t>
            </a:r>
            <a:r>
              <a:rPr sz="2400" dirty="0" err="1"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你</a:t>
            </a:r>
            <a:r>
              <a:rPr sz="2400" dirty="0" err="1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必須回答</a:t>
            </a:r>
            <a:r>
              <a:rPr sz="2400" u="sng" dirty="0" err="1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最少要試幾次</a:t>
            </a:r>
            <a:r>
              <a:rPr sz="2400" dirty="0" err="1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,</a:t>
            </a:r>
            <a:r>
              <a:rPr sz="2400" dirty="0" err="1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才會知道水球會在哪一層樓</a:t>
            </a:r>
            <a:r>
              <a:rPr lang="zh-TW" altLang="en-US" sz="2400" dirty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丟下到地上剛好</a:t>
            </a:r>
            <a:r>
              <a:rPr sz="2400" dirty="0" err="1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MingLiU"/>
                <a:sym typeface="MingLiU"/>
              </a:rPr>
              <a:t>破掉</a:t>
            </a:r>
            <a:r>
              <a:rPr sz="240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466344">
              <a:lnSpc>
                <a:spcPct val="90000"/>
              </a:lnSpc>
              <a:spcBef>
                <a:spcPts val="200"/>
              </a:spcBef>
              <a:buFont typeface="Wingdings" pitchFamily="2" charset="2"/>
              <a:buChar char="n"/>
              <a:defRPr sz="1800"/>
            </a:pPr>
            <a:r>
              <a:rPr sz="2550" dirty="0" err="1">
                <a:solidFill>
                  <a:srgbClr val="3BA943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題意範例</a:t>
            </a:r>
            <a:r>
              <a:rPr sz="2550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： </a:t>
            </a:r>
            <a:endParaRPr sz="2550" dirty="0">
              <a:latin typeface="標楷體" pitchFamily="65" charset="-120"/>
              <a:ea typeface="標楷體" pitchFamily="65" charset="-120"/>
              <a:cs typeface="Times New Roman"/>
              <a:sym typeface="Times New Roman"/>
            </a:endParaRPr>
          </a:p>
          <a:p>
            <a:pPr marL="0" lvl="0" indent="0" defTabSz="466344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  <a:defRPr sz="1800"/>
            </a:pPr>
            <a:r>
              <a:rPr sz="2550" dirty="0" err="1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要在最糟糕的情况下（即最後一層才能摔破，但是你不知道是最後一層</a:t>
            </a:r>
            <a:r>
              <a:rPr sz="2550" dirty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），</a:t>
            </a:r>
            <a:r>
              <a:rPr sz="2550" dirty="0" err="1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用最少的次數可以知道</a:t>
            </a:r>
            <a:r>
              <a:rPr sz="2550" dirty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。</a:t>
            </a:r>
          </a:p>
          <a:p>
            <a:pPr marL="0" lvl="0" indent="0" defTabSz="466344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  <a:defRPr sz="1800"/>
            </a:pPr>
            <a:r>
              <a:rPr sz="255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如果水球沒破，還可以繼續用此顆水球</a:t>
            </a:r>
            <a:r>
              <a:rPr sz="255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。</a:t>
            </a:r>
          </a:p>
          <a:p>
            <a:pPr marL="0" lvl="0" indent="0" defTabSz="466344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  <a:defRPr sz="1800"/>
            </a:pPr>
            <a:endParaRPr sz="2550" dirty="0">
              <a:latin typeface="標楷體" pitchFamily="65" charset="-120"/>
              <a:ea typeface="標楷體" pitchFamily="65" charset="-120"/>
              <a:cs typeface="Times New Roman"/>
              <a:sym typeface="Times New Roman"/>
            </a:endParaRPr>
          </a:p>
          <a:p>
            <a:pPr marL="0" lvl="0" indent="0" defTabSz="233172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177800" algn="l"/>
                <a:tab pos="355600" algn="l"/>
                <a:tab pos="533400" algn="l"/>
                <a:tab pos="723900" algn="l"/>
                <a:tab pos="901700" algn="l"/>
                <a:tab pos="1079500" algn="l"/>
                <a:tab pos="1257300" algn="l"/>
                <a:tab pos="1447800" algn="l"/>
                <a:tab pos="1625600" algn="l"/>
                <a:tab pos="1803400" algn="l"/>
                <a:tab pos="1993900" algn="l"/>
                <a:tab pos="2171700" algn="l"/>
              </a:tabLst>
              <a:defRPr sz="1800"/>
            </a:pPr>
            <a:r>
              <a:rPr sz="255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只有一個水球的情況下，你直接在正中間樓層放下去，如果摔破的話，那麼你就沒有其它球繼續做實驗了。所以你只能從第一層開始一直往上丟，第一個摔破的樓層就是目標樓層了。所以最糟糕的情況下就是要做N次。</a:t>
            </a:r>
          </a:p>
          <a:p>
            <a:pPr marL="0" lvl="0" indent="0" defTabSz="233172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177800" algn="l"/>
                <a:tab pos="355600" algn="l"/>
                <a:tab pos="533400" algn="l"/>
                <a:tab pos="723900" algn="l"/>
                <a:tab pos="901700" algn="l"/>
                <a:tab pos="1079500" algn="l"/>
                <a:tab pos="1257300" algn="l"/>
                <a:tab pos="1447800" algn="l"/>
                <a:tab pos="1625600" algn="l"/>
                <a:tab pos="1803400" algn="l"/>
                <a:tab pos="1993900" algn="l"/>
                <a:tab pos="2171700" algn="l"/>
              </a:tabLst>
              <a:defRPr sz="1800"/>
            </a:pPr>
            <a:endParaRPr sz="2550" dirty="0">
              <a:latin typeface="標楷體" pitchFamily="65" charset="-120"/>
              <a:ea typeface="標楷體" pitchFamily="65" charset="-120"/>
              <a:cs typeface="Times New Roman"/>
              <a:sym typeface="Times New Roman"/>
            </a:endParaRPr>
          </a:p>
          <a:p>
            <a:pPr marL="0" lvl="0" indent="0" defTabSz="233172">
              <a:lnSpc>
                <a:spcPct val="900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177800" algn="l"/>
                <a:tab pos="355600" algn="l"/>
                <a:tab pos="533400" algn="l"/>
                <a:tab pos="723900" algn="l"/>
                <a:tab pos="901700" algn="l"/>
                <a:tab pos="1079500" algn="l"/>
                <a:tab pos="1257300" algn="l"/>
                <a:tab pos="1447800" algn="l"/>
                <a:tab pos="1625600" algn="l"/>
                <a:tab pos="1803400" algn="l"/>
                <a:tab pos="1993900" algn="l"/>
                <a:tab pos="2171700" algn="l"/>
              </a:tabLst>
              <a:defRPr sz="1800"/>
            </a:pPr>
            <a:r>
              <a:rPr sz="2550" dirty="0" err="1" smtClean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最少的次數就是用</a:t>
            </a:r>
            <a:r>
              <a:rPr sz="2550" dirty="0" err="1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二</a:t>
            </a:r>
            <a:r>
              <a:rPr lang="zh-TW" altLang="en-US" sz="2550" dirty="0" smtClean="0">
                <a:solidFill>
                  <a:srgbClr val="FF1702"/>
                </a:solidFill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元搜尋</a:t>
            </a:r>
            <a:r>
              <a:rPr sz="2550" dirty="0" err="1" smtClean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的方法</a:t>
            </a:r>
            <a:r>
              <a:rPr sz="2550" dirty="0" err="1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：首先在正中間摔下去，如果破的話，說明目標位置在下半部分，不破的話說明是在上半部分。然後繼續在對應的部分再二分下去</a:t>
            </a:r>
            <a:r>
              <a:rPr sz="2550" dirty="0">
                <a:latin typeface="標楷體" pitchFamily="65" charset="-120"/>
                <a:ea typeface="標楷體" pitchFamily="65" charset="-120"/>
                <a:cs typeface="Times New Roman"/>
                <a:sym typeface="Times New Roman"/>
              </a:rPr>
              <a:t>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解法：</a:t>
            </a:r>
            <a:r>
              <a:rPr sz="2400" dirty="0" err="1">
                <a:latin typeface="標楷體"/>
                <a:ea typeface="標楷體"/>
                <a:cs typeface="標楷體"/>
                <a:sym typeface="標楷體"/>
              </a:rPr>
              <a:t>動態規劃+二元搜尋</a:t>
            </a:r>
            <a:endParaRPr sz="2400" dirty="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解法範例</a:t>
            </a:r>
            <a:r>
              <a:rPr sz="2400" dirty="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</p:txBody>
      </p:sp>
      <p:sp>
        <p:nvSpPr>
          <p:cNvPr id="33" name="Shape 33"/>
          <p:cNvSpPr/>
          <p:nvPr/>
        </p:nvSpPr>
        <p:spPr>
          <a:xfrm>
            <a:off x="5829300" y="1685776"/>
            <a:ext cx="1270000" cy="3622973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792609" y="3376066"/>
            <a:ext cx="1682007" cy="469455"/>
          </a:xfrm>
          <a:prstGeom prst="rightArrow">
            <a:avLst>
              <a:gd name="adj1" fmla="val 32000"/>
              <a:gd name="adj2" fmla="val 173137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499906" y="3380923"/>
            <a:ext cx="177933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/>
              <a:t>Ball k , Trial </a:t>
            </a:r>
            <a:r>
              <a:rPr lang="en-US" sz="2400" dirty="0" err="1" smtClean="0"/>
              <a:t>i</a:t>
            </a:r>
            <a:endParaRPr sz="2400" dirty="0"/>
          </a:p>
        </p:txBody>
      </p:sp>
      <p:sp>
        <p:nvSpPr>
          <p:cNvPr id="36" name="Shape 36"/>
          <p:cNvSpPr/>
          <p:nvPr/>
        </p:nvSpPr>
        <p:spPr>
          <a:xfrm>
            <a:off x="3792609" y="3918472"/>
            <a:ext cx="559049" cy="57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39" name="Group 39"/>
          <p:cNvGrpSpPr/>
          <p:nvPr/>
        </p:nvGrpSpPr>
        <p:grpSpPr>
          <a:xfrm>
            <a:off x="3847379" y="2939728"/>
            <a:ext cx="449509" cy="449509"/>
            <a:chOff x="0" y="0"/>
            <a:chExt cx="449508" cy="449508"/>
          </a:xfrm>
        </p:grpSpPr>
        <p:sp>
          <p:nvSpPr>
            <p:cNvPr id="37" name="Shape 37"/>
            <p:cNvSpPr/>
            <p:nvPr/>
          </p:nvSpPr>
          <p:spPr>
            <a:xfrm flipV="1">
              <a:off x="0" y="-1"/>
              <a:ext cx="449509" cy="44951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449509" cy="44950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解法：</a:t>
            </a:r>
            <a:r>
              <a:rPr sz="2400" dirty="0" err="1">
                <a:latin typeface="標楷體"/>
                <a:ea typeface="標楷體"/>
                <a:cs typeface="標楷體"/>
                <a:sym typeface="標楷體"/>
              </a:rPr>
              <a:t>動態規劃+二元搜尋</a:t>
            </a:r>
            <a:endParaRPr sz="2400" dirty="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解法範例</a:t>
            </a:r>
            <a:r>
              <a:rPr sz="2400" dirty="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</p:txBody>
      </p:sp>
      <p:sp>
        <p:nvSpPr>
          <p:cNvPr id="43" name="Shape 43"/>
          <p:cNvSpPr/>
          <p:nvPr/>
        </p:nvSpPr>
        <p:spPr>
          <a:xfrm>
            <a:off x="7340600" y="1685776"/>
            <a:ext cx="1270000" cy="3622973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061792" y="3376066"/>
            <a:ext cx="1178124" cy="469455"/>
          </a:xfrm>
          <a:prstGeom prst="rightArrow">
            <a:avLst>
              <a:gd name="adj1" fmla="val 32000"/>
              <a:gd name="adj2" fmla="val 173137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5" name="Shape 45"/>
          <p:cNvSpPr/>
          <p:nvPr/>
        </p:nvSpPr>
        <p:spPr>
          <a:xfrm>
            <a:off x="3807189" y="3380923"/>
            <a:ext cx="177933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/>
              <a:t>Ball k , Trial </a:t>
            </a:r>
            <a:r>
              <a:rPr lang="en-US" sz="2400" dirty="0" err="1" smtClean="0"/>
              <a:t>i</a:t>
            </a:r>
            <a:endParaRPr sz="2400" dirty="0"/>
          </a:p>
        </p:txBody>
      </p:sp>
      <p:sp>
        <p:nvSpPr>
          <p:cNvPr id="46" name="Shape 46"/>
          <p:cNvSpPr/>
          <p:nvPr/>
        </p:nvSpPr>
        <p:spPr>
          <a:xfrm>
            <a:off x="3592652" y="4582020"/>
            <a:ext cx="559049" cy="579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49" name="Group 49"/>
          <p:cNvGrpSpPr/>
          <p:nvPr/>
        </p:nvGrpSpPr>
        <p:grpSpPr>
          <a:xfrm>
            <a:off x="3647422" y="2277294"/>
            <a:ext cx="449510" cy="449510"/>
            <a:chOff x="0" y="0"/>
            <a:chExt cx="449508" cy="449508"/>
          </a:xfrm>
        </p:grpSpPr>
        <p:sp>
          <p:nvSpPr>
            <p:cNvPr id="47" name="Shape 47"/>
            <p:cNvSpPr/>
            <p:nvPr/>
          </p:nvSpPr>
          <p:spPr>
            <a:xfrm flipV="1">
              <a:off x="0" y="-1"/>
              <a:ext cx="449509" cy="44951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449509" cy="44950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50" name="Shape 50"/>
          <p:cNvSpPr/>
          <p:nvPr/>
        </p:nvSpPr>
        <p:spPr>
          <a:xfrm>
            <a:off x="2998088" y="1722784"/>
            <a:ext cx="387207" cy="1558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9" y="0"/>
                </a:moveTo>
                <a:lnTo>
                  <a:pt x="1877" y="16"/>
                </a:lnTo>
                <a:lnTo>
                  <a:pt x="0" y="21592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E4A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2998088" y="4092674"/>
            <a:ext cx="387207" cy="1558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9" y="0"/>
                </a:moveTo>
                <a:lnTo>
                  <a:pt x="1877" y="16"/>
                </a:lnTo>
                <a:lnTo>
                  <a:pt x="0" y="21592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E4A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122348" y="2322978"/>
            <a:ext cx="205985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/>
              <a:t>Ball k , Trial </a:t>
            </a:r>
            <a:r>
              <a:rPr lang="en-US" sz="2400" dirty="0" smtClean="0"/>
              <a:t>i</a:t>
            </a:r>
            <a:r>
              <a:rPr sz="2400" dirty="0" smtClean="0"/>
              <a:t>-1</a:t>
            </a:r>
            <a:endParaRPr sz="2400" dirty="0"/>
          </a:p>
        </p:txBody>
      </p:sp>
      <p:sp>
        <p:nvSpPr>
          <p:cNvPr id="53" name="Shape 53"/>
          <p:cNvSpPr/>
          <p:nvPr/>
        </p:nvSpPr>
        <p:spPr>
          <a:xfrm>
            <a:off x="103271" y="4380378"/>
            <a:ext cx="234038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/>
              <a:t>Ball k-1 , Trial </a:t>
            </a:r>
            <a:r>
              <a:rPr lang="en-US" sz="2400" dirty="0" smtClean="0"/>
              <a:t>i</a:t>
            </a:r>
            <a:r>
              <a:rPr sz="2400" dirty="0" smtClean="0"/>
              <a:t>-1</a:t>
            </a:r>
            <a:endParaRPr sz="2400" dirty="0"/>
          </a:p>
        </p:txBody>
      </p:sp>
      <p:sp>
        <p:nvSpPr>
          <p:cNvPr id="54" name="Shape 54"/>
          <p:cNvSpPr/>
          <p:nvPr/>
        </p:nvSpPr>
        <p:spPr>
          <a:xfrm>
            <a:off x="2998084" y="3405013"/>
            <a:ext cx="387207" cy="563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9" y="0"/>
                </a:moveTo>
                <a:lnTo>
                  <a:pt x="1877" y="16"/>
                </a:lnTo>
                <a:lnTo>
                  <a:pt x="0" y="21592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E4A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207799" y="3457123"/>
            <a:ext cx="27053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/>
              <a:t>1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解法：</a:t>
            </a:r>
            <a:r>
              <a:rPr sz="2400" dirty="0" err="1">
                <a:latin typeface="標楷體"/>
                <a:ea typeface="標楷體"/>
                <a:cs typeface="標楷體"/>
                <a:sym typeface="標楷體"/>
              </a:rPr>
              <a:t>動態規劃+二元搜尋</a:t>
            </a:r>
            <a:endParaRPr sz="2400" dirty="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解法範例</a:t>
            </a:r>
            <a:r>
              <a:rPr sz="2400" dirty="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</p:txBody>
      </p:sp>
      <p:sp>
        <p:nvSpPr>
          <p:cNvPr id="59" name="Shape 59"/>
          <p:cNvSpPr/>
          <p:nvPr/>
        </p:nvSpPr>
        <p:spPr>
          <a:xfrm>
            <a:off x="7340600" y="1685776"/>
            <a:ext cx="1270000" cy="3622973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0" name="Shape 60"/>
          <p:cNvSpPr/>
          <p:nvPr/>
        </p:nvSpPr>
        <p:spPr>
          <a:xfrm>
            <a:off x="6061792" y="3376066"/>
            <a:ext cx="1178124" cy="469455"/>
          </a:xfrm>
          <a:prstGeom prst="rightArrow">
            <a:avLst>
              <a:gd name="adj1" fmla="val 32000"/>
              <a:gd name="adj2" fmla="val 173137"/>
            </a:avLst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00"/>
          </a:gradFill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807188" y="3380923"/>
            <a:ext cx="1423467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 err="1"/>
              <a:t>dp</a:t>
            </a:r>
            <a:r>
              <a:rPr sz="2400" dirty="0"/>
              <a:t>[ k ][ </a:t>
            </a:r>
            <a:r>
              <a:rPr lang="en-US" sz="2400" dirty="0" err="1" smtClean="0"/>
              <a:t>i</a:t>
            </a:r>
            <a:r>
              <a:rPr sz="2400" dirty="0" smtClean="0"/>
              <a:t> </a:t>
            </a:r>
            <a:r>
              <a:rPr sz="2400" dirty="0"/>
              <a:t>]</a:t>
            </a:r>
          </a:p>
        </p:txBody>
      </p:sp>
      <p:sp>
        <p:nvSpPr>
          <p:cNvPr id="62" name="Shape 62"/>
          <p:cNvSpPr/>
          <p:nvPr/>
        </p:nvSpPr>
        <p:spPr>
          <a:xfrm>
            <a:off x="3592652" y="4582021"/>
            <a:ext cx="559049" cy="5798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>
            <a:solidFill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0" tIns="0" rIns="0" bIns="0"/>
          <a:lstStyle/>
          <a:p>
            <a:pPr lvl="0"/>
            <a:endParaRPr/>
          </a:p>
        </p:txBody>
      </p:sp>
      <p:grpSp>
        <p:nvGrpSpPr>
          <p:cNvPr id="65" name="Group 65"/>
          <p:cNvGrpSpPr/>
          <p:nvPr/>
        </p:nvGrpSpPr>
        <p:grpSpPr>
          <a:xfrm>
            <a:off x="3647422" y="2277294"/>
            <a:ext cx="449510" cy="449510"/>
            <a:chOff x="0" y="0"/>
            <a:chExt cx="449508" cy="449508"/>
          </a:xfrm>
        </p:grpSpPr>
        <p:sp>
          <p:nvSpPr>
            <p:cNvPr id="63" name="Shape 63"/>
            <p:cNvSpPr/>
            <p:nvPr/>
          </p:nvSpPr>
          <p:spPr>
            <a:xfrm flipV="1">
              <a:off x="0" y="-1"/>
              <a:ext cx="449509" cy="44951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449509" cy="44950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bevel/>
            </a:ln>
            <a:effectLst>
              <a:outerShdw blurRad="381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66" name="Shape 66"/>
          <p:cNvSpPr/>
          <p:nvPr/>
        </p:nvSpPr>
        <p:spPr>
          <a:xfrm>
            <a:off x="2998088" y="1722784"/>
            <a:ext cx="387207" cy="1558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9" y="0"/>
                </a:moveTo>
                <a:lnTo>
                  <a:pt x="1877" y="16"/>
                </a:lnTo>
                <a:lnTo>
                  <a:pt x="0" y="21592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E4A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998088" y="4092674"/>
            <a:ext cx="387207" cy="15585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9" y="0"/>
                </a:moveTo>
                <a:lnTo>
                  <a:pt x="1877" y="16"/>
                </a:lnTo>
                <a:lnTo>
                  <a:pt x="0" y="21592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E4A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22348" y="2322978"/>
            <a:ext cx="170399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 err="1"/>
              <a:t>dp</a:t>
            </a:r>
            <a:r>
              <a:rPr sz="2400" dirty="0"/>
              <a:t>[ k ][ </a:t>
            </a:r>
            <a:r>
              <a:rPr lang="en-US" sz="2400" dirty="0" smtClean="0"/>
              <a:t>i</a:t>
            </a:r>
            <a:r>
              <a:rPr sz="2400" dirty="0" smtClean="0"/>
              <a:t>-1 </a:t>
            </a:r>
            <a:r>
              <a:rPr sz="2400" dirty="0"/>
              <a:t>]</a:t>
            </a:r>
          </a:p>
        </p:txBody>
      </p:sp>
      <p:sp>
        <p:nvSpPr>
          <p:cNvPr id="69" name="Shape 69"/>
          <p:cNvSpPr/>
          <p:nvPr/>
        </p:nvSpPr>
        <p:spPr>
          <a:xfrm>
            <a:off x="103271" y="4380378"/>
            <a:ext cx="198451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 err="1"/>
              <a:t>dp</a:t>
            </a:r>
            <a:r>
              <a:rPr sz="2400" dirty="0"/>
              <a:t>[ k-1 ][ </a:t>
            </a:r>
            <a:r>
              <a:rPr lang="en-US" sz="2400" dirty="0" smtClean="0"/>
              <a:t>i</a:t>
            </a:r>
            <a:r>
              <a:rPr sz="2400" dirty="0" smtClean="0"/>
              <a:t>-1 </a:t>
            </a:r>
            <a:r>
              <a:rPr sz="2400" dirty="0"/>
              <a:t>]</a:t>
            </a:r>
          </a:p>
        </p:txBody>
      </p:sp>
      <p:sp>
        <p:nvSpPr>
          <p:cNvPr id="70" name="Shape 70"/>
          <p:cNvSpPr/>
          <p:nvPr/>
        </p:nvSpPr>
        <p:spPr>
          <a:xfrm>
            <a:off x="2998084" y="3405013"/>
            <a:ext cx="387207" cy="563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29" y="0"/>
                </a:moveTo>
                <a:lnTo>
                  <a:pt x="1877" y="16"/>
                </a:lnTo>
                <a:lnTo>
                  <a:pt x="0" y="21592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00E4A8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207799" y="3457123"/>
            <a:ext cx="27053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2400" dirty="0"/>
              <a:t>1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buFont typeface="Wingdings" pitchFamily="2" charset="2"/>
              <a:buChar char="n"/>
              <a:defRPr sz="1800"/>
            </a:pPr>
            <a:r>
              <a:rPr sz="2400" dirty="0" err="1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討論</a:t>
            </a:r>
            <a:r>
              <a:rPr sz="2400" dirty="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dp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[ k ][ </a:t>
            </a:r>
            <a:r>
              <a:rPr lang="en-US" sz="2400" dirty="0" err="1" smtClean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] =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dp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[ k ][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sz="2400" dirty="0" smtClean="0"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] + 1 +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dp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[ k-1 ][ </a:t>
            </a:r>
            <a:r>
              <a:rPr lang="en-US" sz="2400" dirty="0" smtClean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sz="2400" dirty="0" smtClean="0">
                <a:latin typeface="Arial"/>
                <a:ea typeface="Arial"/>
                <a:cs typeface="Arial"/>
                <a:sym typeface="Arial"/>
              </a:rPr>
              <a:t>-1 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]</a:t>
            </a: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2400" dirty="0">
                <a:latin typeface="Arial"/>
                <a:ea typeface="Arial"/>
                <a:cs typeface="Arial"/>
                <a:sym typeface="Arial"/>
              </a:rPr>
              <a:t>floor number : 64-bit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=&gt; use </a:t>
            </a:r>
            <a:r>
              <a:rPr sz="2400" dirty="0">
                <a:solidFill>
                  <a:srgbClr val="FF1702"/>
                </a:solidFill>
                <a:latin typeface="Arial"/>
                <a:ea typeface="Arial"/>
                <a:cs typeface="Arial"/>
                <a:sym typeface="Arial"/>
              </a:rPr>
              <a:t>unsigned long </a:t>
            </a:r>
            <a:r>
              <a:rPr sz="2400" dirty="0" err="1">
                <a:solidFill>
                  <a:srgbClr val="FF1702"/>
                </a:solidFill>
                <a:latin typeface="Arial"/>
                <a:ea typeface="Arial"/>
                <a:cs typeface="Arial"/>
                <a:sym typeface="Arial"/>
              </a:rPr>
              <a:t>long</a:t>
            </a:r>
            <a:endParaRPr sz="2400" dirty="0">
              <a:solidFill>
                <a:srgbClr val="FF170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endParaRPr sz="2400" dirty="0">
              <a:solidFill>
                <a:srgbClr val="FF170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只有一顆水球時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dp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[ 1 ][ n ] = n</a:t>
            </a: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求解時：Given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k,n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找出最小i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滿足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dp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[ k ][ </a:t>
            </a:r>
            <a:r>
              <a:rPr sz="2400" dirty="0" err="1">
                <a:latin typeface="Arial"/>
                <a:ea typeface="Arial"/>
                <a:cs typeface="Arial"/>
                <a:sym typeface="Arial"/>
              </a:rPr>
              <a:t>i</a:t>
            </a:r>
            <a:r>
              <a:rPr sz="2400" dirty="0">
                <a:latin typeface="Arial"/>
                <a:ea typeface="Arial"/>
                <a:cs typeface="Arial"/>
                <a:sym typeface="Arial"/>
              </a:rPr>
              <a:t> ] = n</a:t>
            </a:r>
            <a:endParaRPr sz="2400" dirty="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 dirty="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257</Words>
  <Application>Microsoft Office PowerPoint</Application>
  <PresentationFormat>如螢幕大小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Default</vt:lpstr>
      <vt:lpstr>10934 - Dropping water balloons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10934 - Dropping water balloons</dc:title>
  <cp:lastModifiedBy>user</cp:lastModifiedBy>
  <cp:revision>2</cp:revision>
  <dcterms:modified xsi:type="dcterms:W3CDTF">2014-05-01T14:11:37Z</dcterms:modified>
</cp:coreProperties>
</file>