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lvl1pPr>
      <a:defRPr sz="2400">
        <a:latin typeface="Tahoma"/>
        <a:ea typeface="Tahoma"/>
        <a:cs typeface="Tahoma"/>
        <a:sym typeface="Tahoma"/>
      </a:defRPr>
    </a:lvl1pPr>
    <a:lvl2pPr indent="457200">
      <a:defRPr sz="2400">
        <a:latin typeface="Tahoma"/>
        <a:ea typeface="Tahoma"/>
        <a:cs typeface="Tahoma"/>
        <a:sym typeface="Tahoma"/>
      </a:defRPr>
    </a:lvl2pPr>
    <a:lvl3pPr indent="914400">
      <a:defRPr sz="2400">
        <a:latin typeface="Tahoma"/>
        <a:ea typeface="Tahoma"/>
        <a:cs typeface="Tahoma"/>
        <a:sym typeface="Tahoma"/>
      </a:defRPr>
    </a:lvl3pPr>
    <a:lvl4pPr indent="1371600">
      <a:defRPr sz="2400">
        <a:latin typeface="Tahoma"/>
        <a:ea typeface="Tahoma"/>
        <a:cs typeface="Tahoma"/>
        <a:sym typeface="Tahoma"/>
      </a:defRPr>
    </a:lvl4pPr>
    <a:lvl5pPr indent="1828800">
      <a:defRPr sz="2400">
        <a:latin typeface="Tahoma"/>
        <a:ea typeface="Tahoma"/>
        <a:cs typeface="Tahoma"/>
        <a:sym typeface="Tahoma"/>
      </a:defRPr>
    </a:lvl5pPr>
    <a:lvl6pPr>
      <a:defRPr sz="2400">
        <a:latin typeface="Tahoma"/>
        <a:ea typeface="Tahoma"/>
        <a:cs typeface="Tahoma"/>
        <a:sym typeface="Tahoma"/>
      </a:defRPr>
    </a:lvl6pPr>
    <a:lvl7pPr>
      <a:defRPr sz="2400">
        <a:latin typeface="Tahoma"/>
        <a:ea typeface="Tahoma"/>
        <a:cs typeface="Tahoma"/>
        <a:sym typeface="Tahoma"/>
      </a:defRPr>
    </a:lvl7pPr>
    <a:lvl8pPr>
      <a:defRPr sz="2400">
        <a:latin typeface="Tahoma"/>
        <a:ea typeface="Tahoma"/>
        <a:cs typeface="Tahoma"/>
        <a:sym typeface="Tahoma"/>
      </a:defRPr>
    </a:lvl8pPr>
    <a:lvl9pPr>
      <a:defRPr sz="2400">
        <a:latin typeface="Tahoma"/>
        <a:ea typeface="Tahoma"/>
        <a:cs typeface="Tahoma"/>
        <a:sym typeface="Tahom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Tahoma Negreta"/>
          <a:ea typeface="Tahoma Negreta"/>
          <a:cs typeface="Tahoma Negret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F5E1"/>
          </a:solidFill>
        </a:fill>
      </a:tcStyle>
    </a:wholeTbl>
    <a:band2H>
      <a:tcTxStyle/>
      <a:tcStyle>
        <a:tcBdr/>
        <a:fill>
          <a:solidFill>
            <a:srgbClr val="E6FAF1"/>
          </a:solidFill>
        </a:fill>
      </a:tcStyle>
    </a:band2H>
    <a:firstCol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E4A8"/>
          </a:solidFill>
        </a:fill>
      </a:tcStyle>
    </a:firstCol>
    <a:lastRow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E4A8"/>
          </a:solidFill>
        </a:fill>
      </a:tcStyle>
    </a:lastRow>
    <a:firstRow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E4A8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Tahoma Negreta"/>
          <a:ea typeface="Tahoma Negreta"/>
          <a:cs typeface="Tahoma Negret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Tahoma Negreta"/>
          <a:ea typeface="Tahoma Negreta"/>
          <a:cs typeface="Tahoma Negret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6E7CA"/>
          </a:solidFill>
        </a:fill>
      </a:tcStyle>
    </a:wholeTbl>
    <a:band2H>
      <a:tcTxStyle/>
      <a:tcStyle>
        <a:tcBdr/>
        <a:fill>
          <a:solidFill>
            <a:srgbClr val="FAF3E6"/>
          </a:solidFill>
        </a:fill>
      </a:tcStyle>
    </a:band2H>
    <a:firstCol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7BC01"/>
          </a:solidFill>
        </a:fill>
      </a:tcStyle>
    </a:firstCol>
    <a:lastRow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7BC01"/>
          </a:solidFill>
        </a:fill>
      </a:tcStyle>
    </a:lastRow>
    <a:firstRow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7BC01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Tahoma Negreta"/>
          <a:ea typeface="Tahoma Negreta"/>
          <a:cs typeface="Tahoma Negret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E4A8"/>
          </a:solidFill>
        </a:fill>
      </a:tcStyle>
    </a:firstCol>
    <a:lastRow>
      <a:tcTxStyle b="on" i="on">
        <a:font>
          <a:latin typeface="Tahoma Negreta"/>
          <a:ea typeface="Tahoma Negreta"/>
          <a:cs typeface="Tahoma Negret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E4A8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Tahoma Negreta"/>
          <a:ea typeface="Tahoma Negreta"/>
          <a:cs typeface="Tahoma Negret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Tahoma Negreta"/>
          <a:ea typeface="Tahoma Negreta"/>
          <a:cs typeface="Tahoma Negret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ahoma Negreta"/>
          <a:ea typeface="Tahoma Negreta"/>
          <a:cs typeface="Tahoma Negret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Tahoma Negreta"/>
          <a:ea typeface="Tahoma Negreta"/>
          <a:cs typeface="Tahoma Negret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Tahoma Negreta"/>
          <a:ea typeface="Tahoma Negreta"/>
          <a:cs typeface="Tahoma Negret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67334903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xfrm>
            <a:off x="6781800" y="6474460"/>
            <a:ext cx="1905000" cy="307341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333399"/>
                </a:solidFill>
              </a:rPr>
              <a:t>Title Text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20" name="Shape 2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1"/>
          <p:cNvGrpSpPr/>
          <p:nvPr/>
        </p:nvGrpSpPr>
        <p:grpSpPr>
          <a:xfrm>
            <a:off x="-1" y="2438400"/>
            <a:ext cx="9009064" cy="1052513"/>
            <a:chOff x="0" y="0"/>
            <a:chExt cx="9009062" cy="1052512"/>
          </a:xfrm>
        </p:grpSpPr>
        <p:grpSp>
          <p:nvGrpSpPr>
            <p:cNvPr id="4" name="Group 4"/>
            <p:cNvGrpSpPr/>
            <p:nvPr/>
          </p:nvGrpSpPr>
          <p:grpSpPr>
            <a:xfrm>
              <a:off x="293687" y="107950"/>
              <a:ext cx="712788" cy="474663"/>
              <a:chOff x="0" y="0"/>
              <a:chExt cx="712787" cy="474662"/>
            </a:xfrm>
          </p:grpSpPr>
          <p:sp>
            <p:nvSpPr>
              <p:cNvPr id="2" name="Shape 2"/>
              <p:cNvSpPr/>
              <p:nvPr/>
            </p:nvSpPr>
            <p:spPr>
              <a:xfrm>
                <a:off x="0" y="0"/>
                <a:ext cx="438639" cy="474663"/>
              </a:xfrm>
              <a:prstGeom prst="rect">
                <a:avLst/>
              </a:prstGeom>
              <a:solidFill>
                <a:srgbClr val="3333CC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1800"/>
                </a:pPr>
                <a:endParaRPr/>
              </a:p>
            </p:txBody>
          </p:sp>
          <p:sp>
            <p:nvSpPr>
              <p:cNvPr id="3" name="Shape 3"/>
              <p:cNvSpPr/>
              <p:nvPr/>
            </p:nvSpPr>
            <p:spPr>
              <a:xfrm>
                <a:off x="383808" y="0"/>
                <a:ext cx="328980" cy="474663"/>
              </a:xfrm>
              <a:prstGeom prst="rect">
                <a:avLst/>
              </a:prstGeom>
              <a:gradFill flip="none" rotWithShape="1">
                <a:gsLst>
                  <a:gs pos="0">
                    <a:srgbClr val="FFFFFF"/>
                  </a:gs>
                  <a:gs pos="100000">
                    <a:srgbClr val="3333CC"/>
                  </a:gs>
                </a:gsLst>
                <a:lin ang="10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1800"/>
                </a:pPr>
                <a:endParaRPr/>
              </a:p>
            </p:txBody>
          </p:sp>
        </p:grpSp>
        <p:grpSp>
          <p:nvGrpSpPr>
            <p:cNvPr id="7" name="Group 7"/>
            <p:cNvGrpSpPr/>
            <p:nvPr/>
          </p:nvGrpSpPr>
          <p:grpSpPr>
            <a:xfrm>
              <a:off x="417512" y="530225"/>
              <a:ext cx="739776" cy="474663"/>
              <a:chOff x="0" y="0"/>
              <a:chExt cx="739774" cy="474662"/>
            </a:xfrm>
          </p:grpSpPr>
          <p:sp>
            <p:nvSpPr>
              <p:cNvPr id="5" name="Shape 5"/>
              <p:cNvSpPr/>
              <p:nvPr/>
            </p:nvSpPr>
            <p:spPr>
              <a:xfrm>
                <a:off x="0" y="0"/>
                <a:ext cx="422729" cy="474663"/>
              </a:xfrm>
              <a:prstGeom prst="rect">
                <a:avLst/>
              </a:prstGeom>
              <a:solidFill>
                <a:srgbClr val="FFCF0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1800"/>
                </a:pPr>
                <a:endParaRPr/>
              </a:p>
            </p:txBody>
          </p:sp>
          <p:sp>
            <p:nvSpPr>
              <p:cNvPr id="6" name="Shape 6"/>
              <p:cNvSpPr/>
              <p:nvPr/>
            </p:nvSpPr>
            <p:spPr>
              <a:xfrm>
                <a:off x="369887" y="0"/>
                <a:ext cx="369888" cy="474663"/>
              </a:xfrm>
              <a:prstGeom prst="rect">
                <a:avLst/>
              </a:prstGeom>
              <a:gradFill flip="none" rotWithShape="1">
                <a:gsLst>
                  <a:gs pos="0">
                    <a:srgbClr val="FFFFFF"/>
                  </a:gs>
                  <a:gs pos="100000">
                    <a:srgbClr val="FFCF01"/>
                  </a:gs>
                </a:gsLst>
                <a:lin ang="10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1800"/>
                </a:pPr>
                <a:endParaRPr/>
              </a:p>
            </p:txBody>
          </p:sp>
        </p:grpSp>
        <p:sp>
          <p:nvSpPr>
            <p:cNvPr id="8" name="Shape 8"/>
            <p:cNvSpPr/>
            <p:nvPr/>
          </p:nvSpPr>
          <p:spPr>
            <a:xfrm>
              <a:off x="-1" y="457200"/>
              <a:ext cx="560389" cy="422275"/>
            </a:xfrm>
            <a:prstGeom prst="rect">
              <a:avLst/>
            </a:prstGeom>
            <a:gradFill flip="none" rotWithShape="1">
              <a:gsLst>
                <a:gs pos="0">
                  <a:srgbClr val="FF0000"/>
                </a:gs>
                <a:gs pos="100000">
                  <a:srgbClr val="FFFFFF"/>
                </a:gs>
              </a:gsLst>
              <a:lin ang="81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endParaRPr/>
            </a:p>
          </p:txBody>
        </p:sp>
        <p:sp>
          <p:nvSpPr>
            <p:cNvPr id="9" name="Shape 9"/>
            <p:cNvSpPr/>
            <p:nvPr/>
          </p:nvSpPr>
          <p:spPr>
            <a:xfrm>
              <a:off x="635000" y="0"/>
              <a:ext cx="31750" cy="1052513"/>
            </a:xfrm>
            <a:prstGeom prst="rect">
              <a:avLst/>
            </a:prstGeom>
            <a:solidFill>
              <a:srgbClr val="1C1C1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endParaRPr/>
            </a:p>
          </p:txBody>
        </p:sp>
        <p:sp>
          <p:nvSpPr>
            <p:cNvPr id="10" name="Shape 10"/>
            <p:cNvSpPr/>
            <p:nvPr/>
          </p:nvSpPr>
          <p:spPr>
            <a:xfrm rot="10800000" flipH="1">
              <a:off x="315912" y="822325"/>
              <a:ext cx="8693151" cy="55563"/>
            </a:xfrm>
            <a:prstGeom prst="rect">
              <a:avLst/>
            </a:prstGeom>
            <a:gradFill flip="none" rotWithShape="1">
              <a:gsLst>
                <a:gs pos="0">
                  <a:srgbClr val="FFFFFF"/>
                </a:gs>
                <a:gs pos="100000">
                  <a:srgbClr val="1C1C1C"/>
                </a:gs>
              </a:gsLst>
              <a:lin ang="108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endParaRPr/>
            </a:p>
          </p:txBody>
        </p:sp>
      </p:grpSp>
      <p:sp>
        <p:nvSpPr>
          <p:cNvPr id="12" name="Shape 12"/>
          <p:cNvSpPr>
            <a:spLocks noGrp="1"/>
          </p:cNvSpPr>
          <p:nvPr>
            <p:ph type="title"/>
          </p:nvPr>
        </p:nvSpPr>
        <p:spPr>
          <a:xfrm>
            <a:off x="762000" y="0"/>
            <a:ext cx="7793038" cy="1295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333399"/>
                </a:solidFill>
              </a:rPr>
              <a:t>Title Text</a:t>
            </a:r>
          </a:p>
        </p:txBody>
      </p:sp>
      <p:sp>
        <p:nvSpPr>
          <p:cNvPr id="13" name="Shape 13"/>
          <p:cNvSpPr>
            <a:spLocks noGrp="1"/>
          </p:cNvSpPr>
          <p:nvPr>
            <p:ph type="body" idx="1"/>
          </p:nvPr>
        </p:nvSpPr>
        <p:spPr>
          <a:xfrm>
            <a:off x="762000" y="1524000"/>
            <a:ext cx="7772400" cy="5334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>
          <a:xfrm>
            <a:off x="6858000" y="6398260"/>
            <a:ext cx="1905000" cy="307341"/>
          </a:xfrm>
          <a:prstGeom prst="rect">
            <a:avLst/>
          </a:prstGeom>
          <a:ln w="12700">
            <a:miter lim="400000"/>
          </a:ln>
        </p:spPr>
        <p:txBody>
          <a:bodyPr lIns="45719" rIns="45719" anchor="b">
            <a:spAutoFit/>
          </a:bodyPr>
          <a:lstStyle>
            <a:lvl1pPr algn="r">
              <a:defRPr sz="1400">
                <a:solidFill>
                  <a:srgbClr val="00E4A8"/>
                </a:solidFill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algn="ctr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1pPr>
      <a:lvl2pPr algn="ctr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2pPr>
      <a:lvl3pPr algn="ctr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3pPr>
      <a:lvl4pPr algn="ctr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4pPr>
      <a:lvl5pPr algn="ctr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5pPr>
      <a:lvl6pPr indent="457200" algn="ctr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6pPr>
      <a:lvl7pPr indent="914400" algn="ctr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7pPr>
      <a:lvl8pPr indent="1371600" algn="ctr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8pPr>
      <a:lvl9pPr indent="1828800" algn="ctr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9pPr>
    </p:titleStyle>
    <p:bodyStyle>
      <a:lvl1pPr marL="342900" indent="-342900">
        <a:spcBef>
          <a:spcPts val="700"/>
        </a:spcBef>
        <a:buClr>
          <a:srgbClr val="3333CC"/>
        </a:buClr>
        <a:buSzPct val="60000"/>
        <a:buFont typeface="Wingdings"/>
        <a:buChar char="■"/>
        <a:defRPr sz="3200">
          <a:latin typeface="Tahoma"/>
          <a:ea typeface="Tahoma"/>
          <a:cs typeface="Tahoma"/>
          <a:sym typeface="Tahoma"/>
        </a:defRPr>
      </a:lvl1pPr>
      <a:lvl2pPr marL="783771" indent="-326571">
        <a:spcBef>
          <a:spcPts val="700"/>
        </a:spcBef>
        <a:buClr>
          <a:srgbClr val="3333CC"/>
        </a:buClr>
        <a:buSzPct val="55000"/>
        <a:buFont typeface="Wingdings"/>
        <a:buChar char="■"/>
        <a:defRPr sz="3200">
          <a:latin typeface="Tahoma"/>
          <a:ea typeface="Tahoma"/>
          <a:cs typeface="Tahoma"/>
          <a:sym typeface="Tahoma"/>
        </a:defRPr>
      </a:lvl2pPr>
      <a:lvl3pPr marL="1219200" indent="-304800">
        <a:spcBef>
          <a:spcPts val="700"/>
        </a:spcBef>
        <a:buClr>
          <a:srgbClr val="3333CC"/>
        </a:buClr>
        <a:buSzPct val="50000"/>
        <a:buFont typeface="Wingdings"/>
        <a:buChar char="■"/>
        <a:defRPr sz="3200">
          <a:latin typeface="Tahoma"/>
          <a:ea typeface="Tahoma"/>
          <a:cs typeface="Tahoma"/>
          <a:sym typeface="Tahoma"/>
        </a:defRPr>
      </a:lvl3pPr>
      <a:lvl4pPr marL="1737360" indent="-365760">
        <a:spcBef>
          <a:spcPts val="700"/>
        </a:spcBef>
        <a:buClr>
          <a:srgbClr val="3333CC"/>
        </a:buClr>
        <a:buSzPct val="55000"/>
        <a:buFont typeface="Wingdings"/>
        <a:buChar char="■"/>
        <a:defRPr sz="3200">
          <a:latin typeface="Tahoma"/>
          <a:ea typeface="Tahoma"/>
          <a:cs typeface="Tahoma"/>
          <a:sym typeface="Tahoma"/>
        </a:defRPr>
      </a:lvl4pPr>
      <a:lvl5pPr marL="2235200" indent="-406400">
        <a:spcBef>
          <a:spcPts val="700"/>
        </a:spcBef>
        <a:buClr>
          <a:srgbClr val="3333CC"/>
        </a:buClr>
        <a:buSzPct val="50000"/>
        <a:buFont typeface="Wingdings"/>
        <a:buChar char="■"/>
        <a:defRPr sz="3200">
          <a:latin typeface="Tahoma"/>
          <a:ea typeface="Tahoma"/>
          <a:cs typeface="Tahoma"/>
          <a:sym typeface="Tahoma"/>
        </a:defRPr>
      </a:lvl5pPr>
      <a:lvl6pPr marL="2692400" indent="-406400">
        <a:spcBef>
          <a:spcPts val="700"/>
        </a:spcBef>
        <a:buClr>
          <a:srgbClr val="3333CC"/>
        </a:buClr>
        <a:buSzPct val="50000"/>
        <a:buFont typeface="Wingdings"/>
        <a:buChar char="•"/>
        <a:defRPr sz="3200">
          <a:latin typeface="Tahoma"/>
          <a:ea typeface="Tahoma"/>
          <a:cs typeface="Tahoma"/>
          <a:sym typeface="Tahoma"/>
        </a:defRPr>
      </a:lvl6pPr>
      <a:lvl7pPr marL="3149600" indent="-406400">
        <a:spcBef>
          <a:spcPts val="700"/>
        </a:spcBef>
        <a:buClr>
          <a:srgbClr val="3333CC"/>
        </a:buClr>
        <a:buSzPct val="50000"/>
        <a:buFont typeface="Wingdings"/>
        <a:buChar char="•"/>
        <a:defRPr sz="3200">
          <a:latin typeface="Tahoma"/>
          <a:ea typeface="Tahoma"/>
          <a:cs typeface="Tahoma"/>
          <a:sym typeface="Tahoma"/>
        </a:defRPr>
      </a:lvl7pPr>
      <a:lvl8pPr marL="3606800" indent="-406400">
        <a:spcBef>
          <a:spcPts val="700"/>
        </a:spcBef>
        <a:buClr>
          <a:srgbClr val="3333CC"/>
        </a:buClr>
        <a:buSzPct val="50000"/>
        <a:buFont typeface="Wingdings"/>
        <a:buChar char="•"/>
        <a:defRPr sz="3200">
          <a:latin typeface="Tahoma"/>
          <a:ea typeface="Tahoma"/>
          <a:cs typeface="Tahoma"/>
          <a:sym typeface="Tahoma"/>
        </a:defRPr>
      </a:lvl8pPr>
      <a:lvl9pPr marL="4064000" indent="-406400">
        <a:spcBef>
          <a:spcPts val="700"/>
        </a:spcBef>
        <a:buClr>
          <a:srgbClr val="3333CC"/>
        </a:buClr>
        <a:buSzPct val="50000"/>
        <a:buFont typeface="Wingdings"/>
        <a:buChar char="•"/>
        <a:defRPr sz="3200">
          <a:latin typeface="Tahoma"/>
          <a:ea typeface="Tahoma"/>
          <a:cs typeface="Tahoma"/>
          <a:sym typeface="Tahoma"/>
        </a:defRPr>
      </a:lvl9pPr>
    </p:bodyStyle>
    <p:otherStyle>
      <a:lvl1pPr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1pPr>
      <a:lvl2pPr indent="4572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2pPr>
      <a:lvl3pPr indent="9144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3pPr>
      <a:lvl4pPr indent="13716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4pPr>
      <a:lvl5pPr indent="18288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5pPr>
      <a:lvl6pPr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6pPr>
      <a:lvl7pPr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7pPr>
      <a:lvl8pPr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8pPr>
      <a:lvl9pPr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6781800" y="6474460"/>
            <a:ext cx="1905000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defRPr sz="1400">
                <a:solidFill>
                  <a:srgbClr val="00E4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00E4A8"/>
                </a:solidFill>
              </a:rPr>
              <a:t>1</a:t>
            </a:r>
          </a:p>
        </p:txBody>
      </p:sp>
      <p:sp>
        <p:nvSpPr>
          <p:cNvPr id="25" name="Shape 25"/>
          <p:cNvSpPr>
            <a:spLocks noGrp="1"/>
          </p:cNvSpPr>
          <p:nvPr>
            <p:ph type="title" idx="4294967295"/>
          </p:nvPr>
        </p:nvSpPr>
        <p:spPr>
          <a:xfrm>
            <a:off x="533400" y="381000"/>
            <a:ext cx="7772400" cy="914400"/>
          </a:xfrm>
          <a:prstGeom prst="rect">
            <a:avLst/>
          </a:prstGeom>
        </p:spPr>
        <p:txBody>
          <a:bodyPr lIns="0" tIns="0" rIns="0" bIns="0">
            <a:normAutofit fontScale="90000"/>
          </a:bodyPr>
          <a:lstStyle>
            <a:lvl1pPr>
              <a:defRPr>
                <a:latin typeface="Times New Roman Bold"/>
                <a:ea typeface="Times New Roman Bold"/>
                <a:cs typeface="Times New Roman Bold"/>
                <a:sym typeface="Times New Roman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333399"/>
                </a:solidFill>
              </a:rPr>
              <a:t>10934 - Dropping water balloons</a:t>
            </a:r>
          </a:p>
        </p:txBody>
      </p:sp>
      <p:sp>
        <p:nvSpPr>
          <p:cNvPr id="26" name="Shape 26"/>
          <p:cNvSpPr>
            <a:spLocks noGrp="1"/>
          </p:cNvSpPr>
          <p:nvPr>
            <p:ph type="body" idx="4294967295"/>
          </p:nvPr>
        </p:nvSpPr>
        <p:spPr>
          <a:xfrm>
            <a:off x="381000" y="1447800"/>
            <a:ext cx="8077200" cy="512593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spcBef>
                <a:spcPts val="500"/>
              </a:spcBef>
              <a:buFont typeface="Wingdings" pitchFamily="2" charset="2"/>
              <a:buChar char="n"/>
              <a:defRPr sz="1800"/>
            </a:pPr>
            <a:r>
              <a:rPr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★★★★☆</a:t>
            </a:r>
          </a:p>
          <a:p>
            <a:pPr lvl="0">
              <a:spcBef>
                <a:spcPts val="500"/>
              </a:spcBef>
              <a:buFont typeface="Wingdings" pitchFamily="2" charset="2"/>
              <a:buChar char="n"/>
              <a:defRPr sz="1800"/>
            </a:pPr>
            <a:r>
              <a:rPr sz="2400" dirty="0" err="1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rPr>
              <a:t>題組：</a:t>
            </a:r>
            <a:r>
              <a:rPr sz="2400" dirty="0" err="1">
                <a:latin typeface="Times New Roman"/>
                <a:ea typeface="Times New Roman"/>
                <a:cs typeface="Times New Roman"/>
                <a:sym typeface="Times New Roman"/>
              </a:rPr>
              <a:t>Problem</a:t>
            </a:r>
            <a:r>
              <a:rPr sz="2400" dirty="0">
                <a:latin typeface="Times New Roman"/>
                <a:ea typeface="Times New Roman"/>
                <a:cs typeface="Times New Roman"/>
                <a:sym typeface="Times New Roman"/>
              </a:rPr>
              <a:t> Set Archive with Online Judge</a:t>
            </a:r>
          </a:p>
          <a:p>
            <a:pPr lvl="0">
              <a:spcBef>
                <a:spcPts val="500"/>
              </a:spcBef>
              <a:buFont typeface="Wingdings" pitchFamily="2" charset="2"/>
              <a:buChar char="n"/>
              <a:defRPr sz="1800"/>
            </a:pPr>
            <a:r>
              <a:rPr sz="2400" dirty="0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rPr>
              <a:t>題號：</a:t>
            </a:r>
            <a:r>
              <a:rPr sz="2400" dirty="0">
                <a:latin typeface="Times New Roman"/>
                <a:ea typeface="Times New Roman"/>
                <a:cs typeface="Times New Roman"/>
                <a:sym typeface="Times New Roman"/>
              </a:rPr>
              <a:t>10934 - Dropping water balloons</a:t>
            </a:r>
          </a:p>
          <a:p>
            <a:pPr lvl="0">
              <a:spcBef>
                <a:spcPts val="500"/>
              </a:spcBef>
              <a:buFont typeface="Wingdings" pitchFamily="2" charset="2"/>
              <a:buChar char="n"/>
              <a:defRPr sz="1800"/>
            </a:pPr>
            <a:r>
              <a:rPr sz="2400" dirty="0" err="1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rPr>
              <a:t>解題者：王振宇</a:t>
            </a:r>
            <a:endParaRPr sz="24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500"/>
              </a:spcBef>
              <a:buFont typeface="Wingdings" pitchFamily="2" charset="2"/>
              <a:buChar char="n"/>
              <a:defRPr sz="1800"/>
            </a:pPr>
            <a:r>
              <a:rPr sz="2400" dirty="0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rPr>
              <a:t>解題日期：</a:t>
            </a:r>
            <a:r>
              <a:rPr sz="2400" dirty="0">
                <a:latin typeface="Times New Roman"/>
                <a:ea typeface="Times New Roman"/>
                <a:cs typeface="Times New Roman"/>
                <a:sym typeface="Times New Roman"/>
              </a:rPr>
              <a:t>2014</a:t>
            </a:r>
            <a:r>
              <a:rPr sz="2400" dirty="0" smtClean="0">
                <a:latin typeface="標楷體"/>
                <a:ea typeface="標楷體"/>
                <a:cs typeface="標楷體"/>
                <a:sym typeface="標楷體"/>
              </a:rPr>
              <a:t>年</a:t>
            </a:r>
            <a:r>
              <a:rPr lang="en-US" sz="2400" dirty="0">
                <a:latin typeface="Times New Roman"/>
                <a:ea typeface="標楷體"/>
                <a:cs typeface="Times New Roman"/>
                <a:sym typeface="Times New Roman"/>
              </a:rPr>
              <a:t>5</a:t>
            </a:r>
            <a:r>
              <a:rPr sz="2400" dirty="0" smtClean="0">
                <a:latin typeface="標楷體"/>
                <a:ea typeface="標楷體"/>
                <a:cs typeface="標楷體"/>
                <a:sym typeface="標楷體"/>
              </a:rPr>
              <a:t>月</a:t>
            </a:r>
            <a:r>
              <a:rPr sz="2400" dirty="0" smtClean="0"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sz="2400" dirty="0">
                <a:latin typeface="標楷體"/>
                <a:ea typeface="標楷體"/>
                <a:cs typeface="標楷體"/>
                <a:sym typeface="標楷體"/>
              </a:rPr>
              <a:t>日</a:t>
            </a:r>
            <a:endParaRPr sz="24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500"/>
              </a:spcBef>
              <a:buFont typeface="Wingdings" pitchFamily="2" charset="2"/>
              <a:buChar char="n"/>
              <a:defRPr sz="1800"/>
            </a:pPr>
            <a:r>
              <a:rPr sz="2400" dirty="0" err="1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rPr>
              <a:t>題意：</a:t>
            </a:r>
            <a:r>
              <a:rPr sz="2400" dirty="0" err="1">
                <a:latin typeface="標楷體" pitchFamily="65" charset="-120"/>
                <a:ea typeface="標楷體" pitchFamily="65" charset="-120"/>
                <a:cs typeface="MingLiU"/>
                <a:sym typeface="MingLiU"/>
              </a:rPr>
              <a:t>某間大學他們打算向新生們丟水球</a:t>
            </a:r>
            <a:r>
              <a:rPr sz="2400" dirty="0" err="1">
                <a:latin typeface="標楷體" pitchFamily="65" charset="-120"/>
                <a:ea typeface="標楷體" pitchFamily="65" charset="-120"/>
                <a:cs typeface="Times New Roman"/>
                <a:sym typeface="Times New Roman"/>
              </a:rPr>
              <a:t>.</a:t>
            </a:r>
            <a:r>
              <a:rPr sz="2400" dirty="0" err="1">
                <a:latin typeface="標楷體" pitchFamily="65" charset="-120"/>
                <a:ea typeface="標楷體" pitchFamily="65" charset="-120"/>
                <a:cs typeface="MingLiU"/>
                <a:sym typeface="MingLiU"/>
              </a:rPr>
              <a:t>可是當他們充好水之後發現</a:t>
            </a:r>
            <a:r>
              <a:rPr sz="2400" dirty="0">
                <a:latin typeface="標楷體" pitchFamily="65" charset="-120"/>
                <a:ea typeface="標楷體" pitchFamily="65" charset="-120"/>
                <a:cs typeface="Times New Roman"/>
                <a:sym typeface="Times New Roman"/>
              </a:rPr>
              <a:t>, </a:t>
            </a:r>
            <a:r>
              <a:rPr sz="2400" dirty="0" err="1">
                <a:latin typeface="標楷體" pitchFamily="65" charset="-120"/>
                <a:ea typeface="標楷體" pitchFamily="65" charset="-120"/>
                <a:cs typeface="MingLiU"/>
                <a:sym typeface="MingLiU"/>
              </a:rPr>
              <a:t>這些水球太堅固了</a:t>
            </a:r>
            <a:r>
              <a:rPr sz="2400" dirty="0">
                <a:latin typeface="標楷體" pitchFamily="65" charset="-120"/>
                <a:ea typeface="標楷體" pitchFamily="65" charset="-120"/>
                <a:cs typeface="Times New Roman"/>
                <a:sym typeface="Times New Roman"/>
              </a:rPr>
              <a:t>, </a:t>
            </a:r>
            <a:r>
              <a:rPr sz="2400" dirty="0" err="1">
                <a:latin typeface="標楷體" pitchFamily="65" charset="-120"/>
                <a:ea typeface="標楷體" pitchFamily="65" charset="-120"/>
                <a:cs typeface="MingLiU"/>
                <a:sym typeface="MingLiU"/>
              </a:rPr>
              <a:t>有時候連從很高的樓層丟下來都不會破</a:t>
            </a:r>
            <a:r>
              <a:rPr sz="2400" dirty="0">
                <a:latin typeface="標楷體" pitchFamily="65" charset="-120"/>
                <a:ea typeface="標楷體" pitchFamily="65" charset="-120"/>
                <a:cs typeface="Times New Roman"/>
                <a:sym typeface="Times New Roman"/>
              </a:rPr>
              <a:t>. </a:t>
            </a:r>
            <a:r>
              <a:rPr sz="2400" dirty="0" err="1">
                <a:latin typeface="標楷體" pitchFamily="65" charset="-120"/>
                <a:ea typeface="標楷體" pitchFamily="65" charset="-120"/>
                <a:cs typeface="MingLiU"/>
                <a:sym typeface="MingLiU"/>
              </a:rPr>
              <a:t>希望你幫他們找出至少要從第幾層樓丟</a:t>
            </a:r>
            <a:r>
              <a:rPr sz="2400" dirty="0">
                <a:latin typeface="標楷體" pitchFamily="65" charset="-120"/>
                <a:ea typeface="標楷體" pitchFamily="65" charset="-120"/>
                <a:cs typeface="Times New Roman"/>
                <a:sym typeface="Times New Roman"/>
              </a:rPr>
              <a:t>, </a:t>
            </a:r>
            <a:r>
              <a:rPr sz="2400" dirty="0" err="1">
                <a:latin typeface="標楷體" pitchFamily="65" charset="-120"/>
                <a:ea typeface="標楷體" pitchFamily="65" charset="-120"/>
                <a:cs typeface="MingLiU"/>
                <a:sym typeface="MingLiU"/>
              </a:rPr>
              <a:t>水球才會破掉</a:t>
            </a:r>
            <a:r>
              <a:rPr sz="2400" dirty="0">
                <a:latin typeface="標楷體" pitchFamily="65" charset="-120"/>
                <a:ea typeface="標楷體" pitchFamily="65" charset="-120"/>
                <a:cs typeface="Times New Roman"/>
                <a:sym typeface="Times New Roman"/>
              </a:rPr>
              <a:t>. </a:t>
            </a:r>
            <a:r>
              <a:rPr sz="2400" dirty="0" err="1">
                <a:latin typeface="標楷體" pitchFamily="65" charset="-120"/>
                <a:ea typeface="標楷體" pitchFamily="65" charset="-120"/>
                <a:cs typeface="MingLiU"/>
                <a:sym typeface="MingLiU"/>
              </a:rPr>
              <a:t>可是偏偏你又很懶惰</a:t>
            </a:r>
            <a:r>
              <a:rPr sz="2400" dirty="0">
                <a:latin typeface="標楷體" pitchFamily="65" charset="-120"/>
                <a:ea typeface="標楷體" pitchFamily="65" charset="-120"/>
                <a:cs typeface="Times New Roman"/>
                <a:sym typeface="Times New Roman"/>
              </a:rPr>
              <a:t>, </a:t>
            </a:r>
            <a:r>
              <a:rPr sz="2400" dirty="0" err="1">
                <a:latin typeface="標楷體" pitchFamily="65" charset="-120"/>
                <a:ea typeface="標楷體" pitchFamily="65" charset="-120"/>
                <a:cs typeface="MingLiU"/>
                <a:sym typeface="MingLiU"/>
              </a:rPr>
              <a:t>你希望</a:t>
            </a:r>
            <a:r>
              <a:rPr sz="2400" dirty="0" err="1">
                <a:solidFill>
                  <a:srgbClr val="FF1702"/>
                </a:solidFill>
                <a:latin typeface="標楷體" pitchFamily="65" charset="-120"/>
                <a:ea typeface="標楷體" pitchFamily="65" charset="-120"/>
                <a:cs typeface="MingLiU"/>
                <a:sym typeface="MingLiU"/>
              </a:rPr>
              <a:t>花最少次的試驗</a:t>
            </a:r>
            <a:r>
              <a:rPr sz="2400" dirty="0">
                <a:solidFill>
                  <a:srgbClr val="FF1702"/>
                </a:solidFill>
                <a:latin typeface="標楷體" pitchFamily="65" charset="-120"/>
                <a:ea typeface="標楷體" pitchFamily="65" charset="-120"/>
                <a:cs typeface="Times New Roman"/>
                <a:sym typeface="Times New Roman"/>
              </a:rPr>
              <a:t>, </a:t>
            </a:r>
            <a:r>
              <a:rPr sz="2400" dirty="0" err="1" smtClean="0">
                <a:solidFill>
                  <a:srgbClr val="FF1702"/>
                </a:solidFill>
                <a:latin typeface="標楷體" pitchFamily="65" charset="-120"/>
                <a:ea typeface="標楷體" pitchFamily="65" charset="-120"/>
                <a:cs typeface="MingLiU"/>
                <a:sym typeface="MingLiU"/>
              </a:rPr>
              <a:t>就知道水球會在哪一層樓</a:t>
            </a:r>
            <a:r>
              <a:rPr lang="zh-TW" altLang="en-US" sz="2400" dirty="0">
                <a:solidFill>
                  <a:srgbClr val="FF1702"/>
                </a:solidFill>
                <a:latin typeface="標楷體" pitchFamily="65" charset="-120"/>
                <a:ea typeface="標楷體" pitchFamily="65" charset="-120"/>
                <a:cs typeface="MingLiU"/>
                <a:sym typeface="MingLiU"/>
              </a:rPr>
              <a:t>丟</a:t>
            </a:r>
            <a:r>
              <a:rPr lang="zh-TW" altLang="en-US" sz="2400" dirty="0" smtClean="0">
                <a:solidFill>
                  <a:srgbClr val="FF1702"/>
                </a:solidFill>
                <a:latin typeface="標楷體" pitchFamily="65" charset="-120"/>
                <a:ea typeface="標楷體" pitchFamily="65" charset="-120"/>
                <a:cs typeface="MingLiU"/>
                <a:sym typeface="MingLiU"/>
              </a:rPr>
              <a:t>下到地上剛好</a:t>
            </a:r>
            <a:r>
              <a:rPr sz="2400" dirty="0" err="1" smtClean="0">
                <a:solidFill>
                  <a:srgbClr val="FF1702"/>
                </a:solidFill>
                <a:latin typeface="標楷體" pitchFamily="65" charset="-120"/>
                <a:ea typeface="標楷體" pitchFamily="65" charset="-120"/>
                <a:cs typeface="MingLiU"/>
                <a:sym typeface="MingLiU"/>
              </a:rPr>
              <a:t>破掉</a:t>
            </a:r>
            <a:r>
              <a:rPr sz="2400" dirty="0" err="1">
                <a:latin typeface="標楷體" pitchFamily="65" charset="-120"/>
                <a:ea typeface="標楷體" pitchFamily="65" charset="-120"/>
                <a:cs typeface="Times New Roman"/>
                <a:sym typeface="Times New Roman"/>
              </a:rPr>
              <a:t>.</a:t>
            </a:r>
            <a:r>
              <a:rPr sz="2400" dirty="0" err="1">
                <a:latin typeface="標楷體" pitchFamily="65" charset="-120"/>
                <a:ea typeface="標楷體" pitchFamily="65" charset="-120"/>
                <a:cs typeface="MingLiU"/>
                <a:sym typeface="MingLiU"/>
              </a:rPr>
              <a:t>題目會給你</a:t>
            </a:r>
            <a:r>
              <a:rPr sz="2400" dirty="0" err="1">
                <a:latin typeface="標楷體" pitchFamily="65" charset="-120"/>
                <a:ea typeface="標楷體" pitchFamily="65" charset="-120"/>
                <a:cs typeface="Times New Roman"/>
                <a:sym typeface="Times New Roman"/>
              </a:rPr>
              <a:t>k</a:t>
            </a:r>
            <a:r>
              <a:rPr sz="2400" dirty="0">
                <a:latin typeface="標楷體" pitchFamily="65" charset="-120"/>
                <a:ea typeface="標楷體" pitchFamily="65" charset="-120"/>
                <a:cs typeface="Times New Roman"/>
                <a:sym typeface="Times New Roman"/>
              </a:rPr>
              <a:t>(1</a:t>
            </a:r>
            <a:r>
              <a:rPr sz="2400" dirty="0">
                <a:latin typeface="標楷體" pitchFamily="65" charset="-120"/>
                <a:ea typeface="標楷體" pitchFamily="65" charset="-120"/>
                <a:cs typeface="Cambria Math"/>
                <a:sym typeface="Cambria Math"/>
              </a:rPr>
              <a:t>≤</a:t>
            </a:r>
            <a:r>
              <a:rPr sz="2400" dirty="0">
                <a:latin typeface="標楷體" pitchFamily="65" charset="-120"/>
                <a:ea typeface="標楷體" pitchFamily="65" charset="-120"/>
                <a:cs typeface="Times New Roman"/>
                <a:sym typeface="Times New Roman"/>
              </a:rPr>
              <a:t>k</a:t>
            </a:r>
            <a:r>
              <a:rPr sz="2400" dirty="0">
                <a:latin typeface="標楷體" pitchFamily="65" charset="-120"/>
                <a:ea typeface="標楷體" pitchFamily="65" charset="-120"/>
                <a:cs typeface="Cambria Math"/>
                <a:sym typeface="Cambria Math"/>
              </a:rPr>
              <a:t>≤</a:t>
            </a:r>
            <a:r>
              <a:rPr sz="2400" dirty="0">
                <a:latin typeface="標楷體" pitchFamily="65" charset="-120"/>
                <a:ea typeface="標楷體" pitchFamily="65" charset="-120"/>
                <a:cs typeface="Times New Roman"/>
                <a:sym typeface="Times New Roman"/>
              </a:rPr>
              <a:t>100)</a:t>
            </a:r>
            <a:r>
              <a:rPr sz="2400" dirty="0" err="1">
                <a:latin typeface="標楷體" pitchFamily="65" charset="-120"/>
                <a:ea typeface="標楷體" pitchFamily="65" charset="-120"/>
                <a:cs typeface="MingLiU"/>
                <a:sym typeface="MingLiU"/>
              </a:rPr>
              <a:t>個水球</a:t>
            </a:r>
            <a:r>
              <a:rPr sz="2400" dirty="0" err="1">
                <a:latin typeface="標楷體" pitchFamily="65" charset="-120"/>
                <a:ea typeface="標楷體" pitchFamily="65" charset="-120"/>
                <a:cs typeface="Times New Roman"/>
                <a:sym typeface="Times New Roman"/>
              </a:rPr>
              <a:t>,</a:t>
            </a:r>
            <a:r>
              <a:rPr sz="2400" dirty="0" err="1">
                <a:latin typeface="標楷體" pitchFamily="65" charset="-120"/>
                <a:ea typeface="標楷體" pitchFamily="65" charset="-120"/>
                <a:cs typeface="MingLiU"/>
                <a:sym typeface="MingLiU"/>
              </a:rPr>
              <a:t>樓層高度</a:t>
            </a:r>
            <a:r>
              <a:rPr sz="2400" dirty="0" err="1">
                <a:latin typeface="標楷體" pitchFamily="65" charset="-120"/>
                <a:ea typeface="標楷體" pitchFamily="65" charset="-120"/>
                <a:cs typeface="Times New Roman"/>
                <a:sym typeface="Times New Roman"/>
              </a:rPr>
              <a:t>n</a:t>
            </a:r>
            <a:r>
              <a:rPr sz="2400" dirty="0">
                <a:latin typeface="標楷體" pitchFamily="65" charset="-120"/>
                <a:ea typeface="標楷體" pitchFamily="65" charset="-120"/>
                <a:cs typeface="Times New Roman"/>
                <a:sym typeface="Times New Roman"/>
              </a:rPr>
              <a:t>(int64), </a:t>
            </a:r>
            <a:r>
              <a:rPr sz="2400" dirty="0" err="1">
                <a:latin typeface="標楷體" pitchFamily="65" charset="-120"/>
                <a:ea typeface="標楷體" pitchFamily="65" charset="-120"/>
                <a:cs typeface="MingLiU"/>
                <a:sym typeface="MingLiU"/>
              </a:rPr>
              <a:t>你</a:t>
            </a:r>
            <a:r>
              <a:rPr sz="2400" dirty="0" err="1">
                <a:solidFill>
                  <a:srgbClr val="FF1702"/>
                </a:solidFill>
                <a:latin typeface="標楷體" pitchFamily="65" charset="-120"/>
                <a:ea typeface="標楷體" pitchFamily="65" charset="-120"/>
                <a:cs typeface="MingLiU"/>
                <a:sym typeface="MingLiU"/>
              </a:rPr>
              <a:t>必須回答</a:t>
            </a:r>
            <a:r>
              <a:rPr sz="2400" u="sng" dirty="0" err="1">
                <a:solidFill>
                  <a:srgbClr val="FF1702"/>
                </a:solidFill>
                <a:latin typeface="標楷體" pitchFamily="65" charset="-120"/>
                <a:ea typeface="標楷體" pitchFamily="65" charset="-120"/>
                <a:cs typeface="MingLiU"/>
                <a:sym typeface="MingLiU"/>
              </a:rPr>
              <a:t>最少要試幾次</a:t>
            </a:r>
            <a:r>
              <a:rPr sz="2400" dirty="0" err="1">
                <a:solidFill>
                  <a:srgbClr val="FF1702"/>
                </a:solidFill>
                <a:latin typeface="標楷體" pitchFamily="65" charset="-120"/>
                <a:ea typeface="標楷體" pitchFamily="65" charset="-120"/>
                <a:cs typeface="Times New Roman"/>
                <a:sym typeface="Times New Roman"/>
              </a:rPr>
              <a:t>,</a:t>
            </a:r>
            <a:r>
              <a:rPr sz="2400" dirty="0" err="1" smtClean="0">
                <a:solidFill>
                  <a:srgbClr val="FF1702"/>
                </a:solidFill>
                <a:latin typeface="標楷體" pitchFamily="65" charset="-120"/>
                <a:ea typeface="標楷體" pitchFamily="65" charset="-120"/>
                <a:cs typeface="MingLiU"/>
                <a:sym typeface="MingLiU"/>
              </a:rPr>
              <a:t>才會知道水球會在哪一層樓</a:t>
            </a:r>
            <a:r>
              <a:rPr lang="zh-TW" altLang="en-US" sz="2400" dirty="0">
                <a:solidFill>
                  <a:srgbClr val="FF1702"/>
                </a:solidFill>
                <a:latin typeface="標楷體" pitchFamily="65" charset="-120"/>
                <a:ea typeface="標楷體" pitchFamily="65" charset="-120"/>
                <a:cs typeface="MingLiU"/>
                <a:sym typeface="MingLiU"/>
              </a:rPr>
              <a:t>丟下到地上剛好</a:t>
            </a:r>
            <a:r>
              <a:rPr sz="2400" dirty="0" err="1" smtClean="0">
                <a:solidFill>
                  <a:srgbClr val="FF1702"/>
                </a:solidFill>
                <a:latin typeface="標楷體" pitchFamily="65" charset="-120"/>
                <a:ea typeface="標楷體" pitchFamily="65" charset="-120"/>
                <a:cs typeface="MingLiU"/>
                <a:sym typeface="MingLiU"/>
              </a:rPr>
              <a:t>破掉</a:t>
            </a:r>
            <a:r>
              <a:rPr sz="2400" dirty="0">
                <a:latin typeface="標楷體" pitchFamily="65" charset="-120"/>
                <a:ea typeface="標楷體" pitchFamily="65" charset="-120"/>
                <a:cs typeface="Times New Roman"/>
                <a:sym typeface="Times New Roman"/>
              </a:rPr>
              <a:t>.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/>
        </p:nvSpPr>
        <p:spPr>
          <a:xfrm>
            <a:off x="6781800" y="6474460"/>
            <a:ext cx="1905000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defRPr sz="1400">
                <a:solidFill>
                  <a:srgbClr val="00E4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00E4A8"/>
                </a:solidFill>
              </a:rPr>
              <a:t>2</a:t>
            </a:r>
          </a:p>
        </p:txBody>
      </p:sp>
      <p:sp>
        <p:nvSpPr>
          <p:cNvPr id="29" name="Shape 29"/>
          <p:cNvSpPr>
            <a:spLocks noGrp="1"/>
          </p:cNvSpPr>
          <p:nvPr>
            <p:ph type="body" idx="4294967295"/>
          </p:nvPr>
        </p:nvSpPr>
        <p:spPr>
          <a:xfrm>
            <a:off x="381000" y="685800"/>
            <a:ext cx="8077200" cy="5622925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 defTabSz="466344">
              <a:lnSpc>
                <a:spcPct val="90000"/>
              </a:lnSpc>
              <a:spcBef>
                <a:spcPts val="200"/>
              </a:spcBef>
              <a:buFont typeface="Wingdings" pitchFamily="2" charset="2"/>
              <a:buChar char="n"/>
              <a:defRPr sz="1800"/>
            </a:pPr>
            <a:r>
              <a:rPr sz="2550" dirty="0" err="1">
                <a:solidFill>
                  <a:srgbClr val="3BA943"/>
                </a:solidFill>
                <a:latin typeface="標楷體" pitchFamily="65" charset="-120"/>
                <a:ea typeface="標楷體" pitchFamily="65" charset="-120"/>
                <a:cs typeface="Times New Roman"/>
                <a:sym typeface="Times New Roman"/>
              </a:rPr>
              <a:t>題意範例</a:t>
            </a:r>
            <a:r>
              <a:rPr sz="2550" dirty="0">
                <a:solidFill>
                  <a:srgbClr val="3BA943"/>
                </a:solidFill>
                <a:latin typeface="標楷體" pitchFamily="65" charset="-120"/>
                <a:ea typeface="標楷體" pitchFamily="65" charset="-120"/>
                <a:cs typeface="Times New Roman"/>
                <a:sym typeface="Times New Roman"/>
              </a:rPr>
              <a:t>： </a:t>
            </a:r>
            <a:endParaRPr sz="2550" dirty="0">
              <a:latin typeface="標楷體" pitchFamily="65" charset="-120"/>
              <a:ea typeface="標楷體" pitchFamily="65" charset="-120"/>
              <a:cs typeface="Times New Roman"/>
              <a:sym typeface="Times New Roman"/>
            </a:endParaRPr>
          </a:p>
          <a:p>
            <a:pPr marL="0" lvl="0" indent="0" defTabSz="466344">
              <a:lnSpc>
                <a:spcPct val="90000"/>
              </a:lnSpc>
              <a:spcBef>
                <a:spcPts val="200"/>
              </a:spcBef>
              <a:buClrTx/>
              <a:buSzTx/>
              <a:buFontTx/>
              <a:buNone/>
              <a:defRPr sz="1800"/>
            </a:pPr>
            <a:r>
              <a:rPr sz="2550" dirty="0" err="1">
                <a:solidFill>
                  <a:srgbClr val="FF1702"/>
                </a:solidFill>
                <a:latin typeface="標楷體" pitchFamily="65" charset="-120"/>
                <a:ea typeface="標楷體" pitchFamily="65" charset="-120"/>
                <a:cs typeface="Times New Roman"/>
                <a:sym typeface="Times New Roman"/>
              </a:rPr>
              <a:t>要在最糟糕的情况下（即最後一層才能摔破，但是你不知道是最後一層</a:t>
            </a:r>
            <a:r>
              <a:rPr sz="2550" dirty="0">
                <a:solidFill>
                  <a:srgbClr val="FF1702"/>
                </a:solidFill>
                <a:latin typeface="標楷體" pitchFamily="65" charset="-120"/>
                <a:ea typeface="標楷體" pitchFamily="65" charset="-120"/>
                <a:cs typeface="Times New Roman"/>
                <a:sym typeface="Times New Roman"/>
              </a:rPr>
              <a:t>），</a:t>
            </a:r>
            <a:r>
              <a:rPr sz="2550" dirty="0" err="1">
                <a:solidFill>
                  <a:srgbClr val="FF1702"/>
                </a:solidFill>
                <a:latin typeface="標楷體" pitchFamily="65" charset="-120"/>
                <a:ea typeface="標楷體" pitchFamily="65" charset="-120"/>
                <a:cs typeface="Times New Roman"/>
                <a:sym typeface="Times New Roman"/>
              </a:rPr>
              <a:t>用最少的次數可以知道</a:t>
            </a:r>
            <a:r>
              <a:rPr sz="2550" dirty="0">
                <a:solidFill>
                  <a:srgbClr val="FF1702"/>
                </a:solidFill>
                <a:latin typeface="標楷體" pitchFamily="65" charset="-120"/>
                <a:ea typeface="標楷體" pitchFamily="65" charset="-120"/>
                <a:cs typeface="Times New Roman"/>
                <a:sym typeface="Times New Roman"/>
              </a:rPr>
              <a:t>。</a:t>
            </a:r>
          </a:p>
          <a:p>
            <a:pPr marL="0" lvl="0" indent="0" defTabSz="466344">
              <a:lnSpc>
                <a:spcPct val="90000"/>
              </a:lnSpc>
              <a:spcBef>
                <a:spcPts val="200"/>
              </a:spcBef>
              <a:buClrTx/>
              <a:buSzTx/>
              <a:buFontTx/>
              <a:buNone/>
              <a:defRPr sz="1800"/>
            </a:pPr>
            <a:r>
              <a:rPr sz="2550" dirty="0" err="1">
                <a:latin typeface="標楷體" pitchFamily="65" charset="-120"/>
                <a:ea typeface="標楷體" pitchFamily="65" charset="-120"/>
                <a:cs typeface="Times New Roman"/>
                <a:sym typeface="Times New Roman"/>
              </a:rPr>
              <a:t>如果水球沒破，還可以繼續用此顆水球</a:t>
            </a:r>
            <a:r>
              <a:rPr sz="2550" dirty="0">
                <a:latin typeface="標楷體" pitchFamily="65" charset="-120"/>
                <a:ea typeface="標楷體" pitchFamily="65" charset="-120"/>
                <a:cs typeface="Times New Roman"/>
                <a:sym typeface="Times New Roman"/>
              </a:rPr>
              <a:t>。</a:t>
            </a:r>
          </a:p>
          <a:p>
            <a:pPr marL="0" lvl="0" indent="0" defTabSz="466344">
              <a:lnSpc>
                <a:spcPct val="90000"/>
              </a:lnSpc>
              <a:spcBef>
                <a:spcPts val="200"/>
              </a:spcBef>
              <a:buClrTx/>
              <a:buSzTx/>
              <a:buFontTx/>
              <a:buNone/>
              <a:defRPr sz="1800"/>
            </a:pPr>
            <a:endParaRPr sz="2550" dirty="0">
              <a:latin typeface="標楷體" pitchFamily="65" charset="-120"/>
              <a:ea typeface="標楷體" pitchFamily="65" charset="-120"/>
              <a:cs typeface="Times New Roman"/>
              <a:sym typeface="Times New Roman"/>
            </a:endParaRPr>
          </a:p>
          <a:p>
            <a:pPr marL="0" lvl="0" indent="0" defTabSz="233172">
              <a:lnSpc>
                <a:spcPct val="90000"/>
              </a:lnSpc>
              <a:spcBef>
                <a:spcPts val="200"/>
              </a:spcBef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23900" algn="l"/>
                <a:tab pos="901700" algn="l"/>
                <a:tab pos="1079500" algn="l"/>
                <a:tab pos="1257300" algn="l"/>
                <a:tab pos="1447800" algn="l"/>
                <a:tab pos="1625600" algn="l"/>
                <a:tab pos="1803400" algn="l"/>
                <a:tab pos="1993900" algn="l"/>
                <a:tab pos="2171700" algn="l"/>
              </a:tabLst>
              <a:defRPr sz="1800"/>
            </a:pPr>
            <a:r>
              <a:rPr sz="2550" dirty="0">
                <a:latin typeface="標楷體" pitchFamily="65" charset="-120"/>
                <a:ea typeface="標楷體" pitchFamily="65" charset="-120"/>
                <a:cs typeface="Times New Roman"/>
                <a:sym typeface="Times New Roman"/>
              </a:rPr>
              <a:t>只有一個水球的情況下，你直接在正中間樓層放下去，如果摔破的話，那麼你就沒有其它球繼續做實驗了。所以你只能從第一層開始一直往上丟，第一個摔破的樓層就是目標樓層了。所以最糟糕的情況下就是要做N次。</a:t>
            </a:r>
          </a:p>
          <a:p>
            <a:pPr marL="0" lvl="0" indent="0" defTabSz="233172">
              <a:lnSpc>
                <a:spcPct val="90000"/>
              </a:lnSpc>
              <a:spcBef>
                <a:spcPts val="200"/>
              </a:spcBef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23900" algn="l"/>
                <a:tab pos="901700" algn="l"/>
                <a:tab pos="1079500" algn="l"/>
                <a:tab pos="1257300" algn="l"/>
                <a:tab pos="1447800" algn="l"/>
                <a:tab pos="1625600" algn="l"/>
                <a:tab pos="1803400" algn="l"/>
                <a:tab pos="1993900" algn="l"/>
                <a:tab pos="2171700" algn="l"/>
              </a:tabLst>
              <a:defRPr sz="1800"/>
            </a:pPr>
            <a:endParaRPr sz="2550" dirty="0">
              <a:latin typeface="標楷體" pitchFamily="65" charset="-120"/>
              <a:ea typeface="標楷體" pitchFamily="65" charset="-120"/>
              <a:cs typeface="Times New Roman"/>
              <a:sym typeface="Times New Roman"/>
            </a:endParaRPr>
          </a:p>
          <a:p>
            <a:pPr marL="0" lvl="0" indent="0" defTabSz="233172">
              <a:lnSpc>
                <a:spcPct val="90000"/>
              </a:lnSpc>
              <a:spcBef>
                <a:spcPts val="200"/>
              </a:spcBef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23900" algn="l"/>
                <a:tab pos="901700" algn="l"/>
                <a:tab pos="1079500" algn="l"/>
                <a:tab pos="1257300" algn="l"/>
                <a:tab pos="1447800" algn="l"/>
                <a:tab pos="1625600" algn="l"/>
                <a:tab pos="1803400" algn="l"/>
                <a:tab pos="1993900" algn="l"/>
                <a:tab pos="2171700" algn="l"/>
              </a:tabLst>
              <a:defRPr sz="1800"/>
            </a:pPr>
            <a:r>
              <a:rPr sz="2550" dirty="0" err="1" smtClean="0">
                <a:latin typeface="標楷體" pitchFamily="65" charset="-120"/>
                <a:ea typeface="標楷體" pitchFamily="65" charset="-120"/>
                <a:cs typeface="Times New Roman"/>
                <a:sym typeface="Times New Roman"/>
              </a:rPr>
              <a:t>最少的次數就是用</a:t>
            </a:r>
            <a:r>
              <a:rPr sz="2550" dirty="0" err="1" smtClean="0">
                <a:solidFill>
                  <a:srgbClr val="FF1702"/>
                </a:solidFill>
                <a:latin typeface="標楷體" pitchFamily="65" charset="-120"/>
                <a:ea typeface="標楷體" pitchFamily="65" charset="-120"/>
                <a:cs typeface="Times New Roman"/>
                <a:sym typeface="Times New Roman"/>
              </a:rPr>
              <a:t>二</a:t>
            </a:r>
            <a:r>
              <a:rPr lang="zh-TW" altLang="en-US" sz="2550" dirty="0" smtClean="0">
                <a:solidFill>
                  <a:srgbClr val="FF1702"/>
                </a:solidFill>
                <a:latin typeface="標楷體" pitchFamily="65" charset="-120"/>
                <a:ea typeface="標楷體" pitchFamily="65" charset="-120"/>
                <a:cs typeface="Times New Roman"/>
                <a:sym typeface="Times New Roman"/>
              </a:rPr>
              <a:t>元搜尋</a:t>
            </a:r>
            <a:r>
              <a:rPr sz="2550" dirty="0" err="1" smtClean="0">
                <a:latin typeface="標楷體" pitchFamily="65" charset="-120"/>
                <a:ea typeface="標楷體" pitchFamily="65" charset="-120"/>
                <a:cs typeface="Times New Roman"/>
                <a:sym typeface="Times New Roman"/>
              </a:rPr>
              <a:t>的方法</a:t>
            </a:r>
            <a:r>
              <a:rPr sz="2550" dirty="0" err="1">
                <a:latin typeface="標楷體" pitchFamily="65" charset="-120"/>
                <a:ea typeface="標楷體" pitchFamily="65" charset="-120"/>
                <a:cs typeface="Times New Roman"/>
                <a:sym typeface="Times New Roman"/>
              </a:rPr>
              <a:t>：首先在正中間摔下去，如果破的話，說明目標位置在下半部分，不破的話說明是在上半部分。然後繼續在對應的部分再二分下去</a:t>
            </a:r>
            <a:r>
              <a:rPr sz="2550" dirty="0">
                <a:latin typeface="標楷體" pitchFamily="65" charset="-120"/>
                <a:ea typeface="標楷體" pitchFamily="65" charset="-120"/>
                <a:cs typeface="Times New Roman"/>
                <a:sym typeface="Times New Roman"/>
              </a:rPr>
              <a:t>。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/>
        </p:nvSpPr>
        <p:spPr>
          <a:xfrm>
            <a:off x="6781800" y="6474460"/>
            <a:ext cx="1905000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defRPr sz="1400">
                <a:solidFill>
                  <a:srgbClr val="00E4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00E4A8"/>
                </a:solidFill>
              </a:rPr>
              <a:t>2</a:t>
            </a:r>
          </a:p>
        </p:txBody>
      </p:sp>
      <p:sp>
        <p:nvSpPr>
          <p:cNvPr id="32" name="Shape 32"/>
          <p:cNvSpPr>
            <a:spLocks noGrp="1"/>
          </p:cNvSpPr>
          <p:nvPr>
            <p:ph type="body" idx="4294967295"/>
          </p:nvPr>
        </p:nvSpPr>
        <p:spPr>
          <a:xfrm>
            <a:off x="381000" y="685800"/>
            <a:ext cx="8077200" cy="5622925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n"/>
              <a:defRPr sz="1800"/>
            </a:pPr>
            <a:r>
              <a:rPr sz="2400" dirty="0" err="1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rPr>
              <a:t>解法：</a:t>
            </a:r>
            <a:r>
              <a:rPr sz="2400" dirty="0" err="1">
                <a:latin typeface="標楷體"/>
                <a:ea typeface="標楷體"/>
                <a:cs typeface="標楷體"/>
                <a:sym typeface="標楷體"/>
              </a:rPr>
              <a:t>動態規劃+二元搜尋</a:t>
            </a:r>
            <a:endParaRPr sz="2400" dirty="0">
              <a:solidFill>
                <a:srgbClr val="3BA943"/>
              </a:solidFill>
              <a:latin typeface="Times New Roman Bold"/>
              <a:ea typeface="Times New Roman Bold"/>
              <a:cs typeface="Times New Roman Bold"/>
              <a:sym typeface="Times New Roman Bold"/>
            </a:endParaRPr>
          </a:p>
          <a:p>
            <a:pPr lvl="0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n"/>
              <a:defRPr sz="1800"/>
            </a:pPr>
            <a:r>
              <a:rPr sz="2400" dirty="0" err="1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rPr>
              <a:t>解法範例</a:t>
            </a:r>
            <a:r>
              <a:rPr sz="2400" dirty="0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rPr>
              <a:t>：</a:t>
            </a:r>
          </a:p>
        </p:txBody>
      </p:sp>
      <p:sp>
        <p:nvSpPr>
          <p:cNvPr id="33" name="Shape 33"/>
          <p:cNvSpPr/>
          <p:nvPr/>
        </p:nvSpPr>
        <p:spPr>
          <a:xfrm>
            <a:off x="5829300" y="1685776"/>
            <a:ext cx="1270000" cy="3622973"/>
          </a:xfrm>
          <a:prstGeom prst="rect">
            <a:avLst/>
          </a:prstGeom>
          <a:gradFill>
            <a:gsLst>
              <a:gs pos="0">
                <a:srgbClr val="BABABA"/>
              </a:gs>
              <a:gs pos="35000">
                <a:srgbClr val="CFCFCF"/>
              </a:gs>
              <a:gs pos="100000">
                <a:srgbClr val="EDEDED"/>
              </a:gs>
            </a:gsLst>
            <a:lin ang="16200000"/>
          </a:gradFill>
          <a:ln>
            <a:solidFil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34" name="Shape 34"/>
          <p:cNvSpPr/>
          <p:nvPr/>
        </p:nvSpPr>
        <p:spPr>
          <a:xfrm>
            <a:off x="3792609" y="3376066"/>
            <a:ext cx="1682007" cy="469455"/>
          </a:xfrm>
          <a:prstGeom prst="rightArrow">
            <a:avLst>
              <a:gd name="adj1" fmla="val 32000"/>
              <a:gd name="adj2" fmla="val 173137"/>
            </a:avLst>
          </a:prstGeom>
          <a:gradFill>
            <a:gsLst>
              <a:gs pos="0">
                <a:srgbClr val="BABABA"/>
              </a:gs>
              <a:gs pos="35000">
                <a:srgbClr val="CFCFCF"/>
              </a:gs>
              <a:gs pos="100000">
                <a:srgbClr val="EDEDED"/>
              </a:gs>
            </a:gsLst>
            <a:lin ang="16200000"/>
          </a:gradFill>
          <a:ln>
            <a:solidFil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35" name="Shape 35"/>
          <p:cNvSpPr/>
          <p:nvPr/>
        </p:nvSpPr>
        <p:spPr>
          <a:xfrm>
            <a:off x="1499906" y="3380923"/>
            <a:ext cx="1779333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2400" dirty="0"/>
              <a:t>Ball k , Trial </a:t>
            </a:r>
            <a:r>
              <a:rPr lang="en-US" sz="2400" dirty="0" err="1" smtClean="0"/>
              <a:t>i</a:t>
            </a:r>
            <a:endParaRPr sz="2400" dirty="0"/>
          </a:p>
        </p:txBody>
      </p:sp>
      <p:sp>
        <p:nvSpPr>
          <p:cNvPr id="36" name="Shape 36"/>
          <p:cNvSpPr/>
          <p:nvPr/>
        </p:nvSpPr>
        <p:spPr>
          <a:xfrm>
            <a:off x="3792609" y="3918472"/>
            <a:ext cx="559049" cy="5798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>
            <a:solidFil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/>
          <a:lstStyle/>
          <a:p>
            <a:pPr lvl="0"/>
            <a:endParaRPr/>
          </a:p>
        </p:txBody>
      </p:sp>
      <p:grpSp>
        <p:nvGrpSpPr>
          <p:cNvPr id="39" name="Group 39"/>
          <p:cNvGrpSpPr/>
          <p:nvPr/>
        </p:nvGrpSpPr>
        <p:grpSpPr>
          <a:xfrm>
            <a:off x="3847379" y="2939728"/>
            <a:ext cx="449509" cy="449509"/>
            <a:chOff x="0" y="0"/>
            <a:chExt cx="449508" cy="449508"/>
          </a:xfrm>
        </p:grpSpPr>
        <p:sp>
          <p:nvSpPr>
            <p:cNvPr id="37" name="Shape 37"/>
            <p:cNvSpPr/>
            <p:nvPr/>
          </p:nvSpPr>
          <p:spPr>
            <a:xfrm flipV="1">
              <a:off x="0" y="-1"/>
              <a:ext cx="449509" cy="449510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bevel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lvl="0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38" name="Shape 38"/>
            <p:cNvSpPr/>
            <p:nvPr/>
          </p:nvSpPr>
          <p:spPr>
            <a:xfrm>
              <a:off x="0" y="0"/>
              <a:ext cx="449509" cy="449509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bevel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lvl="0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</p:grp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6781800" y="6474460"/>
            <a:ext cx="1905000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defRPr sz="1400">
                <a:solidFill>
                  <a:srgbClr val="00E4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00E4A8"/>
                </a:solidFill>
              </a:rPr>
              <a:t>2</a:t>
            </a:r>
          </a:p>
        </p:txBody>
      </p:sp>
      <p:sp>
        <p:nvSpPr>
          <p:cNvPr id="42" name="Shape 42"/>
          <p:cNvSpPr>
            <a:spLocks noGrp="1"/>
          </p:cNvSpPr>
          <p:nvPr>
            <p:ph type="body" idx="4294967295"/>
          </p:nvPr>
        </p:nvSpPr>
        <p:spPr>
          <a:xfrm>
            <a:off x="381000" y="685800"/>
            <a:ext cx="8077200" cy="5622925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n"/>
              <a:defRPr sz="1800"/>
            </a:pPr>
            <a:r>
              <a:rPr sz="2400" dirty="0" err="1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rPr>
              <a:t>解法：</a:t>
            </a:r>
            <a:r>
              <a:rPr sz="2400" dirty="0" err="1">
                <a:latin typeface="標楷體"/>
                <a:ea typeface="標楷體"/>
                <a:cs typeface="標楷體"/>
                <a:sym typeface="標楷體"/>
              </a:rPr>
              <a:t>動態規劃+二元搜尋</a:t>
            </a:r>
            <a:endParaRPr sz="2400" dirty="0">
              <a:solidFill>
                <a:srgbClr val="3BA943"/>
              </a:solidFill>
              <a:latin typeface="Times New Roman Bold"/>
              <a:ea typeface="Times New Roman Bold"/>
              <a:cs typeface="Times New Roman Bold"/>
              <a:sym typeface="Times New Roman Bold"/>
            </a:endParaRPr>
          </a:p>
          <a:p>
            <a:pPr lvl="0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n"/>
              <a:defRPr sz="1800"/>
            </a:pPr>
            <a:r>
              <a:rPr sz="2400" dirty="0" err="1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rPr>
              <a:t>解法範例</a:t>
            </a:r>
            <a:r>
              <a:rPr sz="2400" dirty="0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rPr>
              <a:t>：</a:t>
            </a:r>
          </a:p>
        </p:txBody>
      </p:sp>
      <p:sp>
        <p:nvSpPr>
          <p:cNvPr id="43" name="Shape 43"/>
          <p:cNvSpPr/>
          <p:nvPr/>
        </p:nvSpPr>
        <p:spPr>
          <a:xfrm>
            <a:off x="7340600" y="1685776"/>
            <a:ext cx="1270000" cy="3622973"/>
          </a:xfrm>
          <a:prstGeom prst="rect">
            <a:avLst/>
          </a:prstGeom>
          <a:gradFill>
            <a:gsLst>
              <a:gs pos="0">
                <a:srgbClr val="BABABA"/>
              </a:gs>
              <a:gs pos="35000">
                <a:srgbClr val="CFCFCF"/>
              </a:gs>
              <a:gs pos="100000">
                <a:srgbClr val="EDEDED"/>
              </a:gs>
            </a:gsLst>
            <a:lin ang="16200000"/>
          </a:gradFill>
          <a:ln>
            <a:solidFil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44" name="Shape 44"/>
          <p:cNvSpPr/>
          <p:nvPr/>
        </p:nvSpPr>
        <p:spPr>
          <a:xfrm>
            <a:off x="6061792" y="3376066"/>
            <a:ext cx="1178124" cy="469455"/>
          </a:xfrm>
          <a:prstGeom prst="rightArrow">
            <a:avLst>
              <a:gd name="adj1" fmla="val 32000"/>
              <a:gd name="adj2" fmla="val 173137"/>
            </a:avLst>
          </a:prstGeom>
          <a:gradFill>
            <a:gsLst>
              <a:gs pos="0">
                <a:srgbClr val="BABABA"/>
              </a:gs>
              <a:gs pos="35000">
                <a:srgbClr val="CFCFCF"/>
              </a:gs>
              <a:gs pos="100000">
                <a:srgbClr val="EDEDED"/>
              </a:gs>
            </a:gsLst>
            <a:lin ang="16200000"/>
          </a:gradFill>
          <a:ln>
            <a:solidFil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45" name="Shape 45"/>
          <p:cNvSpPr/>
          <p:nvPr/>
        </p:nvSpPr>
        <p:spPr>
          <a:xfrm>
            <a:off x="3807189" y="3380923"/>
            <a:ext cx="1779333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2400" dirty="0"/>
              <a:t>Ball k , Trial </a:t>
            </a:r>
            <a:r>
              <a:rPr lang="en-US" sz="2400" dirty="0" err="1" smtClean="0"/>
              <a:t>i</a:t>
            </a:r>
            <a:endParaRPr sz="2400" dirty="0"/>
          </a:p>
        </p:txBody>
      </p:sp>
      <p:sp>
        <p:nvSpPr>
          <p:cNvPr id="46" name="Shape 46"/>
          <p:cNvSpPr/>
          <p:nvPr/>
        </p:nvSpPr>
        <p:spPr>
          <a:xfrm>
            <a:off x="3592652" y="4582020"/>
            <a:ext cx="559049" cy="5798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>
            <a:solidFil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/>
          <a:lstStyle/>
          <a:p>
            <a:pPr lvl="0"/>
            <a:endParaRPr/>
          </a:p>
        </p:txBody>
      </p:sp>
      <p:grpSp>
        <p:nvGrpSpPr>
          <p:cNvPr id="49" name="Group 49"/>
          <p:cNvGrpSpPr/>
          <p:nvPr/>
        </p:nvGrpSpPr>
        <p:grpSpPr>
          <a:xfrm>
            <a:off x="3647422" y="2277294"/>
            <a:ext cx="449510" cy="449510"/>
            <a:chOff x="0" y="0"/>
            <a:chExt cx="449508" cy="449508"/>
          </a:xfrm>
        </p:grpSpPr>
        <p:sp>
          <p:nvSpPr>
            <p:cNvPr id="47" name="Shape 47"/>
            <p:cNvSpPr/>
            <p:nvPr/>
          </p:nvSpPr>
          <p:spPr>
            <a:xfrm flipV="1">
              <a:off x="0" y="-1"/>
              <a:ext cx="449509" cy="449510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bevel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lvl="0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48" name="Shape 48"/>
            <p:cNvSpPr/>
            <p:nvPr/>
          </p:nvSpPr>
          <p:spPr>
            <a:xfrm>
              <a:off x="0" y="0"/>
              <a:ext cx="449509" cy="449509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bevel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lvl="0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</p:grpSp>
      <p:sp>
        <p:nvSpPr>
          <p:cNvPr id="50" name="Shape 50"/>
          <p:cNvSpPr/>
          <p:nvPr/>
        </p:nvSpPr>
        <p:spPr>
          <a:xfrm>
            <a:off x="2998088" y="1722784"/>
            <a:ext cx="387207" cy="15585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229" y="0"/>
                </a:moveTo>
                <a:lnTo>
                  <a:pt x="1877" y="16"/>
                </a:lnTo>
                <a:lnTo>
                  <a:pt x="0" y="21592"/>
                </a:lnTo>
                <a:lnTo>
                  <a:pt x="21600" y="21600"/>
                </a:lnTo>
              </a:path>
            </a:pathLst>
          </a:custGeom>
          <a:ln w="25400">
            <a:solidFill>
              <a:srgbClr val="00E4A8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51" name="Shape 51"/>
          <p:cNvSpPr/>
          <p:nvPr/>
        </p:nvSpPr>
        <p:spPr>
          <a:xfrm>
            <a:off x="2998088" y="4092674"/>
            <a:ext cx="387207" cy="15585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229" y="0"/>
                </a:moveTo>
                <a:lnTo>
                  <a:pt x="1877" y="16"/>
                </a:lnTo>
                <a:lnTo>
                  <a:pt x="0" y="21592"/>
                </a:lnTo>
                <a:lnTo>
                  <a:pt x="21600" y="21600"/>
                </a:lnTo>
              </a:path>
            </a:pathLst>
          </a:custGeom>
          <a:ln w="25400">
            <a:solidFill>
              <a:srgbClr val="00E4A8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52" name="Shape 52"/>
          <p:cNvSpPr/>
          <p:nvPr/>
        </p:nvSpPr>
        <p:spPr>
          <a:xfrm>
            <a:off x="122348" y="2322978"/>
            <a:ext cx="2059859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2400" dirty="0"/>
              <a:t>Ball k , Trial </a:t>
            </a:r>
            <a:r>
              <a:rPr lang="en-US" sz="2400" dirty="0" smtClean="0"/>
              <a:t>i</a:t>
            </a:r>
            <a:r>
              <a:rPr sz="2400" dirty="0" smtClean="0"/>
              <a:t>-1</a:t>
            </a:r>
            <a:endParaRPr sz="2400" dirty="0"/>
          </a:p>
        </p:txBody>
      </p:sp>
      <p:sp>
        <p:nvSpPr>
          <p:cNvPr id="53" name="Shape 53"/>
          <p:cNvSpPr/>
          <p:nvPr/>
        </p:nvSpPr>
        <p:spPr>
          <a:xfrm>
            <a:off x="103271" y="4380378"/>
            <a:ext cx="2340384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2400" dirty="0"/>
              <a:t>Ball k-1 , Trial </a:t>
            </a:r>
            <a:r>
              <a:rPr lang="en-US" sz="2400" dirty="0" smtClean="0"/>
              <a:t>i</a:t>
            </a:r>
            <a:r>
              <a:rPr sz="2400" dirty="0" smtClean="0"/>
              <a:t>-1</a:t>
            </a:r>
            <a:endParaRPr sz="2400" dirty="0"/>
          </a:p>
        </p:txBody>
      </p:sp>
      <p:sp>
        <p:nvSpPr>
          <p:cNvPr id="54" name="Shape 54"/>
          <p:cNvSpPr/>
          <p:nvPr/>
        </p:nvSpPr>
        <p:spPr>
          <a:xfrm>
            <a:off x="2998084" y="3405013"/>
            <a:ext cx="387207" cy="5639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229" y="0"/>
                </a:moveTo>
                <a:lnTo>
                  <a:pt x="1877" y="16"/>
                </a:lnTo>
                <a:lnTo>
                  <a:pt x="0" y="21592"/>
                </a:lnTo>
                <a:lnTo>
                  <a:pt x="21600" y="21600"/>
                </a:lnTo>
              </a:path>
            </a:pathLst>
          </a:custGeom>
          <a:ln w="25400">
            <a:solidFill>
              <a:srgbClr val="00E4A8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55" name="Shape 55"/>
          <p:cNvSpPr/>
          <p:nvPr/>
        </p:nvSpPr>
        <p:spPr>
          <a:xfrm>
            <a:off x="1207799" y="3457123"/>
            <a:ext cx="270531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2400"/>
              <a:t>1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/>
        </p:nvSpPr>
        <p:spPr>
          <a:xfrm>
            <a:off x="6781800" y="6474460"/>
            <a:ext cx="1905000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defRPr sz="1400">
                <a:solidFill>
                  <a:srgbClr val="00E4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00E4A8"/>
                </a:solidFill>
              </a:rPr>
              <a:t>2</a:t>
            </a:r>
          </a:p>
        </p:txBody>
      </p:sp>
      <p:sp>
        <p:nvSpPr>
          <p:cNvPr id="58" name="Shape 58"/>
          <p:cNvSpPr>
            <a:spLocks noGrp="1"/>
          </p:cNvSpPr>
          <p:nvPr>
            <p:ph type="body" idx="4294967295"/>
          </p:nvPr>
        </p:nvSpPr>
        <p:spPr>
          <a:xfrm>
            <a:off x="381000" y="685800"/>
            <a:ext cx="8077200" cy="5622925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n"/>
              <a:defRPr sz="1800"/>
            </a:pPr>
            <a:r>
              <a:rPr sz="2400" dirty="0" err="1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rPr>
              <a:t>解法：</a:t>
            </a:r>
            <a:r>
              <a:rPr sz="2400" dirty="0" err="1">
                <a:latin typeface="標楷體"/>
                <a:ea typeface="標楷體"/>
                <a:cs typeface="標楷體"/>
                <a:sym typeface="標楷體"/>
              </a:rPr>
              <a:t>動態規劃+二元搜尋</a:t>
            </a:r>
            <a:endParaRPr sz="2400" dirty="0">
              <a:solidFill>
                <a:srgbClr val="3BA943"/>
              </a:solidFill>
              <a:latin typeface="Times New Roman Bold"/>
              <a:ea typeface="Times New Roman Bold"/>
              <a:cs typeface="Times New Roman Bold"/>
              <a:sym typeface="Times New Roman Bold"/>
            </a:endParaRPr>
          </a:p>
          <a:p>
            <a:pPr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n"/>
              <a:defRPr sz="1800"/>
            </a:pPr>
            <a:r>
              <a:rPr sz="2400" dirty="0" err="1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rPr>
              <a:t>解法範例</a:t>
            </a:r>
            <a:r>
              <a:rPr sz="2400" dirty="0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rPr>
              <a:t>：</a:t>
            </a:r>
          </a:p>
        </p:txBody>
      </p:sp>
      <p:sp>
        <p:nvSpPr>
          <p:cNvPr id="59" name="Shape 59"/>
          <p:cNvSpPr/>
          <p:nvPr/>
        </p:nvSpPr>
        <p:spPr>
          <a:xfrm>
            <a:off x="7340600" y="1685776"/>
            <a:ext cx="1270000" cy="3622973"/>
          </a:xfrm>
          <a:prstGeom prst="rect">
            <a:avLst/>
          </a:prstGeom>
          <a:gradFill>
            <a:gsLst>
              <a:gs pos="0">
                <a:srgbClr val="BABABA"/>
              </a:gs>
              <a:gs pos="35000">
                <a:srgbClr val="CFCFCF"/>
              </a:gs>
              <a:gs pos="100000">
                <a:srgbClr val="EDEDED"/>
              </a:gs>
            </a:gsLst>
            <a:lin ang="16200000"/>
          </a:gradFill>
          <a:ln>
            <a:solidFil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60" name="Shape 60"/>
          <p:cNvSpPr/>
          <p:nvPr/>
        </p:nvSpPr>
        <p:spPr>
          <a:xfrm>
            <a:off x="6061792" y="3376066"/>
            <a:ext cx="1178124" cy="469455"/>
          </a:xfrm>
          <a:prstGeom prst="rightArrow">
            <a:avLst>
              <a:gd name="adj1" fmla="val 32000"/>
              <a:gd name="adj2" fmla="val 173137"/>
            </a:avLst>
          </a:prstGeom>
          <a:gradFill>
            <a:gsLst>
              <a:gs pos="0">
                <a:srgbClr val="BABABA"/>
              </a:gs>
              <a:gs pos="35000">
                <a:srgbClr val="CFCFCF"/>
              </a:gs>
              <a:gs pos="100000">
                <a:srgbClr val="EDEDED"/>
              </a:gs>
            </a:gsLst>
            <a:lin ang="16200000"/>
          </a:gradFill>
          <a:ln>
            <a:solidFil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61" name="Shape 61"/>
          <p:cNvSpPr/>
          <p:nvPr/>
        </p:nvSpPr>
        <p:spPr>
          <a:xfrm>
            <a:off x="3807188" y="3380923"/>
            <a:ext cx="1423467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2400" dirty="0" err="1"/>
              <a:t>dp</a:t>
            </a:r>
            <a:r>
              <a:rPr sz="2400" dirty="0"/>
              <a:t>[ k ][ </a:t>
            </a:r>
            <a:r>
              <a:rPr lang="en-US" sz="2400" dirty="0" err="1" smtClean="0"/>
              <a:t>i</a:t>
            </a:r>
            <a:r>
              <a:rPr sz="2400" dirty="0" smtClean="0"/>
              <a:t> </a:t>
            </a:r>
            <a:r>
              <a:rPr sz="2400" dirty="0"/>
              <a:t>]</a:t>
            </a:r>
          </a:p>
        </p:txBody>
      </p:sp>
      <p:sp>
        <p:nvSpPr>
          <p:cNvPr id="62" name="Shape 62"/>
          <p:cNvSpPr/>
          <p:nvPr/>
        </p:nvSpPr>
        <p:spPr>
          <a:xfrm>
            <a:off x="3592652" y="4582021"/>
            <a:ext cx="559049" cy="5798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>
            <a:solidFil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/>
          <a:lstStyle/>
          <a:p>
            <a:pPr lvl="0"/>
            <a:endParaRPr/>
          </a:p>
        </p:txBody>
      </p:sp>
      <p:grpSp>
        <p:nvGrpSpPr>
          <p:cNvPr id="65" name="Group 65"/>
          <p:cNvGrpSpPr/>
          <p:nvPr/>
        </p:nvGrpSpPr>
        <p:grpSpPr>
          <a:xfrm>
            <a:off x="3647422" y="2277294"/>
            <a:ext cx="449510" cy="449510"/>
            <a:chOff x="0" y="0"/>
            <a:chExt cx="449508" cy="449508"/>
          </a:xfrm>
        </p:grpSpPr>
        <p:sp>
          <p:nvSpPr>
            <p:cNvPr id="63" name="Shape 63"/>
            <p:cNvSpPr/>
            <p:nvPr/>
          </p:nvSpPr>
          <p:spPr>
            <a:xfrm flipV="1">
              <a:off x="0" y="-1"/>
              <a:ext cx="449509" cy="449510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bevel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lvl="0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64" name="Shape 64"/>
            <p:cNvSpPr/>
            <p:nvPr/>
          </p:nvSpPr>
          <p:spPr>
            <a:xfrm>
              <a:off x="0" y="0"/>
              <a:ext cx="449509" cy="449509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bevel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lvl="0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</p:grpSp>
      <p:sp>
        <p:nvSpPr>
          <p:cNvPr id="66" name="Shape 66"/>
          <p:cNvSpPr/>
          <p:nvPr/>
        </p:nvSpPr>
        <p:spPr>
          <a:xfrm>
            <a:off x="2998088" y="1722784"/>
            <a:ext cx="387207" cy="15585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229" y="0"/>
                </a:moveTo>
                <a:lnTo>
                  <a:pt x="1877" y="16"/>
                </a:lnTo>
                <a:lnTo>
                  <a:pt x="0" y="21592"/>
                </a:lnTo>
                <a:lnTo>
                  <a:pt x="21600" y="21600"/>
                </a:lnTo>
              </a:path>
            </a:pathLst>
          </a:custGeom>
          <a:ln w="25400">
            <a:solidFill>
              <a:srgbClr val="00E4A8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67" name="Shape 67"/>
          <p:cNvSpPr/>
          <p:nvPr/>
        </p:nvSpPr>
        <p:spPr>
          <a:xfrm>
            <a:off x="2998088" y="4092674"/>
            <a:ext cx="387207" cy="15585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229" y="0"/>
                </a:moveTo>
                <a:lnTo>
                  <a:pt x="1877" y="16"/>
                </a:lnTo>
                <a:lnTo>
                  <a:pt x="0" y="21592"/>
                </a:lnTo>
                <a:lnTo>
                  <a:pt x="21600" y="21600"/>
                </a:lnTo>
              </a:path>
            </a:pathLst>
          </a:custGeom>
          <a:ln w="25400">
            <a:solidFill>
              <a:srgbClr val="00E4A8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68" name="Shape 68"/>
          <p:cNvSpPr/>
          <p:nvPr/>
        </p:nvSpPr>
        <p:spPr>
          <a:xfrm>
            <a:off x="122348" y="2322978"/>
            <a:ext cx="1703993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2400" dirty="0" err="1"/>
              <a:t>dp</a:t>
            </a:r>
            <a:r>
              <a:rPr sz="2400" dirty="0"/>
              <a:t>[ k ][ </a:t>
            </a:r>
            <a:r>
              <a:rPr lang="en-US" sz="2400" dirty="0" smtClean="0"/>
              <a:t>i</a:t>
            </a:r>
            <a:r>
              <a:rPr sz="2400" dirty="0" smtClean="0"/>
              <a:t>-1 </a:t>
            </a:r>
            <a:r>
              <a:rPr sz="2400" dirty="0"/>
              <a:t>]</a:t>
            </a:r>
          </a:p>
        </p:txBody>
      </p:sp>
      <p:sp>
        <p:nvSpPr>
          <p:cNvPr id="69" name="Shape 69"/>
          <p:cNvSpPr/>
          <p:nvPr/>
        </p:nvSpPr>
        <p:spPr>
          <a:xfrm>
            <a:off x="103271" y="4380378"/>
            <a:ext cx="1984518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2400" dirty="0" err="1"/>
              <a:t>dp</a:t>
            </a:r>
            <a:r>
              <a:rPr sz="2400" dirty="0"/>
              <a:t>[ k-1 ][ </a:t>
            </a:r>
            <a:r>
              <a:rPr lang="en-US" sz="2400" dirty="0" smtClean="0"/>
              <a:t>i</a:t>
            </a:r>
            <a:r>
              <a:rPr sz="2400" dirty="0" smtClean="0"/>
              <a:t>-1 </a:t>
            </a:r>
            <a:r>
              <a:rPr sz="2400" dirty="0"/>
              <a:t>]</a:t>
            </a:r>
          </a:p>
        </p:txBody>
      </p:sp>
      <p:sp>
        <p:nvSpPr>
          <p:cNvPr id="70" name="Shape 70"/>
          <p:cNvSpPr/>
          <p:nvPr/>
        </p:nvSpPr>
        <p:spPr>
          <a:xfrm>
            <a:off x="2998084" y="3405013"/>
            <a:ext cx="387207" cy="5639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229" y="0"/>
                </a:moveTo>
                <a:lnTo>
                  <a:pt x="1877" y="16"/>
                </a:lnTo>
                <a:lnTo>
                  <a:pt x="0" y="21592"/>
                </a:lnTo>
                <a:lnTo>
                  <a:pt x="21600" y="21600"/>
                </a:lnTo>
              </a:path>
            </a:pathLst>
          </a:custGeom>
          <a:ln w="25400">
            <a:solidFill>
              <a:srgbClr val="00E4A8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71" name="Shape 71"/>
          <p:cNvSpPr/>
          <p:nvPr/>
        </p:nvSpPr>
        <p:spPr>
          <a:xfrm>
            <a:off x="1207799" y="3457123"/>
            <a:ext cx="270531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2400" dirty="0"/>
              <a:t>1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6781800" y="6474460"/>
            <a:ext cx="1905000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defRPr sz="1400">
                <a:solidFill>
                  <a:srgbClr val="00E4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00E4A8"/>
                </a:solidFill>
              </a:rPr>
              <a:t>2</a:t>
            </a:r>
          </a:p>
        </p:txBody>
      </p:sp>
      <p:sp>
        <p:nvSpPr>
          <p:cNvPr id="74" name="Shape 74"/>
          <p:cNvSpPr>
            <a:spLocks noGrp="1"/>
          </p:cNvSpPr>
          <p:nvPr>
            <p:ph type="body" idx="4294967295"/>
          </p:nvPr>
        </p:nvSpPr>
        <p:spPr>
          <a:xfrm>
            <a:off x="381000" y="685800"/>
            <a:ext cx="8077200" cy="5622925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n"/>
              <a:defRPr sz="1800"/>
            </a:pPr>
            <a:r>
              <a:rPr sz="2400" dirty="0" err="1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rPr>
              <a:t>討論</a:t>
            </a:r>
            <a:r>
              <a:rPr sz="2400" dirty="0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rPr>
              <a:t>：</a:t>
            </a:r>
          </a:p>
          <a:p>
            <a:pPr marL="0" lvl="0" indent="0">
              <a:lnSpc>
                <a:spcPct val="90000"/>
              </a:lnSpc>
              <a:spcBef>
                <a:spcPts val="500"/>
              </a:spcBef>
              <a:buClrTx/>
              <a:buSzTx/>
              <a:buFontTx/>
              <a:buNone/>
              <a:defRPr sz="1800"/>
            </a:pPr>
            <a:r>
              <a:rPr sz="2400" dirty="0" err="1">
                <a:latin typeface="Arial"/>
                <a:ea typeface="Arial"/>
                <a:cs typeface="Arial"/>
                <a:sym typeface="Arial"/>
              </a:rPr>
              <a:t>dp</a:t>
            </a:r>
            <a:r>
              <a:rPr sz="2400" dirty="0">
                <a:latin typeface="Arial"/>
                <a:ea typeface="Arial"/>
                <a:cs typeface="Arial"/>
                <a:sym typeface="Arial"/>
              </a:rPr>
              <a:t>[ k ][ </a:t>
            </a:r>
            <a:r>
              <a:rPr lang="en-US" sz="2400" dirty="0" err="1" smtClean="0">
                <a:latin typeface="Arial"/>
                <a:ea typeface="Arial"/>
                <a:cs typeface="Arial"/>
                <a:sym typeface="Arial"/>
              </a:rPr>
              <a:t>i</a:t>
            </a:r>
            <a:r>
              <a:rPr sz="2400" dirty="0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2400" dirty="0">
                <a:latin typeface="Arial"/>
                <a:ea typeface="Arial"/>
                <a:cs typeface="Arial"/>
                <a:sym typeface="Arial"/>
              </a:rPr>
              <a:t>] = </a:t>
            </a:r>
            <a:r>
              <a:rPr sz="2400" dirty="0" err="1">
                <a:latin typeface="Arial"/>
                <a:ea typeface="Arial"/>
                <a:cs typeface="Arial"/>
                <a:sym typeface="Arial"/>
              </a:rPr>
              <a:t>dp</a:t>
            </a:r>
            <a:r>
              <a:rPr sz="2400" dirty="0">
                <a:latin typeface="Arial"/>
                <a:ea typeface="Arial"/>
                <a:cs typeface="Arial"/>
                <a:sym typeface="Arial"/>
              </a:rPr>
              <a:t>[ k ][ </a:t>
            </a:r>
            <a:r>
              <a:rPr lang="en-US" sz="2400" dirty="0" smtClean="0">
                <a:latin typeface="Arial"/>
                <a:ea typeface="Arial"/>
                <a:cs typeface="Arial"/>
                <a:sym typeface="Arial"/>
              </a:rPr>
              <a:t>i</a:t>
            </a:r>
            <a:r>
              <a:rPr sz="2400" dirty="0" smtClean="0">
                <a:latin typeface="Arial"/>
                <a:ea typeface="Arial"/>
                <a:cs typeface="Arial"/>
                <a:sym typeface="Arial"/>
              </a:rPr>
              <a:t>-1 </a:t>
            </a:r>
            <a:r>
              <a:rPr sz="2400" dirty="0">
                <a:latin typeface="Arial"/>
                <a:ea typeface="Arial"/>
                <a:cs typeface="Arial"/>
                <a:sym typeface="Arial"/>
              </a:rPr>
              <a:t>] + 1 + </a:t>
            </a:r>
            <a:r>
              <a:rPr sz="2400" dirty="0" err="1">
                <a:latin typeface="Arial"/>
                <a:ea typeface="Arial"/>
                <a:cs typeface="Arial"/>
                <a:sym typeface="Arial"/>
              </a:rPr>
              <a:t>dp</a:t>
            </a:r>
            <a:r>
              <a:rPr sz="2400" dirty="0">
                <a:latin typeface="Arial"/>
                <a:ea typeface="Arial"/>
                <a:cs typeface="Arial"/>
                <a:sym typeface="Arial"/>
              </a:rPr>
              <a:t>[ k-1 ][ </a:t>
            </a:r>
            <a:r>
              <a:rPr lang="en-US" sz="2400" dirty="0" smtClean="0">
                <a:latin typeface="Arial"/>
                <a:ea typeface="Arial"/>
                <a:cs typeface="Arial"/>
                <a:sym typeface="Arial"/>
              </a:rPr>
              <a:t>i</a:t>
            </a:r>
            <a:r>
              <a:rPr sz="2400" dirty="0" smtClean="0">
                <a:latin typeface="Arial"/>
                <a:ea typeface="Arial"/>
                <a:cs typeface="Arial"/>
                <a:sym typeface="Arial"/>
              </a:rPr>
              <a:t>-1 </a:t>
            </a:r>
            <a:r>
              <a:rPr sz="2400" dirty="0">
                <a:latin typeface="Arial"/>
                <a:ea typeface="Arial"/>
                <a:cs typeface="Arial"/>
                <a:sym typeface="Arial"/>
              </a:rPr>
              <a:t>]</a:t>
            </a:r>
          </a:p>
          <a:p>
            <a:pPr marL="0" lvl="0" indent="0">
              <a:lnSpc>
                <a:spcPct val="90000"/>
              </a:lnSpc>
              <a:spcBef>
                <a:spcPts val="500"/>
              </a:spcBef>
              <a:buClrTx/>
              <a:buSzTx/>
              <a:buFontTx/>
              <a:buNone/>
              <a:defRPr sz="1800"/>
            </a:pP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lnSpc>
                <a:spcPct val="90000"/>
              </a:lnSpc>
              <a:spcBef>
                <a:spcPts val="500"/>
              </a:spcBef>
              <a:buClrTx/>
              <a:buSzTx/>
              <a:buFontTx/>
              <a:buNone/>
              <a:defRPr sz="1800"/>
            </a:pPr>
            <a:r>
              <a:rPr sz="2400" dirty="0">
                <a:latin typeface="Arial"/>
                <a:ea typeface="Arial"/>
                <a:cs typeface="Arial"/>
                <a:sym typeface="Arial"/>
              </a:rPr>
              <a:t>floor number : 64-bit </a:t>
            </a:r>
            <a:r>
              <a:rPr sz="2400" dirty="0" err="1">
                <a:latin typeface="Arial"/>
                <a:ea typeface="Arial"/>
                <a:cs typeface="Arial"/>
                <a:sym typeface="Arial"/>
              </a:rPr>
              <a:t>int</a:t>
            </a:r>
            <a:r>
              <a:rPr sz="2400" dirty="0">
                <a:latin typeface="Arial"/>
                <a:ea typeface="Arial"/>
                <a:cs typeface="Arial"/>
                <a:sym typeface="Arial"/>
              </a:rPr>
              <a:t> =&gt; use </a:t>
            </a:r>
            <a:r>
              <a:rPr sz="2400" dirty="0">
                <a:solidFill>
                  <a:srgbClr val="FF1702"/>
                </a:solidFill>
                <a:latin typeface="Arial"/>
                <a:ea typeface="Arial"/>
                <a:cs typeface="Arial"/>
                <a:sym typeface="Arial"/>
              </a:rPr>
              <a:t>unsigned long </a:t>
            </a:r>
            <a:r>
              <a:rPr sz="2400" dirty="0" err="1">
                <a:solidFill>
                  <a:srgbClr val="FF1702"/>
                </a:solidFill>
                <a:latin typeface="Arial"/>
                <a:ea typeface="Arial"/>
                <a:cs typeface="Arial"/>
                <a:sym typeface="Arial"/>
              </a:rPr>
              <a:t>long</a:t>
            </a:r>
            <a:endParaRPr sz="2400" dirty="0">
              <a:solidFill>
                <a:srgbClr val="FF170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lnSpc>
                <a:spcPct val="90000"/>
              </a:lnSpc>
              <a:spcBef>
                <a:spcPts val="500"/>
              </a:spcBef>
              <a:buClrTx/>
              <a:buSzTx/>
              <a:buFontTx/>
              <a:buNone/>
              <a:defRPr sz="1800"/>
            </a:pPr>
            <a:endParaRPr sz="2400" dirty="0">
              <a:solidFill>
                <a:srgbClr val="FF170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lnSpc>
                <a:spcPct val="90000"/>
              </a:lnSpc>
              <a:spcBef>
                <a:spcPts val="500"/>
              </a:spcBef>
              <a:buClrTx/>
              <a:buSzTx/>
              <a:buFontTx/>
              <a:buNone/>
              <a:defRPr sz="1800"/>
            </a:pPr>
            <a:r>
              <a:rPr sz="2400" dirty="0" err="1">
                <a:latin typeface="Arial"/>
                <a:ea typeface="Arial"/>
                <a:cs typeface="Arial"/>
                <a:sym typeface="Arial"/>
              </a:rPr>
              <a:t>只有一顆水球時</a:t>
            </a:r>
            <a:r>
              <a:rPr sz="2400" dirty="0">
                <a:latin typeface="Arial"/>
                <a:ea typeface="Arial"/>
                <a:cs typeface="Arial"/>
                <a:sym typeface="Arial"/>
              </a:rPr>
              <a:t> : </a:t>
            </a:r>
            <a:r>
              <a:rPr sz="2400" dirty="0" err="1">
                <a:latin typeface="Arial"/>
                <a:ea typeface="Arial"/>
                <a:cs typeface="Arial"/>
                <a:sym typeface="Arial"/>
              </a:rPr>
              <a:t>dp</a:t>
            </a:r>
            <a:r>
              <a:rPr sz="2400" dirty="0">
                <a:latin typeface="Arial"/>
                <a:ea typeface="Arial"/>
                <a:cs typeface="Arial"/>
                <a:sym typeface="Arial"/>
              </a:rPr>
              <a:t>[ 1 ][ n ] = n</a:t>
            </a:r>
          </a:p>
          <a:p>
            <a:pPr marL="0" lvl="0" indent="0">
              <a:lnSpc>
                <a:spcPct val="90000"/>
              </a:lnSpc>
              <a:spcBef>
                <a:spcPts val="500"/>
              </a:spcBef>
              <a:buClrTx/>
              <a:buSzTx/>
              <a:buFontTx/>
              <a:buNone/>
              <a:defRPr sz="1800"/>
            </a:pP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lnSpc>
                <a:spcPct val="90000"/>
              </a:lnSpc>
              <a:spcBef>
                <a:spcPts val="500"/>
              </a:spcBef>
              <a:buClrTx/>
              <a:buSzTx/>
              <a:buFontTx/>
              <a:buNone/>
              <a:defRPr sz="1800"/>
            </a:pPr>
            <a:r>
              <a:rPr sz="2400" dirty="0" err="1">
                <a:latin typeface="Arial"/>
                <a:ea typeface="Arial"/>
                <a:cs typeface="Arial"/>
                <a:sym typeface="Arial"/>
              </a:rPr>
              <a:t>求解時：Given</a:t>
            </a:r>
            <a:r>
              <a:rPr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2400" dirty="0" err="1">
                <a:latin typeface="Arial"/>
                <a:ea typeface="Arial"/>
                <a:cs typeface="Arial"/>
                <a:sym typeface="Arial"/>
              </a:rPr>
              <a:t>k,n</a:t>
            </a:r>
            <a:r>
              <a:rPr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2400" dirty="0" err="1">
                <a:latin typeface="Arial"/>
                <a:ea typeface="Arial"/>
                <a:cs typeface="Arial"/>
                <a:sym typeface="Arial"/>
              </a:rPr>
              <a:t>找出最小i</a:t>
            </a:r>
            <a:r>
              <a:rPr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2400" dirty="0" err="1">
                <a:latin typeface="Arial"/>
                <a:ea typeface="Arial"/>
                <a:cs typeface="Arial"/>
                <a:sym typeface="Arial"/>
              </a:rPr>
              <a:t>滿足</a:t>
            </a:r>
            <a:r>
              <a:rPr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2400" dirty="0" err="1">
                <a:latin typeface="Arial"/>
                <a:ea typeface="Arial"/>
                <a:cs typeface="Arial"/>
                <a:sym typeface="Arial"/>
              </a:rPr>
              <a:t>dp</a:t>
            </a:r>
            <a:r>
              <a:rPr sz="2400" dirty="0">
                <a:latin typeface="Arial"/>
                <a:ea typeface="Arial"/>
                <a:cs typeface="Arial"/>
                <a:sym typeface="Arial"/>
              </a:rPr>
              <a:t>[ k ][ </a:t>
            </a:r>
            <a:r>
              <a:rPr sz="2400" dirty="0" err="1">
                <a:latin typeface="Arial"/>
                <a:ea typeface="Arial"/>
                <a:cs typeface="Arial"/>
                <a:sym typeface="Arial"/>
              </a:rPr>
              <a:t>i</a:t>
            </a:r>
            <a:r>
              <a:rPr sz="2400" dirty="0">
                <a:latin typeface="Arial"/>
                <a:ea typeface="Arial"/>
                <a:cs typeface="Arial"/>
                <a:sym typeface="Arial"/>
              </a:rPr>
              <a:t> ] = n</a:t>
            </a:r>
            <a:endParaRPr sz="2400" dirty="0">
              <a:solidFill>
                <a:srgbClr val="3BA943"/>
              </a:solidFill>
              <a:latin typeface="Times New Roman Bold"/>
              <a:ea typeface="Times New Roman Bold"/>
              <a:cs typeface="Times New Roman Bold"/>
              <a:sym typeface="Times New Roman Bold"/>
            </a:endParaRPr>
          </a:p>
          <a:p>
            <a:pPr lvl="0">
              <a:lnSpc>
                <a:spcPct val="90000"/>
              </a:lnSpc>
              <a:spcBef>
                <a:spcPts val="500"/>
              </a:spcBef>
              <a:buSzTx/>
              <a:buNone/>
              <a:defRPr sz="1800"/>
            </a:pPr>
            <a:r>
              <a:rPr sz="2400" dirty="0"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E4A8"/>
      </a:accent1>
      <a:accent2>
        <a:srgbClr val="FFCF01"/>
      </a:accent2>
      <a:accent3>
        <a:srgbClr val="8F8F8F"/>
      </a:accent3>
      <a:accent4>
        <a:srgbClr val="707070"/>
      </a:accent4>
      <a:accent5>
        <a:srgbClr val="AAEECF"/>
      </a:accent5>
      <a:accent6>
        <a:srgbClr val="E7BC01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E4A8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E4A8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E4A8"/>
      </a:accent1>
      <a:accent2>
        <a:srgbClr val="FFCF01"/>
      </a:accent2>
      <a:accent3>
        <a:srgbClr val="8F8F8F"/>
      </a:accent3>
      <a:accent4>
        <a:srgbClr val="707070"/>
      </a:accent4>
      <a:accent5>
        <a:srgbClr val="AAEECF"/>
      </a:accent5>
      <a:accent6>
        <a:srgbClr val="E7BC01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E4A8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E4A8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257</Words>
  <Application>Microsoft Office PowerPoint</Application>
  <PresentationFormat>如螢幕大小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Default</vt:lpstr>
      <vt:lpstr>10934 - Dropping water balloons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10934 - Dropping water balloons</dc:title>
  <cp:lastModifiedBy>user</cp:lastModifiedBy>
  <cp:revision>2</cp:revision>
  <dcterms:modified xsi:type="dcterms:W3CDTF">2014-05-01T14:11:37Z</dcterms:modified>
</cp:coreProperties>
</file>