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7"/>
  </p:notesMasterIdLst>
  <p:sldIdLst>
    <p:sldId id="256" r:id="rId3"/>
    <p:sldId id="257" r:id="rId4"/>
    <p:sldId id="258" r:id="rId5"/>
    <p:sldId id="259" r:id="rId6"/>
  </p:sldIdLst>
  <p:sldSz cx="9144000" cy="6858000" type="screen4x3"/>
  <p:notesSz cx="6832600" cy="9964738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ahoma" pitchFamily="32" charset="0"/>
        <a:ea typeface="新細明體" pitchFamily="16" charset="-120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ahoma" pitchFamily="32" charset="0"/>
        <a:ea typeface="新細明體" pitchFamily="16" charset="-120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ahoma" pitchFamily="32" charset="0"/>
        <a:ea typeface="新細明體" pitchFamily="16" charset="-120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ahoma" pitchFamily="32" charset="0"/>
        <a:ea typeface="新細明體" pitchFamily="16" charset="-120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ahoma" pitchFamily="32" charset="0"/>
        <a:ea typeface="新細明體" pitchFamily="16" charset="-120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ahoma" pitchFamily="32" charset="0"/>
        <a:ea typeface="新細明體" pitchFamily="16" charset="-120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ahoma" pitchFamily="32" charset="0"/>
        <a:ea typeface="新細明體" pitchFamily="16" charset="-120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ahoma" pitchFamily="32" charset="0"/>
        <a:ea typeface="新細明體" pitchFamily="16" charset="-120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ahoma" pitchFamily="32" charset="0"/>
        <a:ea typeface="新細明體" pitchFamily="16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8" autoAdjust="0"/>
    <p:restoredTop sz="94718" autoAdjust="0"/>
  </p:normalViewPr>
  <p:slideViewPr>
    <p:cSldViewPr>
      <p:cViewPr varScale="1">
        <p:scale>
          <a:sx n="77" d="100"/>
          <a:sy n="77" d="100"/>
        </p:scale>
        <p:origin x="-90" y="-7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32600" cy="99647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 cap="sq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TW" altLang="en-US"/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6832600" cy="99647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TW" altLang="en-US"/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0" y="0"/>
            <a:ext cx="6832600" cy="99647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TW" altLang="en-US"/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0" y="0"/>
            <a:ext cx="6832600" cy="99647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TW" altLang="en-US"/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0" y="0"/>
            <a:ext cx="6832600" cy="99647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TW" altLang="en-US"/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0" y="0"/>
            <a:ext cx="6832600" cy="99647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TW" altLang="en-US"/>
          </a:p>
        </p:txBody>
      </p:sp>
      <p:sp>
        <p:nvSpPr>
          <p:cNvPr id="3079" name="AutoShape 7"/>
          <p:cNvSpPr>
            <a:spLocks noChangeArrowheads="1"/>
          </p:cNvSpPr>
          <p:nvPr/>
        </p:nvSpPr>
        <p:spPr bwMode="auto">
          <a:xfrm>
            <a:off x="0" y="0"/>
            <a:ext cx="6832600" cy="99647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TW" altLang="en-US"/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TW" altLang="en-US"/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TW" altLang="en-US"/>
          </a:p>
        </p:txBody>
      </p:sp>
      <p:sp>
        <p:nvSpPr>
          <p:cNvPr id="7179" name="Rectangle 10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5513" y="747713"/>
            <a:ext cx="4970462" cy="3724275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83" name="Rectangle 11"/>
          <p:cNvSpPr>
            <a:spLocks noGrp="1" noChangeArrowheads="1"/>
          </p:cNvSpPr>
          <p:nvPr>
            <p:ph type="body"/>
          </p:nvPr>
        </p:nvSpPr>
        <p:spPr bwMode="auto">
          <a:xfrm>
            <a:off x="911225" y="4732338"/>
            <a:ext cx="4999038" cy="44719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1800" tIns="46080" rIns="918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zh-TW" altLang="zh-TW" noProof="0" smtClean="0"/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TW" altLang="en-US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/>
          </p:nvPr>
        </p:nvSpPr>
        <p:spPr bwMode="auto">
          <a:xfrm>
            <a:off x="3871913" y="9464675"/>
            <a:ext cx="2949575" cy="4873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1800" tIns="46080" rIns="91800" bIns="4608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 smtClean="0">
                <a:solidFill>
                  <a:srgbClr val="00E4A8"/>
                </a:solidFill>
              </a:defRPr>
            </a:lvl1pPr>
          </a:lstStyle>
          <a:p>
            <a:pPr>
              <a:defRPr/>
            </a:pPr>
            <a:fld id="{3002F695-776E-4D07-8896-1E7493908D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3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08FA78EC-4CF3-4576-AE7D-BCE3A27FB06C}" type="slidenum">
              <a:rPr lang="en-US" altLang="zh-TW"/>
              <a:pPr/>
              <a:t>1</a:t>
            </a:fld>
            <a:endParaRPr lang="en-US" altLang="zh-TW"/>
          </a:p>
        </p:txBody>
      </p:sp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1800" tIns="46080" rIns="91800" bIns="46080" anchor="b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76492550-E3D9-42E3-942E-1A99681DBA34}" type="slidenum">
              <a:rPr lang="en-US" altLang="zh-TW" sz="12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</a:t>
            </a:fld>
            <a:endParaRPr lang="en-US" altLang="zh-TW" sz="1200">
              <a:solidFill>
                <a:srgbClr val="000000"/>
              </a:solidFill>
            </a:endParaRPr>
          </a:p>
        </p:txBody>
      </p:sp>
      <p:sp>
        <p:nvSpPr>
          <p:cNvPr id="8196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47713"/>
            <a:ext cx="4981575" cy="3735387"/>
          </a:xfrm>
          <a:solidFill>
            <a:srgbClr val="FFFFFF"/>
          </a:solidFill>
          <a:ln/>
        </p:spPr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911225" y="4732338"/>
            <a:ext cx="5010150" cy="44831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2DCAC62A-048A-45E2-9F0E-41A397F0C212}" type="slidenum">
              <a:rPr lang="en-US" altLang="zh-TW"/>
              <a:pPr/>
              <a:t>2</a:t>
            </a:fld>
            <a:endParaRPr lang="en-US" altLang="zh-TW"/>
          </a:p>
        </p:txBody>
      </p:sp>
      <p:sp>
        <p:nvSpPr>
          <p:cNvPr id="9219" name="Text Box 1"/>
          <p:cNvSpPr txBox="1">
            <a:spLocks noChangeArrowheads="1"/>
          </p:cNvSpPr>
          <p:nvPr/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1800" tIns="46080" rIns="91800" bIns="46080" anchor="b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3A2A7D6-1986-487B-9F5B-229629A13133}" type="slidenum">
              <a:rPr lang="en-US" altLang="zh-TW" sz="12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</a:t>
            </a:fld>
            <a:endParaRPr lang="en-US" altLang="zh-TW" sz="1200">
              <a:solidFill>
                <a:srgbClr val="000000"/>
              </a:solidFill>
            </a:endParaRPr>
          </a:p>
        </p:txBody>
      </p:sp>
      <p:sp>
        <p:nvSpPr>
          <p:cNvPr id="9220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47713"/>
            <a:ext cx="4981575" cy="3735387"/>
          </a:xfrm>
          <a:solidFill>
            <a:srgbClr val="FFFFFF"/>
          </a:solidFill>
          <a:ln/>
        </p:spPr>
      </p:sp>
      <p:sp>
        <p:nvSpPr>
          <p:cNvPr id="9221" name="Text Box 3"/>
          <p:cNvSpPr txBox="1">
            <a:spLocks noChangeArrowheads="1"/>
          </p:cNvSpPr>
          <p:nvPr/>
        </p:nvSpPr>
        <p:spPr bwMode="auto">
          <a:xfrm>
            <a:off x="911225" y="4732338"/>
            <a:ext cx="5010150" cy="44831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3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721B754B-4B34-483B-A8C1-785C6AF366AB}" type="slidenum">
              <a:rPr lang="en-US" altLang="zh-TW"/>
              <a:pPr/>
              <a:t>3</a:t>
            </a:fld>
            <a:endParaRPr lang="en-US" altLang="zh-TW"/>
          </a:p>
        </p:txBody>
      </p:sp>
      <p:sp>
        <p:nvSpPr>
          <p:cNvPr id="1024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47713"/>
            <a:ext cx="4979987" cy="3733800"/>
          </a:xfrm>
          <a:solidFill>
            <a:srgbClr val="FFFFFF"/>
          </a:solidFill>
          <a:ln/>
        </p:spPr>
      </p:sp>
      <p:sp>
        <p:nvSpPr>
          <p:cNvPr id="10244" name="Text Box 2"/>
          <p:cNvSpPr txBox="1">
            <a:spLocks noChangeArrowheads="1"/>
          </p:cNvSpPr>
          <p:nvPr/>
        </p:nvSpPr>
        <p:spPr bwMode="auto">
          <a:xfrm>
            <a:off x="911225" y="4732338"/>
            <a:ext cx="5008563" cy="4481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3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94DF41A1-4DD8-4AFF-940A-BFBD20DA7ACF}" type="slidenum">
              <a:rPr lang="en-US" altLang="zh-TW"/>
              <a:pPr/>
              <a:t>4</a:t>
            </a:fld>
            <a:endParaRPr lang="en-US" altLang="zh-TW"/>
          </a:p>
        </p:txBody>
      </p:sp>
      <p:sp>
        <p:nvSpPr>
          <p:cNvPr id="1126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47713"/>
            <a:ext cx="4970463" cy="3727450"/>
          </a:xfrm>
          <a:solidFill>
            <a:srgbClr val="FFFFFF"/>
          </a:solidFill>
          <a:ln/>
        </p:spPr>
      </p:sp>
      <p:sp>
        <p:nvSpPr>
          <p:cNvPr id="11268" name="Text Box 2"/>
          <p:cNvSpPr txBox="1">
            <a:spLocks noChangeArrowheads="1"/>
          </p:cNvSpPr>
          <p:nvPr/>
        </p:nvSpPr>
        <p:spPr bwMode="auto">
          <a:xfrm>
            <a:off x="911225" y="4732338"/>
            <a:ext cx="5002213" cy="44751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20625E-4D08-4384-8DE4-9CEC2AE6641B}" type="datetime1">
              <a:rPr lang="en-US"/>
              <a:pPr>
                <a:defRPr/>
              </a:pPr>
              <a:t>4/15/2015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33D0FD-5E4A-4DD1-8F8C-5C74EF4B1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481AE0-4985-412E-9309-D7EC68098ECA}" type="datetime1">
              <a:rPr lang="en-US"/>
              <a:pPr>
                <a:defRPr/>
              </a:pPr>
              <a:t>4/15/2015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FE2EE-6F40-4793-8000-9C6C29C319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99238" y="381000"/>
            <a:ext cx="1944687" cy="578008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84838" cy="578008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B6319-EDD0-48A4-A65E-DD433365121F}" type="datetime1">
              <a:rPr lang="en-US"/>
              <a:pPr>
                <a:defRPr/>
              </a:pPr>
              <a:t>4/15/2015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BEA5A4-6ADD-4CB6-A463-1D656D7B90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E699D-C6C6-4A2E-A5FA-BCC3443E7AD8}" type="datetime1">
              <a:rPr lang="en-US"/>
              <a:pPr>
                <a:defRPr/>
              </a:pPr>
              <a:t>4/15/2015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5ED2F-6D28-4949-A672-4D660631EE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98645-A6A1-4052-9354-92B0396AF259}" type="datetime1">
              <a:rPr lang="en-US"/>
              <a:pPr>
                <a:defRPr/>
              </a:pPr>
              <a:t>4/15/2015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88586-138D-4552-BF2E-CBBA07B7AF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2609C-9EAD-4597-B992-2A078E800CB3}" type="datetime1">
              <a:rPr lang="en-US"/>
              <a:pPr>
                <a:defRPr/>
              </a:pPr>
              <a:t>4/15/2015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B3171A-D270-4883-A17B-E5ED338B40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03650" cy="4637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18050" y="1524000"/>
            <a:ext cx="3805238" cy="4637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A0696-4D20-4C34-AFC9-BB099A3BB738}" type="datetime1">
              <a:rPr lang="en-US"/>
              <a:pPr>
                <a:defRPr/>
              </a:pPr>
              <a:t>4/15/2015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</a:t>
            </a: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7D6A84-D190-4BFB-AD35-592AE84315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3F85DC-B485-488F-95FE-F4BF3A7356C2}" type="datetime1">
              <a:rPr lang="en-US"/>
              <a:pPr>
                <a:defRPr/>
              </a:pPr>
              <a:t>4/15/2015</a:t>
            </a:fld>
            <a:endParaRPr lang="en-US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</a:t>
            </a:r>
          </a:p>
        </p:txBody>
      </p:sp>
      <p:sp>
        <p:nvSpPr>
          <p:cNvPr id="9" name="Rectangle 1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96F1B7-D70F-4C1F-856B-47DBC2771F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D8F25D-6C38-4A1F-9FF8-73FEBCA7C4E1}" type="datetime1">
              <a:rPr lang="en-US"/>
              <a:pPr>
                <a:defRPr/>
              </a:pPr>
              <a:t>4/15/2015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566583-8D15-40C6-96A7-CA06A754AE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E083E1-B1B9-4F62-B2EE-322C32D97074}" type="datetime1">
              <a:rPr lang="en-US"/>
              <a:pPr>
                <a:defRPr/>
              </a:pPr>
              <a:t>4/15/2015</a:t>
            </a:fld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3F1492-89A7-49A2-A025-25D27A47A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B1256-E27A-4CE9-BD3B-58D0E3BEED7F}" type="datetime1">
              <a:rPr lang="en-US"/>
              <a:pPr>
                <a:defRPr/>
              </a:pPr>
              <a:t>4/15/2015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</a:t>
            </a: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BC2E05-075B-4138-9D72-10ADB2F5C6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8F405E-FAD4-4BA3-9EDB-435A8DC4DFE4}" type="datetime1">
              <a:rPr lang="en-US"/>
              <a:pPr>
                <a:defRPr/>
              </a:pPr>
              <a:t>4/15/2015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6489C3-D433-4B26-A124-7644A0C080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49EA0-995D-44DD-886A-549A4EAECF36}" type="datetime1">
              <a:rPr lang="en-US"/>
              <a:pPr>
                <a:defRPr/>
              </a:pPr>
              <a:t>4/15/2015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</a:t>
            </a: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90D643-8CE8-4230-8C48-EFB7167373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92359-7F30-4CDB-9465-973690E7ABEA}" type="datetime1">
              <a:rPr lang="en-US"/>
              <a:pPr>
                <a:defRPr/>
              </a:pPr>
              <a:t>4/15/2015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52842C-2704-41C7-8DA3-4D81DEC545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99238" y="381000"/>
            <a:ext cx="1944687" cy="578008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84838" cy="578008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EF7A4F-9AA1-44FB-9F31-4148E943CEB1}" type="datetime1">
              <a:rPr lang="en-US"/>
              <a:pPr>
                <a:defRPr/>
              </a:pPr>
              <a:t>4/15/2015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5FF8E-5076-46B3-84C3-69D82827A4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55CE4B-74D8-43B7-A53B-A93A1134F5E5}" type="datetime1">
              <a:rPr lang="en-US"/>
              <a:pPr>
                <a:defRPr/>
              </a:pPr>
              <a:t>4/15/2015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8FADA2-0B63-46DD-83DF-A27AD3AB88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03650" cy="4637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18050" y="1524000"/>
            <a:ext cx="3805238" cy="4637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D710B1-4079-497B-B3C7-E8724E19D67A}" type="datetime1">
              <a:rPr lang="en-US"/>
              <a:pPr>
                <a:defRPr/>
              </a:pPr>
              <a:t>4/15/2015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28848F-87DE-4990-B7D2-4168E7E6F1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EA15F3-04D9-411C-B255-A29F345BD352}" type="datetime1">
              <a:rPr lang="en-US"/>
              <a:pPr>
                <a:defRPr/>
              </a:pPr>
              <a:t>4/15/2015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00406F-26FE-4812-A77D-2DF29A1AEA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6B2B9-BC1B-4ABF-B202-C32A4F6419F4}" type="datetime1">
              <a:rPr lang="en-US"/>
              <a:pPr>
                <a:defRPr/>
              </a:pPr>
              <a:t>4/15/2015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67BD50-9297-45B6-8FE4-953EC00B37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C8E3F1-95D1-4086-886F-12862B1B2456}" type="datetime1">
              <a:rPr lang="en-US"/>
              <a:pPr>
                <a:defRPr/>
              </a:pPr>
              <a:t>4/15/2015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EF831F-80A5-4915-A68A-844AB9314C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1548E-BF82-42AB-8D0E-995E21B02A16}" type="datetime1">
              <a:rPr lang="en-US"/>
              <a:pPr>
                <a:defRPr/>
              </a:pPr>
              <a:t>4/15/2015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BEA528-DDA5-4F82-9276-6A1A821B7B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0CB4B1-6D17-4EE2-A6DA-9322A4BDCBF4}" type="datetime1">
              <a:rPr lang="en-US"/>
              <a:pPr>
                <a:defRPr/>
              </a:pPr>
              <a:t>4/15/2015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2E7D3-B7F3-4B48-AC1D-74E5F31E3C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81925" cy="9032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GB" smtClean="0"/>
              <a:t>請按一下滑鼠，編輯標題文的格式。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61288" cy="4637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GB" smtClean="0"/>
              <a:t>請按滑鼠，編輯大綱文字格式。</a:t>
            </a:r>
          </a:p>
          <a:p>
            <a:pPr lvl="1"/>
            <a:r>
              <a:rPr lang="zh-TW" altLang="en-GB" smtClean="0"/>
              <a:t>第二個大綱層次</a:t>
            </a:r>
          </a:p>
          <a:p>
            <a:pPr lvl="2"/>
            <a:r>
              <a:rPr lang="zh-TW" altLang="en-GB" smtClean="0"/>
              <a:t>第三個大綱層次</a:t>
            </a:r>
          </a:p>
          <a:p>
            <a:pPr lvl="3"/>
            <a:r>
              <a:rPr lang="zh-TW" altLang="en-GB" smtClean="0"/>
              <a:t>第四個大綱層次</a:t>
            </a:r>
          </a:p>
          <a:p>
            <a:pPr lvl="4"/>
            <a:r>
              <a:rPr lang="zh-TW" altLang="en-GB" smtClean="0"/>
              <a:t>第五個大綱層次</a:t>
            </a:r>
          </a:p>
          <a:p>
            <a:pPr lvl="4"/>
            <a:r>
              <a:rPr lang="zh-TW" altLang="en-GB" smtClean="0"/>
              <a:t>第六個大綱層次</a:t>
            </a:r>
          </a:p>
          <a:p>
            <a:pPr lvl="4"/>
            <a:r>
              <a:rPr lang="zh-TW" altLang="en-GB" smtClean="0"/>
              <a:t>第七個大綱層次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4400" y="6324600"/>
            <a:ext cx="1893888" cy="4460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ABA94F56-9A60-4357-8560-F2E84FE2CF56}" type="datetime1">
              <a:rPr lang="en-US"/>
              <a:pPr>
                <a:defRPr/>
              </a:pPr>
              <a:t>4/15/2015</a:t>
            </a:fld>
            <a:endParaRPr lang="en-US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TW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781800" y="6324600"/>
            <a:ext cx="1893888" cy="4460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8A44CF58-932D-4CD1-913B-A148F3CEBA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 ft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Tahoma" pitchFamily="32" charset="0"/>
          <a:ea typeface="標楷體" pitchFamily="65" charset="-12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Tahoma" pitchFamily="32" charset="0"/>
          <a:ea typeface="標楷體" pitchFamily="65" charset="-12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Tahoma" pitchFamily="32" charset="0"/>
          <a:ea typeface="標楷體" pitchFamily="65" charset="-12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Tahoma" pitchFamily="32" charset="0"/>
          <a:ea typeface="標楷體" pitchFamily="65" charset="-12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Tahoma" pitchFamily="32" charset="0"/>
          <a:ea typeface="標楷體" pitchFamily="65" charset="-12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Tahoma" pitchFamily="32" charset="0"/>
          <a:ea typeface="標楷體" pitchFamily="65" charset="-12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Tahoma" pitchFamily="32" charset="0"/>
          <a:ea typeface="標楷體" pitchFamily="65" charset="-12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Tahoma" pitchFamily="32" charset="0"/>
          <a:ea typeface="標楷體" pitchFamily="65" charset="-12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"/>
          <p:cNvGrpSpPr>
            <a:grpSpLocks/>
          </p:cNvGrpSpPr>
          <p:nvPr/>
        </p:nvGrpSpPr>
        <p:grpSpPr bwMode="auto">
          <a:xfrm>
            <a:off x="0" y="2438400"/>
            <a:ext cx="8997950" cy="1041400"/>
            <a:chOff x="0" y="1536"/>
            <a:chExt cx="5668" cy="656"/>
          </a:xfrm>
        </p:grpSpPr>
        <p:grpSp>
          <p:nvGrpSpPr>
            <p:cNvPr id="2056" name="Group 2"/>
            <p:cNvGrpSpPr>
              <a:grpSpLocks/>
            </p:cNvGrpSpPr>
            <p:nvPr/>
          </p:nvGrpSpPr>
          <p:grpSpPr bwMode="auto">
            <a:xfrm>
              <a:off x="185" y="1604"/>
              <a:ext cx="442" cy="292"/>
              <a:chOff x="185" y="1604"/>
              <a:chExt cx="442" cy="292"/>
            </a:xfrm>
          </p:grpSpPr>
          <p:sp>
            <p:nvSpPr>
              <p:cNvPr id="2" name="Rectangle 3"/>
              <p:cNvSpPr>
                <a:spLocks noChangeArrowheads="1"/>
              </p:cNvSpPr>
              <p:nvPr/>
            </p:nvSpPr>
            <p:spPr bwMode="auto">
              <a:xfrm>
                <a:off x="185" y="1604"/>
                <a:ext cx="269" cy="292"/>
              </a:xfrm>
              <a:prstGeom prst="rect">
                <a:avLst/>
              </a:prstGeom>
              <a:solidFill>
                <a:srgbClr val="3333CC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3" name="Rectangle 4"/>
              <p:cNvSpPr>
                <a:spLocks noChangeArrowheads="1"/>
              </p:cNvSpPr>
              <p:nvPr/>
            </p:nvSpPr>
            <p:spPr bwMode="auto">
              <a:xfrm>
                <a:off x="427" y="1604"/>
                <a:ext cx="200" cy="292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3333CC"/>
                  </a:gs>
                </a:gsLst>
                <a:lin ang="1080000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2057" name="Group 5"/>
            <p:cNvGrpSpPr>
              <a:grpSpLocks/>
            </p:cNvGrpSpPr>
            <p:nvPr/>
          </p:nvGrpSpPr>
          <p:grpSpPr bwMode="auto">
            <a:xfrm>
              <a:off x="263" y="1870"/>
              <a:ext cx="459" cy="292"/>
              <a:chOff x="263" y="1870"/>
              <a:chExt cx="459" cy="292"/>
            </a:xfrm>
          </p:grpSpPr>
          <p:sp>
            <p:nvSpPr>
              <p:cNvPr id="2054" name="Rectangle 6"/>
              <p:cNvSpPr>
                <a:spLocks noChangeArrowheads="1"/>
              </p:cNvSpPr>
              <p:nvPr/>
            </p:nvSpPr>
            <p:spPr bwMode="auto">
              <a:xfrm>
                <a:off x="263" y="1870"/>
                <a:ext cx="259" cy="292"/>
              </a:xfrm>
              <a:prstGeom prst="rect">
                <a:avLst/>
              </a:prstGeom>
              <a:solidFill>
                <a:srgbClr val="FFCF01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055" name="Rectangle 7"/>
              <p:cNvSpPr>
                <a:spLocks noChangeArrowheads="1"/>
              </p:cNvSpPr>
              <p:nvPr/>
            </p:nvSpPr>
            <p:spPr bwMode="auto">
              <a:xfrm>
                <a:off x="496" y="1870"/>
                <a:ext cx="226" cy="292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FCF01"/>
                  </a:gs>
                </a:gsLst>
                <a:lin ang="1080000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4" name="Rectangle 8"/>
            <p:cNvSpPr>
              <a:spLocks noChangeArrowheads="1"/>
            </p:cNvSpPr>
            <p:nvPr/>
          </p:nvSpPr>
          <p:spPr bwMode="auto">
            <a:xfrm>
              <a:off x="0" y="1824"/>
              <a:ext cx="346" cy="259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FFFF"/>
                </a:gs>
              </a:gsLst>
              <a:lin ang="81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400" y="1536"/>
              <a:ext cx="13" cy="656"/>
            </a:xfrm>
            <a:prstGeom prst="rect">
              <a:avLst/>
            </a:prstGeom>
            <a:solidFill>
              <a:srgbClr val="1C1C1C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058" name="Rectangle 10"/>
            <p:cNvSpPr>
              <a:spLocks noChangeArrowheads="1"/>
            </p:cNvSpPr>
            <p:nvPr/>
          </p:nvSpPr>
          <p:spPr bwMode="auto">
            <a:xfrm flipV="1">
              <a:off x="199" y="2054"/>
              <a:ext cx="5469" cy="28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1C1C1C"/>
                </a:gs>
              </a:gsLst>
              <a:lin ang="108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2051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81925" cy="9032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GB" smtClean="0"/>
              <a:t>請按一下滑鼠，編輯標題文的格式。</a:t>
            </a:r>
          </a:p>
        </p:txBody>
      </p:sp>
      <p:sp>
        <p:nvSpPr>
          <p:cNvPr id="2052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61288" cy="4637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GB" smtClean="0"/>
              <a:t>請按滑鼠，編輯大綱文字格式。</a:t>
            </a:r>
          </a:p>
          <a:p>
            <a:pPr lvl="1"/>
            <a:r>
              <a:rPr lang="zh-TW" altLang="en-GB" smtClean="0"/>
              <a:t>第二個大綱層次</a:t>
            </a:r>
          </a:p>
          <a:p>
            <a:pPr lvl="2"/>
            <a:r>
              <a:rPr lang="zh-TW" altLang="en-GB" smtClean="0"/>
              <a:t>第三個大綱層次</a:t>
            </a:r>
          </a:p>
          <a:p>
            <a:pPr lvl="3"/>
            <a:r>
              <a:rPr lang="zh-TW" altLang="en-GB" smtClean="0"/>
              <a:t>第四個大綱層次</a:t>
            </a:r>
          </a:p>
          <a:p>
            <a:pPr lvl="4"/>
            <a:r>
              <a:rPr lang="zh-TW" altLang="en-GB" smtClean="0"/>
              <a:t>第五個大綱層次</a:t>
            </a:r>
          </a:p>
          <a:p>
            <a:pPr lvl="4"/>
            <a:r>
              <a:rPr lang="zh-TW" altLang="en-GB" smtClean="0"/>
              <a:t>第六個大綱層次</a:t>
            </a:r>
          </a:p>
          <a:p>
            <a:pPr lvl="4"/>
            <a:r>
              <a:rPr lang="zh-TW" altLang="en-GB" smtClean="0"/>
              <a:t>第七個大綱層次</a:t>
            </a:r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dt"/>
          </p:nvPr>
        </p:nvSpPr>
        <p:spPr bwMode="auto">
          <a:xfrm>
            <a:off x="990600" y="6248400"/>
            <a:ext cx="1893888" cy="4460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</a:tabLst>
              <a:defRPr sz="1400" smtClean="0">
                <a:solidFill>
                  <a:srgbClr val="00E4A8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fld id="{1ADCECC4-F174-4F0F-91D5-1FEB70FAD013}" type="datetime1">
              <a:rPr lang="en-US"/>
              <a:pPr>
                <a:defRPr/>
              </a:pPr>
              <a:t>4/15/2015</a:t>
            </a:fld>
            <a:endParaRPr lang="en-US"/>
          </a:p>
        </p:txBody>
      </p:sp>
      <p:sp>
        <p:nvSpPr>
          <p:cNvPr id="2062" name="Rectangle 14"/>
          <p:cNvSpPr>
            <a:spLocks noGrp="1" noChangeArrowheads="1"/>
          </p:cNvSpPr>
          <p:nvPr>
            <p:ph type="ftr"/>
          </p:nvPr>
        </p:nvSpPr>
        <p:spPr bwMode="auto">
          <a:xfrm>
            <a:off x="2362200" y="6248400"/>
            <a:ext cx="4941888" cy="4460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>
              <a:buClr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 sz="1400" smtClean="0">
                <a:solidFill>
                  <a:srgbClr val="00E4A8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r>
              <a:rPr lang="en-US"/>
              <a:t>1</a:t>
            </a:r>
          </a:p>
        </p:txBody>
      </p:sp>
      <p:sp>
        <p:nvSpPr>
          <p:cNvPr id="2063" name="Rectangle 15"/>
          <p:cNvSpPr>
            <a:spLocks noGrp="1" noChangeArrowheads="1"/>
          </p:cNvSpPr>
          <p:nvPr>
            <p:ph type="sldNum"/>
          </p:nvPr>
        </p:nvSpPr>
        <p:spPr bwMode="auto">
          <a:xfrm>
            <a:off x="6858000" y="6248400"/>
            <a:ext cx="1893888" cy="4460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</a:tabLst>
              <a:defRPr sz="1400" smtClean="0">
                <a:solidFill>
                  <a:srgbClr val="00E4A8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fld id="{98208500-8925-461E-8A63-B99DF52873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Tahoma" pitchFamily="32" charset="0"/>
          <a:ea typeface="標楷體" pitchFamily="65" charset="-12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Tahoma" pitchFamily="32" charset="0"/>
          <a:ea typeface="標楷體" pitchFamily="65" charset="-12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Tahoma" pitchFamily="32" charset="0"/>
          <a:ea typeface="標楷體" pitchFamily="65" charset="-12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Tahoma" pitchFamily="32" charset="0"/>
          <a:ea typeface="標楷體" pitchFamily="65" charset="-12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Tahoma" pitchFamily="32" charset="0"/>
          <a:ea typeface="標楷體" pitchFamily="65" charset="-12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Tahoma" pitchFamily="32" charset="0"/>
          <a:ea typeface="標楷體" pitchFamily="65" charset="-12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Tahoma" pitchFamily="32" charset="0"/>
          <a:ea typeface="標楷體" pitchFamily="65" charset="-12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Tahoma" pitchFamily="32" charset="0"/>
          <a:ea typeface="標楷體" pitchFamily="65" charset="-12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25B67A1D-D172-446D-B53B-2797078B42B0}" type="slidenum">
              <a:rPr lang="en-US" altLang="zh-TW" sz="1400">
                <a:solidFill>
                  <a:srgbClr val="00E4A8"/>
                </a:solidFill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</a:t>
            </a:fld>
            <a:endParaRPr lang="en-US" altLang="zh-TW" sz="1400">
              <a:solidFill>
                <a:srgbClr val="00E4A8"/>
              </a:solidFill>
            </a:endParaRPr>
          </a:p>
        </p:txBody>
      </p:sp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533400" y="381000"/>
            <a:ext cx="7772400" cy="91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zh-TW" sz="4300" b="1" dirty="0" smtClean="0">
                <a:solidFill>
                  <a:srgbClr val="333399"/>
                </a:solidFill>
                <a:latin typeface="Times New Roman" pitchFamily="16" charset="0"/>
                <a:ea typeface="標楷體" pitchFamily="65" charset="-120"/>
              </a:rPr>
              <a:t>11335: Discrete Pursuit</a:t>
            </a:r>
            <a:endParaRPr lang="en-US" altLang="zh-TW" sz="4300" b="1" dirty="0">
              <a:solidFill>
                <a:srgbClr val="333399"/>
              </a:solidFill>
              <a:latin typeface="Times New Roman" pitchFamily="16" charset="0"/>
              <a:ea typeface="標楷體" pitchFamily="65" charset="-120"/>
            </a:endParaRPr>
          </a:p>
        </p:txBody>
      </p:sp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381000" y="1447800"/>
            <a:ext cx="8077200" cy="4789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31788" indent="-331788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331788" algn="l"/>
                <a:tab pos="779463" algn="l"/>
                <a:tab pos="1228725" algn="l"/>
                <a:tab pos="1677988" algn="l"/>
                <a:tab pos="2127250" algn="l"/>
                <a:tab pos="2576513" algn="l"/>
                <a:tab pos="3025775" algn="l"/>
                <a:tab pos="3475038" algn="l"/>
                <a:tab pos="3924300" algn="l"/>
                <a:tab pos="4373563" algn="l"/>
                <a:tab pos="4822825" algn="l"/>
                <a:tab pos="5272088" algn="l"/>
                <a:tab pos="5721350" algn="l"/>
                <a:tab pos="6170613" algn="l"/>
                <a:tab pos="6619875" algn="l"/>
                <a:tab pos="7069138" algn="l"/>
                <a:tab pos="7518400" algn="l"/>
                <a:tab pos="7967663" algn="l"/>
                <a:tab pos="8416925" algn="l"/>
                <a:tab pos="8866188" algn="l"/>
                <a:tab pos="9315450" algn="l"/>
              </a:tabLst>
            </a:pPr>
            <a:r>
              <a:rPr lang="en-US" altLang="zh-TW" dirty="0">
                <a:solidFill>
                  <a:srgbClr val="FF0000"/>
                </a:solidFill>
                <a:latin typeface="Times New Roman" pitchFamily="16" charset="0"/>
                <a:ea typeface="標楷體" pitchFamily="65" charset="-120"/>
              </a:rPr>
              <a:t>★★☆☆☆</a:t>
            </a:r>
          </a:p>
          <a:p>
            <a:pPr marL="331788" indent="-331788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331788" algn="l"/>
                <a:tab pos="779463" algn="l"/>
                <a:tab pos="1228725" algn="l"/>
                <a:tab pos="1677988" algn="l"/>
                <a:tab pos="2127250" algn="l"/>
                <a:tab pos="2576513" algn="l"/>
                <a:tab pos="3025775" algn="l"/>
                <a:tab pos="3475038" algn="l"/>
                <a:tab pos="3924300" algn="l"/>
                <a:tab pos="4373563" algn="l"/>
                <a:tab pos="4822825" algn="l"/>
                <a:tab pos="5272088" algn="l"/>
                <a:tab pos="5721350" algn="l"/>
                <a:tab pos="6170613" algn="l"/>
                <a:tab pos="6619875" algn="l"/>
                <a:tab pos="7069138" algn="l"/>
                <a:tab pos="7518400" algn="l"/>
                <a:tab pos="7967663" algn="l"/>
                <a:tab pos="8416925" algn="l"/>
                <a:tab pos="8866188" algn="l"/>
                <a:tab pos="9315450" algn="l"/>
              </a:tabLst>
            </a:pPr>
            <a:r>
              <a:rPr lang="zh-TW" b="1" dirty="0">
                <a:solidFill>
                  <a:srgbClr val="3BA943"/>
                </a:solidFill>
                <a:latin typeface="Times New Roman" pitchFamily="16" charset="0"/>
                <a:ea typeface="標楷體" pitchFamily="65" charset="-120"/>
              </a:rPr>
              <a:t>題組：</a:t>
            </a:r>
            <a:r>
              <a:rPr lang="en-US" altLang="zh-TW" dirty="0">
                <a:solidFill>
                  <a:srgbClr val="000000"/>
                </a:solidFill>
                <a:latin typeface="Times New Roman" pitchFamily="16" charset="0"/>
              </a:rPr>
              <a:t>Problem Set Archive with Online Judge</a:t>
            </a:r>
          </a:p>
          <a:p>
            <a:pPr marL="331788" indent="-331788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331788" algn="l"/>
                <a:tab pos="779463" algn="l"/>
                <a:tab pos="1228725" algn="l"/>
                <a:tab pos="1677988" algn="l"/>
                <a:tab pos="2127250" algn="l"/>
                <a:tab pos="2576513" algn="l"/>
                <a:tab pos="3025775" algn="l"/>
                <a:tab pos="3475038" algn="l"/>
                <a:tab pos="3924300" algn="l"/>
                <a:tab pos="4373563" algn="l"/>
                <a:tab pos="4822825" algn="l"/>
                <a:tab pos="5272088" algn="l"/>
                <a:tab pos="5721350" algn="l"/>
                <a:tab pos="6170613" algn="l"/>
                <a:tab pos="6619875" algn="l"/>
                <a:tab pos="7069138" algn="l"/>
                <a:tab pos="7518400" algn="l"/>
                <a:tab pos="7967663" algn="l"/>
                <a:tab pos="8416925" algn="l"/>
                <a:tab pos="8866188" algn="l"/>
                <a:tab pos="9315450" algn="l"/>
              </a:tabLst>
            </a:pPr>
            <a:r>
              <a:rPr lang="zh-TW" b="1" dirty="0">
                <a:solidFill>
                  <a:srgbClr val="3BA943"/>
                </a:solidFill>
                <a:latin typeface="Times New Roman" pitchFamily="16" charset="0"/>
                <a:ea typeface="標楷體" pitchFamily="65" charset="-120"/>
              </a:rPr>
              <a:t>題號：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</a:rPr>
              <a:t>11335:Discrete Pursuit</a:t>
            </a:r>
            <a:endParaRPr lang="en-US" altLang="zh-TW" dirty="0">
              <a:solidFill>
                <a:srgbClr val="000000"/>
              </a:solidFill>
              <a:latin typeface="Times New Roman" pitchFamily="16" charset="0"/>
            </a:endParaRPr>
          </a:p>
          <a:p>
            <a:pPr marL="331788" indent="-331788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331788" algn="l"/>
                <a:tab pos="779463" algn="l"/>
                <a:tab pos="1228725" algn="l"/>
                <a:tab pos="1677988" algn="l"/>
                <a:tab pos="2127250" algn="l"/>
                <a:tab pos="2576513" algn="l"/>
                <a:tab pos="3025775" algn="l"/>
                <a:tab pos="3475038" algn="l"/>
                <a:tab pos="3924300" algn="l"/>
                <a:tab pos="4373563" algn="l"/>
                <a:tab pos="4822825" algn="l"/>
                <a:tab pos="5272088" algn="l"/>
                <a:tab pos="5721350" algn="l"/>
                <a:tab pos="6170613" algn="l"/>
                <a:tab pos="6619875" algn="l"/>
                <a:tab pos="7069138" algn="l"/>
                <a:tab pos="7518400" algn="l"/>
                <a:tab pos="7967663" algn="l"/>
                <a:tab pos="8416925" algn="l"/>
                <a:tab pos="8866188" algn="l"/>
                <a:tab pos="9315450" algn="l"/>
              </a:tabLst>
            </a:pPr>
            <a:r>
              <a:rPr lang="zh-TW" b="1" dirty="0">
                <a:solidFill>
                  <a:srgbClr val="3BA943"/>
                </a:solidFill>
                <a:latin typeface="Times New Roman" pitchFamily="16" charset="0"/>
                <a:ea typeface="標楷體" pitchFamily="65" charset="-120"/>
              </a:rPr>
              <a:t>解題者：</a:t>
            </a:r>
            <a:r>
              <a:rPr lang="zh-TW" altLang="en-US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劉育錡</a:t>
            </a:r>
            <a:endParaRPr lang="zh-TW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marL="331788" indent="-331788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331788" algn="l"/>
                <a:tab pos="779463" algn="l"/>
                <a:tab pos="1228725" algn="l"/>
                <a:tab pos="1677988" algn="l"/>
                <a:tab pos="2127250" algn="l"/>
                <a:tab pos="2576513" algn="l"/>
                <a:tab pos="3025775" algn="l"/>
                <a:tab pos="3475038" algn="l"/>
                <a:tab pos="3924300" algn="l"/>
                <a:tab pos="4373563" algn="l"/>
                <a:tab pos="4822825" algn="l"/>
                <a:tab pos="5272088" algn="l"/>
                <a:tab pos="5721350" algn="l"/>
                <a:tab pos="6170613" algn="l"/>
                <a:tab pos="6619875" algn="l"/>
                <a:tab pos="7069138" algn="l"/>
                <a:tab pos="7518400" algn="l"/>
                <a:tab pos="7967663" algn="l"/>
                <a:tab pos="8416925" algn="l"/>
                <a:tab pos="8866188" algn="l"/>
                <a:tab pos="9315450" algn="l"/>
              </a:tabLst>
            </a:pPr>
            <a:r>
              <a:rPr lang="zh-TW" b="1" dirty="0">
                <a:solidFill>
                  <a:srgbClr val="3BA943"/>
                </a:solidFill>
                <a:latin typeface="Times New Roman" pitchFamily="16" charset="0"/>
                <a:ea typeface="標楷體" pitchFamily="65" charset="-120"/>
              </a:rPr>
              <a:t>解題日期：</a:t>
            </a:r>
            <a:r>
              <a:rPr lang="en-US" altLang="zh-TW" dirty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2015</a:t>
            </a:r>
            <a:r>
              <a:rPr 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年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4</a:t>
            </a:r>
            <a:r>
              <a:rPr 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月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8</a:t>
            </a:r>
            <a:r>
              <a:rPr lang="zh-TW" dirty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日</a:t>
            </a:r>
          </a:p>
          <a:p>
            <a:pPr marL="331788" indent="-331788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331788" algn="l"/>
                <a:tab pos="779463" algn="l"/>
                <a:tab pos="1228725" algn="l"/>
                <a:tab pos="1677988" algn="l"/>
                <a:tab pos="2127250" algn="l"/>
                <a:tab pos="2576513" algn="l"/>
                <a:tab pos="3025775" algn="l"/>
                <a:tab pos="3475038" algn="l"/>
                <a:tab pos="3924300" algn="l"/>
                <a:tab pos="4373563" algn="l"/>
                <a:tab pos="4822825" algn="l"/>
                <a:tab pos="5272088" algn="l"/>
                <a:tab pos="5721350" algn="l"/>
                <a:tab pos="6170613" algn="l"/>
                <a:tab pos="6619875" algn="l"/>
                <a:tab pos="7069138" algn="l"/>
                <a:tab pos="7518400" algn="l"/>
                <a:tab pos="7967663" algn="l"/>
                <a:tab pos="8416925" algn="l"/>
                <a:tab pos="8866188" algn="l"/>
                <a:tab pos="9315450" algn="l"/>
              </a:tabLst>
            </a:pPr>
            <a:r>
              <a:rPr lang="zh-TW" b="1" dirty="0">
                <a:solidFill>
                  <a:srgbClr val="3BA943"/>
                </a:solidFill>
                <a:latin typeface="Times New Roman" pitchFamily="16" charset="0"/>
                <a:ea typeface="標楷體" pitchFamily="65" charset="-120"/>
              </a:rPr>
              <a:t>題意</a:t>
            </a:r>
            <a:r>
              <a:rPr lang="zh-TW" b="1" dirty="0" smtClean="0">
                <a:solidFill>
                  <a:srgbClr val="3BA943"/>
                </a:solidFill>
                <a:latin typeface="Times New Roman" pitchFamily="16" charset="0"/>
                <a:ea typeface="標楷體" pitchFamily="65" charset="-120"/>
              </a:rPr>
              <a:t>：</a:t>
            </a:r>
            <a:r>
              <a:rPr lang="zh-TW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給</a:t>
            </a:r>
            <a:r>
              <a:rPr lang="zh-TW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定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3</a:t>
            </a:r>
            <a:r>
              <a:rPr lang="zh-TW" altLang="en-US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個整數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</a:rPr>
              <a:t>a(0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zh-TW" altLang="en-US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≤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</a:rPr>
              <a:t>a</a:t>
            </a:r>
            <a:r>
              <a:rPr lang="zh-TW" altLang="en-US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≤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</a:rPr>
              <a:t>1000) </a:t>
            </a:r>
            <a:r>
              <a:rPr lang="zh-TW" altLang="en-US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</a:rPr>
              <a:t> u(0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zh-TW" altLang="en-US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≤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</a:rPr>
              <a:t>u</a:t>
            </a:r>
            <a:r>
              <a:rPr lang="zh-TW" altLang="en-US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≤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</a:rPr>
              <a:t>10)</a:t>
            </a:r>
            <a:r>
              <a:rPr lang="zh-TW" altLang="en-US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和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</a:rPr>
              <a:t>v(0</a:t>
            </a:r>
            <a:r>
              <a:rPr lang="zh-TW" altLang="en-US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≤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</a:rPr>
              <a:t>v</a:t>
            </a:r>
            <a:r>
              <a:rPr lang="zh-TW" altLang="en-US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≤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</a:rPr>
              <a:t>10)</a:t>
            </a:r>
            <a:r>
              <a:rPr lang="zh-TW" altLang="en-US" dirty="0" smtClean="0">
                <a:solidFill>
                  <a:srgbClr val="000000"/>
                </a:solidFill>
                <a:latin typeface="+mn-ea"/>
                <a:ea typeface="+mn-ea"/>
              </a:rPr>
              <a:t>，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</a:rPr>
              <a:t>a</a:t>
            </a:r>
            <a:r>
              <a:rPr lang="zh-TW" altLang="en-US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代表一個小偷在平面座標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</a:rPr>
              <a:t>X</a:t>
            </a:r>
            <a:r>
              <a:rPr lang="zh-TW" altLang="en-US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軸上的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</a:rPr>
              <a:t>x</a:t>
            </a:r>
            <a:r>
              <a:rPr lang="zh-TW" altLang="en-US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座標，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</a:rPr>
              <a:t>u</a:t>
            </a:r>
            <a:r>
              <a:rPr lang="zh-TW" altLang="en-US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和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</a:rPr>
              <a:t>v</a:t>
            </a:r>
            <a:r>
              <a:rPr lang="zh-TW" altLang="en-US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是小偷單位時間的水平和垂直速度，加速度為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</a:rPr>
              <a:t>0</a:t>
            </a:r>
            <a:r>
              <a:rPr lang="zh-TW" altLang="en-US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，假設一個警察要從原點開始追小偷，而警察的初始速度為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</a:rPr>
              <a:t>0</a:t>
            </a:r>
            <a:r>
              <a:rPr lang="zh-TW" altLang="en-US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，水平和垂直速度可在單位時間開始時加速度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</a:rPr>
              <a:t>-1</a:t>
            </a:r>
            <a:r>
              <a:rPr lang="zh-TW" altLang="en-US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</a:rPr>
              <a:t>0</a:t>
            </a:r>
            <a:r>
              <a:rPr lang="zh-TW" altLang="en-US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或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</a:rPr>
              <a:t>1</a:t>
            </a:r>
            <a:r>
              <a:rPr lang="zh-TW" altLang="en-US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，求最少多少單位時間後警察可追到小偷</a:t>
            </a:r>
            <a:r>
              <a:rPr lang="zh-TW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zh-TW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DF5AD6BE-AFB4-4C4E-B96E-9111BED0DAB6}" type="slidenum">
              <a:rPr lang="en-US" altLang="zh-TW" sz="1400">
                <a:solidFill>
                  <a:srgbClr val="00E4A8"/>
                </a:solidFill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</a:t>
            </a:fld>
            <a:endParaRPr lang="en-US" altLang="zh-TW" sz="1400">
              <a:solidFill>
                <a:srgbClr val="00E4A8"/>
              </a:solidFill>
            </a:endParaRP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81000" y="431800"/>
            <a:ext cx="8077200" cy="58324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39725" indent="-331788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endParaRPr lang="en-GB" b="1" dirty="0">
              <a:solidFill>
                <a:srgbClr val="3BA943"/>
              </a:solidFill>
              <a:latin typeface="Times New Roman" pitchFamily="16" charset="0"/>
              <a:ea typeface="標楷體" pitchFamily="65" charset="-120"/>
            </a:endParaRPr>
          </a:p>
          <a:p>
            <a:pPr marL="331788" indent="-323850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zh-TW" b="1" dirty="0">
                <a:solidFill>
                  <a:srgbClr val="3BA943"/>
                </a:solidFill>
                <a:latin typeface="Times New Roman" pitchFamily="16" charset="0"/>
                <a:ea typeface="標楷體" pitchFamily="65" charset="-120"/>
              </a:rPr>
              <a:t>題意範例</a:t>
            </a:r>
            <a:r>
              <a:rPr lang="en-GB" b="1" dirty="0">
                <a:solidFill>
                  <a:srgbClr val="3BA943"/>
                </a:solidFill>
                <a:latin typeface="Times New Roman" pitchFamily="16" charset="0"/>
                <a:ea typeface="標楷體" pitchFamily="65" charset="-120"/>
              </a:rPr>
              <a:t>:</a:t>
            </a:r>
          </a:p>
          <a:p>
            <a:pPr lvl="3">
              <a:lnSpc>
                <a:spcPct val="90000"/>
              </a:lnSpc>
              <a:spcBef>
                <a:spcPts val="600"/>
              </a:spcBef>
              <a:buFont typeface="Times New Roman" pitchFamily="16" charset="0"/>
              <a:buChar char="–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en-GB" b="1" dirty="0">
                <a:solidFill>
                  <a:srgbClr val="3BA943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1</a:t>
            </a:r>
            <a:r>
              <a:rPr lang="en-GB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1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GB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1 </a:t>
            </a:r>
            <a:r>
              <a:rPr lang="en-GB" dirty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=&gt;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2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標楷體" pitchFamily="65" charset="-120"/>
            </a:endParaRPr>
          </a:p>
          <a:p>
            <a:pPr lvl="3">
              <a:lnSpc>
                <a:spcPct val="90000"/>
              </a:lnSpc>
              <a:spcBef>
                <a:spcPts val="600"/>
              </a:spcBef>
              <a:buFont typeface="Times New Roman" pitchFamily="16" charset="0"/>
              <a:buChar char="–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en-GB" dirty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3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1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0</a:t>
            </a:r>
            <a:r>
              <a:rPr lang="en-GB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=&gt;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3</a:t>
            </a:r>
          </a:p>
          <a:p>
            <a:pPr lvl="3">
              <a:lnSpc>
                <a:spcPct val="90000"/>
              </a:lnSpc>
              <a:spcBef>
                <a:spcPts val="600"/>
              </a:spcBef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endParaRPr lang="en-GB" dirty="0">
              <a:solidFill>
                <a:srgbClr val="000000"/>
              </a:solidFill>
              <a:latin typeface="Times New Roman" pitchFamily="16" charset="0"/>
              <a:ea typeface="標楷體" pitchFamily="65" charset="-120"/>
            </a:endParaRPr>
          </a:p>
          <a:p>
            <a:pPr marL="331788" indent="-323850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zh-TW" b="1" dirty="0">
                <a:solidFill>
                  <a:srgbClr val="3BA943"/>
                </a:solidFill>
                <a:latin typeface="Times New Roman" pitchFamily="16" charset="0"/>
                <a:ea typeface="標楷體" pitchFamily="65" charset="-120"/>
              </a:rPr>
              <a:t>解法</a:t>
            </a:r>
            <a:r>
              <a:rPr lang="en-GB" b="1" dirty="0" smtClean="0">
                <a:solidFill>
                  <a:srgbClr val="3BA943"/>
                </a:solidFill>
                <a:latin typeface="Times New Roman" pitchFamily="16" charset="0"/>
                <a:ea typeface="標楷體" pitchFamily="65" charset="-120"/>
              </a:rPr>
              <a:t>:</a:t>
            </a:r>
          </a:p>
          <a:p>
            <a:pPr marL="331788" indent="-323850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en-GB" b="1" dirty="0" smtClean="0">
                <a:solidFill>
                  <a:srgbClr val="3BA943"/>
                </a:solidFill>
                <a:latin typeface="Times New Roman" pitchFamily="16" charset="0"/>
                <a:ea typeface="標楷體" pitchFamily="65" charset="-120"/>
              </a:rPr>
              <a:t>			</a:t>
            </a:r>
            <a:r>
              <a:rPr lang="zh-TW" altLang="en-US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因為警察可以調整速度，所以只要算一直加速的情況下，追到小偷座標為止最久的軸要花多少單位時間就可。</a:t>
            </a:r>
            <a:endParaRPr lang="en-US" altLang="zh-TW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marL="331788" indent="-323850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zh-TW" altLang="en-US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    </a:t>
            </a:r>
            <a:r>
              <a:rPr lang="zh-TW" altLang="en-US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在時間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k</a:t>
            </a:r>
            <a:r>
              <a:rPr lang="zh-TW" altLang="en-US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時，警察加速度恆為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1</a:t>
            </a:r>
            <a:r>
              <a:rPr lang="zh-TW" altLang="en-US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時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x</a:t>
            </a:r>
            <a:r>
              <a:rPr lang="zh-TW" altLang="en-US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軸和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y</a:t>
            </a:r>
            <a:r>
              <a:rPr lang="zh-TW" altLang="en-US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軸的座標皆為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1</a:t>
            </a:r>
            <a:r>
              <a:rPr lang="zh-TW" altLang="en-US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加到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k</a:t>
            </a:r>
            <a:r>
              <a:rPr lang="zh-TW" altLang="en-US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，也就是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k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×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(k+1)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÷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2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，而小偷的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x</a:t>
            </a:r>
            <a:r>
              <a:rPr lang="zh-TW" altLang="en-US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軸和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y</a:t>
            </a:r>
            <a:r>
              <a:rPr lang="zh-TW" altLang="en-US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軸的座標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為</a:t>
            </a:r>
            <a:r>
              <a:rPr lang="en-US" altLang="zh-TW" dirty="0" err="1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a+k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×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u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和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k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×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v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，判斷從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0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開始何時的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k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值可讓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k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×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(k+1)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÷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2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大於或等於</a:t>
            </a:r>
            <a:r>
              <a:rPr lang="en-US" altLang="zh-TW" dirty="0" err="1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a+k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×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u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和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k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×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v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。</a:t>
            </a:r>
            <a:endParaRPr lang="en-US" altLang="zh-TW" dirty="0" smtClean="0">
              <a:solidFill>
                <a:srgbClr val="000000"/>
              </a:solidFill>
              <a:latin typeface="Times New Roman" pitchFamily="16" charset="0"/>
              <a:ea typeface="標楷體" pitchFamily="65" charset="-12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381000" y="71438"/>
            <a:ext cx="8077200" cy="61912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31788" indent="-323850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pitchFamily="2" charset="2"/>
              <a:buChar char="n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zh-TW" b="1" dirty="0" smtClean="0">
                <a:solidFill>
                  <a:srgbClr val="3BA943"/>
                </a:solidFill>
                <a:latin typeface="Times New Roman" pitchFamily="16" charset="0"/>
                <a:ea typeface="標楷體" pitchFamily="65" charset="-120"/>
              </a:rPr>
              <a:t>解法</a:t>
            </a:r>
            <a:r>
              <a:rPr lang="zh-TW" b="1" dirty="0">
                <a:solidFill>
                  <a:srgbClr val="3BA943"/>
                </a:solidFill>
                <a:latin typeface="Times New Roman" pitchFamily="16" charset="0"/>
                <a:ea typeface="標楷體" pitchFamily="65" charset="-120"/>
              </a:rPr>
              <a:t>範例</a:t>
            </a:r>
            <a:r>
              <a:rPr lang="en-US" b="1" dirty="0">
                <a:solidFill>
                  <a:srgbClr val="3BA943"/>
                </a:solidFill>
                <a:latin typeface="Times New Roman" pitchFamily="16" charset="0"/>
                <a:ea typeface="標楷體" pitchFamily="65" charset="-120"/>
              </a:rPr>
              <a:t>:</a:t>
            </a:r>
          </a:p>
          <a:p>
            <a:pPr marL="339725" indent="-331788">
              <a:lnSpc>
                <a:spcPct val="90000"/>
              </a:lnSpc>
              <a:spcBef>
                <a:spcPts val="600"/>
              </a:spcBef>
              <a:buClrTx/>
              <a:buSzPct val="60000"/>
              <a:buFontTx/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en-GB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    Sample </a:t>
            </a:r>
            <a:r>
              <a:rPr lang="en-GB" sz="2300" dirty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input </a:t>
            </a:r>
            <a:r>
              <a:rPr lang="en-GB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:</a:t>
            </a:r>
            <a:r>
              <a:rPr lang="en-US" altLang="zh-TW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3</a:t>
            </a:r>
            <a:r>
              <a:rPr lang="zh-TW" altLang="en-US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1</a:t>
            </a:r>
            <a:r>
              <a:rPr lang="zh-TW" altLang="en-US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0</a:t>
            </a:r>
          </a:p>
          <a:p>
            <a:pPr marL="339725" indent="-331788">
              <a:lnSpc>
                <a:spcPct val="90000"/>
              </a:lnSpc>
              <a:spcBef>
                <a:spcPts val="600"/>
              </a:spcBef>
              <a:buClrTx/>
              <a:buSzPct val="60000"/>
              <a:buFontTx/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en-US" altLang="zh-TW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	k=0:	k</a:t>
            </a:r>
            <a:r>
              <a:rPr lang="zh-TW" altLang="en-US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×</a:t>
            </a:r>
            <a:r>
              <a:rPr lang="zh-TW" altLang="en-US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(k+1)</a:t>
            </a:r>
            <a:r>
              <a:rPr lang="zh-TW" altLang="en-US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÷</a:t>
            </a:r>
            <a:r>
              <a:rPr lang="zh-TW" altLang="en-US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2=0</a:t>
            </a:r>
          </a:p>
          <a:p>
            <a:pPr marL="339725" indent="-331788">
              <a:lnSpc>
                <a:spcPct val="90000"/>
              </a:lnSpc>
              <a:spcBef>
                <a:spcPts val="600"/>
              </a:spcBef>
              <a:buClrTx/>
              <a:buSzPct val="60000"/>
              <a:buFontTx/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en-US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			</a:t>
            </a:r>
            <a:r>
              <a:rPr lang="en-US" altLang="zh-TW" sz="2300" dirty="0" err="1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a+k</a:t>
            </a:r>
            <a:r>
              <a:rPr lang="zh-TW" altLang="en-US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×</a:t>
            </a:r>
            <a:r>
              <a:rPr lang="zh-TW" altLang="en-US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u=3					0&lt;3</a:t>
            </a:r>
          </a:p>
          <a:p>
            <a:pPr marL="339725" indent="-331788">
              <a:lnSpc>
                <a:spcPct val="90000"/>
              </a:lnSpc>
              <a:spcBef>
                <a:spcPts val="600"/>
              </a:spcBef>
              <a:buClrTx/>
              <a:buSzPct val="60000"/>
              <a:buFontTx/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en-US" altLang="zh-TW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			k</a:t>
            </a:r>
            <a:r>
              <a:rPr lang="zh-TW" altLang="en-US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×</a:t>
            </a:r>
            <a:r>
              <a:rPr lang="zh-TW" altLang="en-US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v=0						0=0</a:t>
            </a:r>
            <a:endParaRPr lang="en-GB" sz="2300" dirty="0" smtClean="0">
              <a:solidFill>
                <a:srgbClr val="000000"/>
              </a:solidFill>
              <a:latin typeface="Times New Roman" pitchFamily="16" charset="0"/>
              <a:ea typeface="標楷體" pitchFamily="65" charset="-120"/>
            </a:endParaRPr>
          </a:p>
          <a:p>
            <a:pPr marL="339725" indent="-331788">
              <a:lnSpc>
                <a:spcPct val="90000"/>
              </a:lnSpc>
              <a:spcBef>
                <a:spcPts val="600"/>
              </a:spcBef>
              <a:buClrTx/>
              <a:buSzPct val="60000"/>
              <a:buFontTx/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endParaRPr lang="en-GB" altLang="zh-TW" sz="2300" dirty="0" smtClean="0">
              <a:solidFill>
                <a:srgbClr val="000000"/>
              </a:solidFill>
              <a:latin typeface="Times New Roman" pitchFamily="16" charset="0"/>
              <a:ea typeface="標楷體" pitchFamily="65" charset="-120"/>
            </a:endParaRPr>
          </a:p>
          <a:p>
            <a:pPr marL="339725" indent="-331788">
              <a:lnSpc>
                <a:spcPct val="90000"/>
              </a:lnSpc>
              <a:spcBef>
                <a:spcPts val="600"/>
              </a:spcBef>
              <a:buClrTx/>
              <a:buSzPct val="60000"/>
              <a:buFontTx/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en-GB" altLang="zh-TW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	</a:t>
            </a:r>
            <a:r>
              <a:rPr lang="en-US" altLang="zh-TW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k=1:	k</a:t>
            </a:r>
            <a:r>
              <a:rPr lang="zh-TW" altLang="en-US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×</a:t>
            </a:r>
            <a:r>
              <a:rPr lang="zh-TW" altLang="en-US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(k+1)</a:t>
            </a:r>
            <a:r>
              <a:rPr lang="zh-TW" altLang="en-US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÷</a:t>
            </a:r>
            <a:r>
              <a:rPr lang="zh-TW" altLang="en-US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2=1</a:t>
            </a:r>
          </a:p>
          <a:p>
            <a:pPr marL="339725" indent="-331788">
              <a:lnSpc>
                <a:spcPct val="90000"/>
              </a:lnSpc>
              <a:spcBef>
                <a:spcPts val="600"/>
              </a:spcBef>
              <a:buClrTx/>
              <a:buSzPct val="60000"/>
              <a:buFontTx/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en-US" altLang="zh-TW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			</a:t>
            </a:r>
            <a:r>
              <a:rPr lang="en-US" altLang="zh-TW" sz="2300" dirty="0" err="1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a+k</a:t>
            </a:r>
            <a:r>
              <a:rPr lang="zh-TW" altLang="en-US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×</a:t>
            </a:r>
            <a:r>
              <a:rPr lang="zh-TW" altLang="en-US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u=4					1&lt;4</a:t>
            </a:r>
          </a:p>
          <a:p>
            <a:pPr marL="339725" indent="-331788">
              <a:lnSpc>
                <a:spcPct val="90000"/>
              </a:lnSpc>
              <a:spcBef>
                <a:spcPts val="600"/>
              </a:spcBef>
              <a:buClrTx/>
              <a:buSzPct val="60000"/>
              <a:buFontTx/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en-US" altLang="zh-TW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			k</a:t>
            </a:r>
            <a:r>
              <a:rPr lang="zh-TW" altLang="en-US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×</a:t>
            </a:r>
            <a:r>
              <a:rPr lang="zh-TW" altLang="en-US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v=0						1&gt;0</a:t>
            </a:r>
            <a:endParaRPr lang="en-GB" altLang="zh-TW" sz="2300" dirty="0" smtClean="0">
              <a:solidFill>
                <a:srgbClr val="000000"/>
              </a:solidFill>
              <a:latin typeface="Times New Roman" pitchFamily="16" charset="0"/>
              <a:ea typeface="標楷體" pitchFamily="65" charset="-120"/>
            </a:endParaRPr>
          </a:p>
          <a:p>
            <a:pPr marL="339725" indent="-331788">
              <a:lnSpc>
                <a:spcPct val="90000"/>
              </a:lnSpc>
              <a:spcBef>
                <a:spcPts val="600"/>
              </a:spcBef>
              <a:buClrTx/>
              <a:buSzPct val="60000"/>
              <a:buFontTx/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endParaRPr lang="en-GB" altLang="en-US" sz="2300" dirty="0" smtClean="0">
              <a:solidFill>
                <a:srgbClr val="000000"/>
              </a:solidFill>
              <a:latin typeface="Times New Roman" pitchFamily="16" charset="0"/>
              <a:ea typeface="標楷體" pitchFamily="65" charset="-120"/>
            </a:endParaRPr>
          </a:p>
          <a:p>
            <a:pPr marL="339725" indent="-331788">
              <a:lnSpc>
                <a:spcPct val="90000"/>
              </a:lnSpc>
              <a:spcBef>
                <a:spcPts val="600"/>
              </a:spcBef>
              <a:buClrTx/>
              <a:buSzPct val="60000"/>
              <a:buFontTx/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en-GB" altLang="zh-TW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	</a:t>
            </a:r>
            <a:r>
              <a:rPr lang="en-US" altLang="zh-TW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k=2:	k</a:t>
            </a:r>
            <a:r>
              <a:rPr lang="zh-TW" altLang="en-US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×</a:t>
            </a:r>
            <a:r>
              <a:rPr lang="zh-TW" altLang="en-US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(k+1)</a:t>
            </a:r>
            <a:r>
              <a:rPr lang="zh-TW" altLang="en-US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÷</a:t>
            </a:r>
            <a:r>
              <a:rPr lang="zh-TW" altLang="en-US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2=3</a:t>
            </a:r>
          </a:p>
          <a:p>
            <a:pPr marL="339725" indent="-331788">
              <a:lnSpc>
                <a:spcPct val="90000"/>
              </a:lnSpc>
              <a:spcBef>
                <a:spcPts val="600"/>
              </a:spcBef>
              <a:buClrTx/>
              <a:buSzPct val="60000"/>
              <a:buFontTx/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en-US" altLang="zh-TW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			</a:t>
            </a:r>
            <a:r>
              <a:rPr lang="en-US" altLang="zh-TW" sz="2300" dirty="0" err="1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a+k</a:t>
            </a:r>
            <a:r>
              <a:rPr lang="zh-TW" altLang="en-US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×</a:t>
            </a:r>
            <a:r>
              <a:rPr lang="zh-TW" altLang="en-US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u=5					3&lt;5</a:t>
            </a:r>
          </a:p>
          <a:p>
            <a:pPr marL="339725" indent="-331788">
              <a:lnSpc>
                <a:spcPct val="90000"/>
              </a:lnSpc>
              <a:spcBef>
                <a:spcPts val="600"/>
              </a:spcBef>
              <a:buClrTx/>
              <a:buSzPct val="60000"/>
              <a:buFontTx/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en-US" altLang="zh-TW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			k</a:t>
            </a:r>
            <a:r>
              <a:rPr lang="zh-TW" altLang="en-US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×</a:t>
            </a:r>
            <a:r>
              <a:rPr lang="zh-TW" altLang="en-US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v=0						3&gt;0</a:t>
            </a:r>
          </a:p>
          <a:p>
            <a:pPr marL="339725" indent="-331788">
              <a:lnSpc>
                <a:spcPct val="90000"/>
              </a:lnSpc>
              <a:spcBef>
                <a:spcPts val="600"/>
              </a:spcBef>
              <a:buClrTx/>
              <a:buSzPct val="60000"/>
              <a:buFontTx/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endParaRPr lang="en-US" altLang="zh-TW" sz="2300" dirty="0" smtClean="0">
              <a:solidFill>
                <a:srgbClr val="000000"/>
              </a:solidFill>
              <a:latin typeface="Times New Roman" pitchFamily="16" charset="0"/>
              <a:ea typeface="標楷體" pitchFamily="65" charset="-120"/>
            </a:endParaRPr>
          </a:p>
          <a:p>
            <a:pPr marL="339725" indent="-331788">
              <a:lnSpc>
                <a:spcPct val="90000"/>
              </a:lnSpc>
              <a:spcBef>
                <a:spcPts val="600"/>
              </a:spcBef>
              <a:buClrTx/>
              <a:buSzPct val="60000"/>
              <a:buFontTx/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en-US" altLang="zh-TW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	k=3:	k</a:t>
            </a:r>
            <a:r>
              <a:rPr lang="zh-TW" altLang="en-US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×</a:t>
            </a:r>
            <a:r>
              <a:rPr lang="zh-TW" altLang="en-US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(k+1)</a:t>
            </a:r>
            <a:r>
              <a:rPr lang="zh-TW" altLang="en-US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÷</a:t>
            </a:r>
            <a:r>
              <a:rPr lang="zh-TW" altLang="en-US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2=6</a:t>
            </a:r>
          </a:p>
          <a:p>
            <a:pPr marL="339725" indent="-331788">
              <a:lnSpc>
                <a:spcPct val="90000"/>
              </a:lnSpc>
              <a:spcBef>
                <a:spcPts val="600"/>
              </a:spcBef>
              <a:buClrTx/>
              <a:buSzPct val="60000"/>
              <a:buFontTx/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en-US" altLang="zh-TW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			</a:t>
            </a:r>
            <a:r>
              <a:rPr lang="en-US" altLang="zh-TW" sz="2300" dirty="0" err="1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a+k</a:t>
            </a:r>
            <a:r>
              <a:rPr lang="zh-TW" altLang="en-US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×</a:t>
            </a:r>
            <a:r>
              <a:rPr lang="zh-TW" altLang="en-US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u=6					6=6</a:t>
            </a:r>
          </a:p>
          <a:p>
            <a:pPr marL="339725" indent="-331788">
              <a:lnSpc>
                <a:spcPct val="90000"/>
              </a:lnSpc>
              <a:spcBef>
                <a:spcPts val="600"/>
              </a:spcBef>
              <a:buClrTx/>
              <a:buSzPct val="60000"/>
              <a:buFontTx/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en-US" altLang="zh-TW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			k</a:t>
            </a:r>
            <a:r>
              <a:rPr lang="zh-TW" altLang="en-US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×</a:t>
            </a:r>
            <a:r>
              <a:rPr lang="zh-TW" altLang="en-US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sz="23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v=0						6&gt;0</a:t>
            </a:r>
            <a:endParaRPr lang="en-GB" altLang="en-US" sz="2300" dirty="0" smtClean="0">
              <a:solidFill>
                <a:srgbClr val="000000"/>
              </a:solidFill>
              <a:latin typeface="Times New Roman" pitchFamily="16" charset="0"/>
              <a:ea typeface="標楷體" pitchFamily="65" charset="-120"/>
            </a:endParaRPr>
          </a:p>
          <a:p>
            <a:pPr marL="339725" indent="-331788">
              <a:lnSpc>
                <a:spcPct val="90000"/>
              </a:lnSpc>
              <a:spcBef>
                <a:spcPts val="600"/>
              </a:spcBef>
              <a:buClrTx/>
              <a:buSzPct val="60000"/>
              <a:buFontTx/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endParaRPr lang="en-GB" altLang="en-US" sz="2300" dirty="0" smtClean="0">
              <a:solidFill>
                <a:srgbClr val="000000"/>
              </a:solidFill>
              <a:latin typeface="Times New Roman" pitchFamily="16" charset="0"/>
              <a:ea typeface="標楷體" pitchFamily="65" charset="-120"/>
            </a:endParaRPr>
          </a:p>
          <a:p>
            <a:pPr marL="339725" indent="-331788">
              <a:lnSpc>
                <a:spcPct val="90000"/>
              </a:lnSpc>
              <a:spcBef>
                <a:spcPts val="600"/>
              </a:spcBef>
              <a:buClrTx/>
              <a:buSzPct val="60000"/>
              <a:buFontTx/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en-GB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		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標楷體" pitchFamily="65" charset="-120"/>
            </a:endParaRPr>
          </a:p>
          <a:p>
            <a:pPr marL="339725" indent="-331788">
              <a:lnSpc>
                <a:spcPct val="90000"/>
              </a:lnSpc>
              <a:spcBef>
                <a:spcPts val="600"/>
              </a:spcBef>
              <a:buClrTx/>
              <a:buSzPct val="60000"/>
              <a:buFontTx/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endParaRPr lang="en-GB" dirty="0">
              <a:solidFill>
                <a:srgbClr val="000000"/>
              </a:solidFill>
              <a:latin typeface="Times New Roman" pitchFamily="16" charset="0"/>
              <a:ea typeface="標楷體" pitchFamily="65" charset="-120"/>
            </a:endParaRPr>
          </a:p>
          <a:p>
            <a:pPr marL="339725" indent="-331788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endParaRPr lang="en-GB" dirty="0">
              <a:solidFill>
                <a:srgbClr val="000000"/>
              </a:solidFill>
              <a:latin typeface="Times New Roman" pitchFamily="16" charset="0"/>
              <a:ea typeface="標楷體" pitchFamily="65" charset="-120"/>
            </a:endParaRPr>
          </a:p>
          <a:p>
            <a:pPr marL="339725" indent="-331788">
              <a:lnSpc>
                <a:spcPct val="90000"/>
              </a:lnSpc>
              <a:spcBef>
                <a:spcPts val="600"/>
              </a:spcBef>
              <a:buClrTx/>
              <a:buSzPct val="60000"/>
              <a:buFontTx/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endParaRPr lang="en-GB" dirty="0">
              <a:solidFill>
                <a:srgbClr val="000000"/>
              </a:solidFill>
              <a:latin typeface="Times New Roman" pitchFamily="16" charset="0"/>
              <a:ea typeface="標楷體" pitchFamily="65" charset="-12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381000" y="71438"/>
            <a:ext cx="8077200" cy="61912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31788" indent="-323850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zh-TW" b="1" dirty="0" smtClean="0">
                <a:solidFill>
                  <a:srgbClr val="3BA943"/>
                </a:solidFill>
                <a:latin typeface="Times New Roman" pitchFamily="16" charset="0"/>
                <a:ea typeface="標楷體" pitchFamily="65" charset="-120"/>
              </a:rPr>
              <a:t>討論</a:t>
            </a:r>
            <a:r>
              <a:rPr lang="en-US" b="1" dirty="0">
                <a:solidFill>
                  <a:srgbClr val="3BA943"/>
                </a:solidFill>
                <a:latin typeface="Times New Roman" pitchFamily="16" charset="0"/>
                <a:ea typeface="標楷體" pitchFamily="65" charset="-120"/>
              </a:rPr>
              <a:t>:</a:t>
            </a:r>
          </a:p>
          <a:p>
            <a:pPr marL="339725" indent="-331788">
              <a:lnSpc>
                <a:spcPct val="90000"/>
              </a:lnSpc>
              <a:spcBef>
                <a:spcPts val="600"/>
              </a:spcBef>
              <a:buClrTx/>
              <a:buSzPct val="60000"/>
              <a:buFontTx/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zh-TW" altLang="en-US" dirty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   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可將式子簡化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:</a:t>
            </a:r>
          </a:p>
          <a:p>
            <a:pPr marL="339725" indent="-331788">
              <a:lnSpc>
                <a:spcPct val="90000"/>
              </a:lnSpc>
              <a:spcBef>
                <a:spcPts val="600"/>
              </a:spcBef>
              <a:buClrTx/>
              <a:buSzPct val="60000"/>
              <a:buFontTx/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   k×(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k+1)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÷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2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&gt;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dirty="0" err="1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a+k×u</a:t>
            </a:r>
            <a:endParaRPr lang="en-US" altLang="zh-TW" dirty="0" smtClean="0">
              <a:solidFill>
                <a:srgbClr val="000000"/>
              </a:solidFill>
              <a:latin typeface="Times New Roman" pitchFamily="16" charset="0"/>
              <a:ea typeface="標楷體" pitchFamily="65" charset="-120"/>
            </a:endParaRPr>
          </a:p>
          <a:p>
            <a:pPr marL="339725" indent="-331788">
              <a:lnSpc>
                <a:spcPct val="90000"/>
              </a:lnSpc>
              <a:spcBef>
                <a:spcPts val="600"/>
              </a:spcBef>
              <a:buClrTx/>
              <a:buSzPct val="60000"/>
              <a:buFontTx/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=&gt;k×(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k+1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)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&gt;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2×a+2×u×k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endParaRPr lang="en-US" altLang="zh-TW" dirty="0" smtClean="0">
              <a:solidFill>
                <a:srgbClr val="000000"/>
              </a:solidFill>
              <a:latin typeface="Times New Roman" pitchFamily="16" charset="0"/>
              <a:ea typeface="標楷體" pitchFamily="65" charset="-120"/>
            </a:endParaRPr>
          </a:p>
          <a:p>
            <a:pPr marL="339725" indent="-331788">
              <a:lnSpc>
                <a:spcPct val="90000"/>
              </a:lnSpc>
              <a:spcBef>
                <a:spcPts val="600"/>
              </a:spcBef>
              <a:buClrTx/>
              <a:buSzPct val="60000"/>
              <a:buFontTx/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=&gt;k</a:t>
            </a:r>
            <a:r>
              <a:rPr lang="en-US" altLang="zh-TW" baseline="300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2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×(1-2×u)×k-2×a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&gt;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0</a:t>
            </a:r>
          </a:p>
          <a:p>
            <a:pPr marL="339725" indent="-331788">
              <a:lnSpc>
                <a:spcPct val="90000"/>
              </a:lnSpc>
              <a:spcBef>
                <a:spcPts val="600"/>
              </a:spcBef>
              <a:buClrTx/>
              <a:buSzPct val="60000"/>
              <a:buFontTx/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   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交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點為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k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=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(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2×u-1)±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√((1-2×u)</a:t>
            </a:r>
            <a:r>
              <a:rPr lang="en-US" altLang="zh-TW" baseline="300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baseline="300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2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+8×a)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÷2</a:t>
            </a:r>
          </a:p>
          <a:p>
            <a:pPr marL="339725" indent="-331788">
              <a:lnSpc>
                <a:spcPct val="90000"/>
              </a:lnSpc>
              <a:spcBef>
                <a:spcPts val="600"/>
              </a:spcBef>
              <a:buClrTx/>
              <a:buSzPct val="60000"/>
              <a:buFontTx/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	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因為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</a:rPr>
              <a:t>0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zh-TW" altLang="en-US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≤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</a:rPr>
              <a:t>a</a:t>
            </a:r>
            <a:r>
              <a:rPr lang="zh-TW" altLang="en-US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≤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</a:rPr>
              <a:t>1000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</a:rPr>
              <a:t>，除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</a:rPr>
              <a:t>a=0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</a:rPr>
              <a:t>，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(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1-2×u)</a:t>
            </a:r>
            <a:r>
              <a:rPr lang="en-US" altLang="zh-TW" baseline="300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baseline="300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2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+8×a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&gt;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(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2×u-1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)</a:t>
            </a:r>
            <a:r>
              <a:rPr lang="en-US" altLang="zh-TW" baseline="300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baseline="300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2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，而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k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不為負，因此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k &gt; 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(2×u-1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)+√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((1-2×u)</a:t>
            </a:r>
            <a:r>
              <a:rPr lang="en-US" altLang="zh-TW" baseline="300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2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+8×a) ÷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2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，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a=0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時則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k=0</a:t>
            </a:r>
          </a:p>
          <a:p>
            <a:pPr marL="339725" indent="-331788">
              <a:lnSpc>
                <a:spcPct val="90000"/>
              </a:lnSpc>
              <a:spcBef>
                <a:spcPts val="600"/>
              </a:spcBef>
              <a:buClrTx/>
              <a:buSzPct val="60000"/>
              <a:buFontTx/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endParaRPr lang="en-US" altLang="zh-TW" dirty="0" smtClean="0">
              <a:solidFill>
                <a:srgbClr val="000000"/>
              </a:solidFill>
              <a:latin typeface="Times New Roman" pitchFamily="16" charset="0"/>
              <a:ea typeface="標楷體" pitchFamily="65" charset="-120"/>
            </a:endParaRPr>
          </a:p>
          <a:p>
            <a:pPr marL="339725" indent="-331788">
              <a:lnSpc>
                <a:spcPct val="90000"/>
              </a:lnSpc>
              <a:spcBef>
                <a:spcPts val="600"/>
              </a:spcBef>
              <a:buClrTx/>
              <a:buSzPct val="60000"/>
              <a:buFontTx/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    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k×(k+1)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÷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2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&gt;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k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×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v</a:t>
            </a:r>
          </a:p>
          <a:p>
            <a:pPr marL="339725" indent="-331788">
              <a:lnSpc>
                <a:spcPct val="90000"/>
              </a:lnSpc>
              <a:spcBef>
                <a:spcPts val="600"/>
              </a:spcBef>
              <a:buClrTx/>
              <a:buSzPct val="60000"/>
              <a:buFontTx/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=&gt;(k+1)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÷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2 &gt; v</a:t>
            </a:r>
          </a:p>
          <a:p>
            <a:pPr marL="339725" indent="-331788">
              <a:lnSpc>
                <a:spcPct val="90000"/>
              </a:lnSpc>
              <a:spcBef>
                <a:spcPts val="600"/>
              </a:spcBef>
              <a:buClrTx/>
              <a:buSzPct val="60000"/>
              <a:buFontTx/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=&gt;k&gt;2×v-1</a:t>
            </a:r>
          </a:p>
          <a:p>
            <a:pPr marL="339725" indent="-331788">
              <a:lnSpc>
                <a:spcPct val="90000"/>
              </a:lnSpc>
              <a:spcBef>
                <a:spcPts val="600"/>
              </a:spcBef>
              <a:buClrTx/>
              <a:buSzPct val="60000"/>
              <a:buFontTx/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	</a:t>
            </a:r>
            <a:r>
              <a:rPr 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a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不為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0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時比較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(2×u-1)+√((1-2×u)</a:t>
            </a:r>
            <a:r>
              <a:rPr lang="en-US" altLang="zh-TW" baseline="30000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 2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+8×a) ÷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2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和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2×v-1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，較大的值</a:t>
            </a:r>
            <a:r>
              <a:rPr lang="zh-TW" altLang="en-US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無條件進位</a:t>
            </a:r>
            <a:r>
              <a:rPr lang="zh-TW" altLang="en-US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至整數</a:t>
            </a:r>
            <a:r>
              <a:rPr lang="zh-TW" altLang="en-US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即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為答案。</a:t>
            </a:r>
            <a:endParaRPr lang="en-US" altLang="zh-TW" dirty="0" smtClean="0">
              <a:solidFill>
                <a:srgbClr val="000000"/>
              </a:solidFill>
              <a:latin typeface="Times New Roman" pitchFamily="16" charset="0"/>
              <a:ea typeface="標楷體" pitchFamily="65" charset="-120"/>
            </a:endParaRPr>
          </a:p>
          <a:p>
            <a:pPr marL="339725" indent="-331788">
              <a:lnSpc>
                <a:spcPct val="90000"/>
              </a:lnSpc>
              <a:spcBef>
                <a:spcPts val="600"/>
              </a:spcBef>
              <a:buClrTx/>
              <a:buSzPct val="60000"/>
              <a:buFontTx/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	(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雖然這方法較直接，但我努力嘗試後最快仍只有跟以前速度一樣，可能是開根號會拖到時間</a:t>
            </a:r>
            <a:r>
              <a:rPr lang="en-US" altLang="zh-TW" dirty="0" smtClean="0">
                <a:solidFill>
                  <a:srgbClr val="000000"/>
                </a:solidFill>
                <a:latin typeface="Times New Roman" pitchFamily="16" charset="0"/>
                <a:ea typeface="標楷體" pitchFamily="65" charset="-120"/>
              </a:rPr>
              <a:t>)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標楷體" pitchFamily="65" charset="-12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佈景主題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ahoma" pitchFamily="32" charset="0"/>
            <a:ea typeface="新細明體" pitchFamily="16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ahoma" pitchFamily="32" charset="0"/>
            <a:ea typeface="新細明體" pitchFamily="16" charset="-120"/>
          </a:defRPr>
        </a:defPPr>
      </a:lstStyle>
    </a:lnDef>
  </a:objectDefaults>
  <a:extraClrSchemeLst>
    <a:extraClrScheme>
      <a:clrScheme name="Office 佈景主題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佈景主題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佈景主題">
  <a:themeElements>
    <a:clrScheme name="Office 佈景主題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佈景主題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ahoma" pitchFamily="32" charset="0"/>
            <a:ea typeface="新細明體" pitchFamily="16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ahoma" pitchFamily="32" charset="0"/>
            <a:ea typeface="新細明體" pitchFamily="16" charset="-120"/>
          </a:defRPr>
        </a:defPPr>
      </a:lstStyle>
    </a:lnDef>
  </a:objectDefaults>
  <a:extraClrSchemeLst>
    <a:extraClrScheme>
      <a:clrScheme name="Office 佈景主題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佈景主題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3082</TotalTime>
  <Words>224</Words>
  <Application>Microsoft Office PowerPoint</Application>
  <PresentationFormat>如螢幕大小 (4:3)</PresentationFormat>
  <Paragraphs>56</Paragraphs>
  <Slides>4</Slides>
  <Notes>4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4</vt:i4>
      </vt:variant>
    </vt:vector>
  </HeadingPairs>
  <TitlesOfParts>
    <vt:vector size="6" baseType="lpstr">
      <vt:lpstr>Office 佈景主題</vt:lpstr>
      <vt:lpstr>1_Office 佈景主題</vt:lpstr>
      <vt:lpstr>投影片 1</vt:lpstr>
      <vt:lpstr>投影片 2</vt:lpstr>
      <vt:lpstr>投影片 3</vt:lpstr>
      <vt:lpstr>投影片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user</cp:lastModifiedBy>
  <cp:revision>166</cp:revision>
  <cp:lastPrinted>1601-01-01T00:00:00Z</cp:lastPrinted>
  <dcterms:created xsi:type="dcterms:W3CDTF">1601-01-01T00:00:00Z</dcterms:created>
  <dcterms:modified xsi:type="dcterms:W3CDTF">2015-04-15T18:28:53Z</dcterms:modified>
</cp:coreProperties>
</file>