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307" r:id="rId2"/>
    <p:sldId id="309" r:id="rId3"/>
    <p:sldId id="311" r:id="rId4"/>
    <p:sldId id="312" r:id="rId5"/>
    <p:sldId id="313" r:id="rId6"/>
    <p:sldId id="314" r:id="rId7"/>
  </p:sldIdLst>
  <p:sldSz cx="9144000" cy="6858000" type="screen4x3"/>
  <p:notesSz cx="6832600" cy="99631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 autoAdjust="0"/>
    <p:restoredTop sz="92138" autoAdjust="0"/>
  </p:normalViewPr>
  <p:slideViewPr>
    <p:cSldViewPr>
      <p:cViewPr varScale="1">
        <p:scale>
          <a:sx n="57" d="100"/>
          <a:sy n="57" d="100"/>
        </p:scale>
        <p:origin x="72" y="54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1B23CB7-E581-44C8-B593-CB22965584E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FDC9F1A-9B5A-41E2-AD19-9B148C238996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512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8FD692A8-192F-4D5F-8A90-996AF4943B52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717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6B31A8F0-2C9E-4B6F-8893-3A7F70C2787C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921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9AE5835C-EE13-46C4-8B11-226BDAF419B0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1126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5792FF-FE40-4642-862B-C9002F4CC616}" type="datetime1">
              <a:rPr lang="zh-TW" altLang="en-US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549951-D35E-4812-BC9F-E4AF213F0EA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46881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4519B-9F6E-405E-8940-0B90470162EC}" type="datetime1">
              <a:rPr lang="zh-TW" altLang="en-US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B06FC-A8A8-4638-AFA0-BD4CD119228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84188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FFF3C-3992-4011-B6E4-23C0ADAF25A6}" type="datetime1">
              <a:rPr lang="zh-TW" altLang="en-US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BCEC4-E226-47BE-BA28-115D6B1CAD2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36026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ED438-8F58-4AF6-B2FB-0FEC81D81FE9}" type="datetime1">
              <a:rPr lang="zh-TW" altLang="en-US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22270-C48B-4B3A-AA4A-6B5D7D47C3A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31137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5E064C-13E5-4FD0-BA85-D6F693B66144}" type="datetime1">
              <a:rPr lang="zh-TW" altLang="en-US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82F48-1387-4239-A4D0-35B9410D3A7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73600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FF331-6771-4DC6-86E9-CA8522AE716D}" type="datetime1">
              <a:rPr lang="zh-TW" altLang="en-US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2D9E9-6648-438E-8045-F9CFBF449E2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17613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88387-5614-4E64-BE56-DA790569FFAF}" type="datetime1">
              <a:rPr lang="zh-TW" altLang="en-US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F844FB-2F34-4978-A880-A1CA9968051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37147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9D554-FE96-458B-B7FA-A66A230FC8DA}" type="datetime1">
              <a:rPr lang="zh-TW" altLang="en-US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BF5AD-4C9C-415E-95DF-49A9A23A16D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53830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8B34F-9608-445F-A6B9-9039A20BDB93}" type="datetime1">
              <a:rPr lang="zh-TW" altLang="en-US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34DFF-4DA1-4653-A4EC-AA675863EF0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94845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BC899-4618-469F-9EBB-A0BB1BAF4D67}" type="datetime1">
              <a:rPr lang="zh-TW" altLang="en-US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BB26D-9DB5-49A6-8A5B-FB65D526D3D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3222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9F440-523F-40EF-A530-1A7D5FCD127D}" type="datetime1">
              <a:rPr lang="zh-TW" altLang="en-US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68344-05A1-4DBB-8CB4-21C8A165281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2896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15B27B21-2F41-440C-8EB3-5EA8F3E49F79}" type="datetime1">
              <a:rPr lang="zh-TW" altLang="en-US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F30A784-9D92-421F-B3DD-7D0FBED13D0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59A42E5-2372-4111-AF65-3A93C2AF25B6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>
                <a:latin typeface="Times New Roman" panose="02020603050405020304" pitchFamily="18" charset="0"/>
              </a:rPr>
              <a:t>10042: Smith Numbers</a:t>
            </a:r>
            <a:endParaRPr lang="en-US" altLang="zh-TW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>
                <a:latin typeface="Times New Roman" panose="02020603050405020304" pitchFamily="18" charset="0"/>
              </a:rPr>
              <a:t>100</a:t>
            </a:r>
            <a:r>
              <a:rPr lang="en-US" altLang="zh-TW" sz="2400">
                <a:latin typeface="Times New Roman" panose="02020603050405020304" pitchFamily="18" charset="0"/>
              </a:rPr>
              <a:t>42</a:t>
            </a:r>
            <a:r>
              <a:rPr lang="zh-TW" altLang="en-US" sz="2400">
                <a:latin typeface="Times New Roman" panose="02020603050405020304" pitchFamily="18" charset="0"/>
              </a:rPr>
              <a:t>: </a:t>
            </a:r>
            <a:r>
              <a:rPr lang="en-US" altLang="zh-TW" sz="2400">
                <a:latin typeface="Times New Roman" panose="02020603050405020304" pitchFamily="18" charset="0"/>
              </a:rPr>
              <a:t>Smith Numbers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>
                <a:latin typeface="Times New Roman" panose="02020603050405020304" pitchFamily="18" charset="0"/>
              </a:rPr>
              <a:t>陳健民</a:t>
            </a:r>
            <a:endParaRPr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>
                <a:latin typeface="Times New Roman" panose="02020603050405020304" pitchFamily="18" charset="0"/>
              </a:rPr>
              <a:t>20</a:t>
            </a:r>
            <a:r>
              <a:rPr lang="en-US" altLang="zh-TW" sz="2400">
                <a:latin typeface="Times New Roman" panose="02020603050405020304" pitchFamily="18" charset="0"/>
              </a:rPr>
              <a:t>17</a:t>
            </a:r>
            <a:r>
              <a:rPr lang="zh-TW" altLang="en-US" sz="2400">
                <a:latin typeface="Times New Roman" panose="02020603050405020304" pitchFamily="18" charset="0"/>
              </a:rPr>
              <a:t>年</a:t>
            </a:r>
            <a:r>
              <a:rPr lang="en-US" altLang="zh-TW" sz="2400">
                <a:latin typeface="Times New Roman" panose="02020603050405020304" pitchFamily="18" charset="0"/>
              </a:rPr>
              <a:t>5</a:t>
            </a:r>
            <a:r>
              <a:rPr lang="zh-TW" altLang="en-US" sz="2400">
                <a:latin typeface="Times New Roman" panose="02020603050405020304" pitchFamily="18" charset="0"/>
              </a:rPr>
              <a:t>月</a:t>
            </a:r>
            <a:r>
              <a:rPr lang="en-US" altLang="zh-TW" sz="2400">
                <a:latin typeface="Times New Roman" panose="02020603050405020304" pitchFamily="18" charset="0"/>
              </a:rPr>
              <a:t>9</a:t>
            </a:r>
            <a:r>
              <a:rPr lang="zh-TW" altLang="en-US" sz="2400">
                <a:latin typeface="Times New Roman" panose="02020603050405020304" pitchFamily="18" charset="0"/>
              </a:rPr>
              <a:t>日</a:t>
            </a:r>
            <a:endParaRPr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>
                <a:latin typeface="Times New Roman" panose="02020603050405020304" pitchFamily="18" charset="0"/>
              </a:rPr>
              <a:t>給定一正整數</a:t>
            </a:r>
            <a:r>
              <a:rPr lang="en-US" altLang="zh-TW" sz="2400">
                <a:latin typeface="Times New Roman" panose="02020603050405020304" pitchFamily="18" charset="0"/>
              </a:rPr>
              <a:t>n (n &lt; 10</a:t>
            </a:r>
            <a:r>
              <a:rPr lang="en-US" altLang="zh-TW" sz="2400" baseline="30000">
                <a:latin typeface="Times New Roman" panose="02020603050405020304" pitchFamily="18" charset="0"/>
              </a:rPr>
              <a:t>9</a:t>
            </a:r>
            <a:r>
              <a:rPr lang="en-US" altLang="zh-TW" sz="2400">
                <a:latin typeface="Times New Roman" panose="02020603050405020304" pitchFamily="18" charset="0"/>
              </a:rPr>
              <a:t>)</a:t>
            </a:r>
            <a:r>
              <a:rPr lang="zh-TW" altLang="en-US" sz="2400">
                <a:latin typeface="Times New Roman" panose="02020603050405020304" pitchFamily="18" charset="0"/>
              </a:rPr>
              <a:t>，找出大於</a:t>
            </a:r>
            <a:r>
              <a:rPr lang="en-US" altLang="zh-TW" sz="2400">
                <a:latin typeface="Times New Roman" panose="02020603050405020304" pitchFamily="18" charset="0"/>
              </a:rPr>
              <a:t>n</a:t>
            </a:r>
            <a:r>
              <a:rPr lang="zh-TW" altLang="en-US" sz="2400">
                <a:latin typeface="Times New Roman" panose="02020603050405020304" pitchFamily="18" charset="0"/>
              </a:rPr>
              <a:t>的第一個</a:t>
            </a:r>
            <a:r>
              <a:rPr lang="en-US" altLang="zh-TW" sz="2400">
                <a:latin typeface="Times New Roman" panose="02020603050405020304" pitchFamily="18" charset="0"/>
              </a:rPr>
              <a:t>Smith Number</a:t>
            </a:r>
            <a:r>
              <a:rPr lang="zh-TW" altLang="en-US" sz="2400">
                <a:latin typeface="Times New Roman" panose="02020603050405020304" pitchFamily="18" charset="0"/>
              </a:rPr>
              <a:t>。</a:t>
            </a:r>
            <a:r>
              <a:rPr lang="en-US" altLang="zh-TW" sz="2400">
                <a:latin typeface="Times New Roman" panose="02020603050405020304" pitchFamily="18" charset="0"/>
              </a:rPr>
              <a:t> </a:t>
            </a:r>
          </a:p>
          <a:p>
            <a:pPr eaLnBrk="1" hangingPunct="1"/>
            <a:endParaRPr lang="en-US" altLang="zh-TW" sz="2400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zh-TW" sz="2400">
                <a:latin typeface="Times New Roman" panose="02020603050405020304" pitchFamily="18" charset="0"/>
              </a:rPr>
              <a:t>Smith Number : </a:t>
            </a:r>
            <a:r>
              <a:rPr lang="zh-TW" altLang="en-US" sz="2400">
                <a:latin typeface="Times New Roman" panose="02020603050405020304" pitchFamily="18" charset="0"/>
              </a:rPr>
              <a:t>當一正整數的質數因數分解出的所有因數各位相加 等於 該正整數的各位相加，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該數即為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Smith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Number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質數被排除在外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CEF6985-CA92-4314-96F6-6E4B31A05DAF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			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	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  <p:pic>
        <p:nvPicPr>
          <p:cNvPr id="6148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412875"/>
            <a:ext cx="3240087" cy="322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33F3BF6-19E4-4CF9-B009-1F84998960E6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			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				  </a:t>
            </a:r>
            <a:r>
              <a:rPr lang="en-US" altLang="zh-TW" sz="2400" dirty="0">
                <a:latin typeface="Times New Roman" panose="02020603050405020304" pitchFamily="18" charset="0"/>
              </a:rPr>
              <a:t>4937775 =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				3 </a:t>
            </a:r>
            <a:r>
              <a:rPr lang="zh-TW" altLang="en-US" sz="2400" dirty="0">
                <a:latin typeface="Times New Roman" panose="02020603050405020304" pitchFamily="18" charset="0"/>
              </a:rPr>
              <a:t>．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．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． </a:t>
            </a:r>
            <a:r>
              <a:rPr lang="en-US" altLang="zh-TW" sz="2400" dirty="0">
                <a:latin typeface="Times New Roman" panose="02020603050405020304" pitchFamily="18" charset="0"/>
              </a:rPr>
              <a:t>65837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			3 + 5 + 5 + 6 + 5 + 8 + 3 + 7 = 42</a:t>
            </a:r>
          </a:p>
        </p:txBody>
      </p:sp>
      <p:pic>
        <p:nvPicPr>
          <p:cNvPr id="8196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412875"/>
            <a:ext cx="3240087" cy="322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3222E18-09FF-4E9E-AA2D-628FB8BAC9D1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			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				  </a:t>
            </a:r>
            <a:r>
              <a:rPr lang="en-US" altLang="zh-TW" sz="2400" dirty="0">
                <a:latin typeface="Times New Roman" panose="02020603050405020304" pitchFamily="18" charset="0"/>
              </a:rPr>
              <a:t>4937775 =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				3 </a:t>
            </a:r>
            <a:r>
              <a:rPr lang="zh-TW" altLang="en-US" sz="2400" dirty="0">
                <a:latin typeface="Times New Roman" panose="02020603050405020304" pitchFamily="18" charset="0"/>
              </a:rPr>
              <a:t>．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．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． </a:t>
            </a:r>
            <a:r>
              <a:rPr lang="en-US" altLang="zh-TW" sz="2400" dirty="0">
                <a:latin typeface="Times New Roman" panose="02020603050405020304" pitchFamily="18" charset="0"/>
              </a:rPr>
              <a:t>65837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			3 + 5 + 5 + 6 + 5 + 8 + 3 + 7 = 42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			4 + 9 + 3 + 7 + 7 + 7 + 5 = 42</a:t>
            </a:r>
          </a:p>
        </p:txBody>
      </p:sp>
      <p:pic>
        <p:nvPicPr>
          <p:cNvPr id="10244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412875"/>
            <a:ext cx="3240087" cy="322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322270-C48B-4B3A-AA4A-6B5D7D47C3AE}" type="slidenum">
              <a:rPr lang="zh-TW" altLang="en-US" smtClean="0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由輸入的正整數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n+1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開始向上找，先判斷是否為質數，如果是就跳過，如果不是就進行質因數分解，再來直接判斷因數各位相加是否等於該數各數相加。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88011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322270-C48B-4B3A-AA4A-6B5D7D47C3AE}" type="slidenum">
              <a:rPr lang="zh-TW" altLang="en-US" smtClean="0"/>
              <a:pPr>
                <a:defRPr/>
              </a:pPr>
              <a:t>6</a:t>
            </a:fld>
            <a:endParaRPr lang="en-US" altLang="zh-TW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內容版面配置區 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解法：</a:t>
                </a: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由輸入的正整數</a:t>
                </a: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n+1</a:t>
                </a: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開始向上找，先判斷是否為質數，如果是就跳過，如果不是就進行質因數分解，再來直接判斷因數各位相加是否等於該數各數相加。</a:t>
                </a:r>
                <a:endParaRPr lang="en-US" altLang="zh-TW" sz="2400" dirty="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endParaRPr lang="zh-TW" altLang="en-US" sz="2400" b="1" dirty="0">
                  <a:solidFill>
                    <a:srgbClr val="3BA943"/>
                  </a:solidFill>
                  <a:latin typeface="Times New Roman" panose="02020603050405020304" pitchFamily="18" charset="0"/>
                </a:endParaRPr>
              </a:p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解法範例：</a:t>
                </a: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無</a:t>
                </a:r>
                <a:endParaRPr lang="zh-TW" altLang="en-US" sz="2400" b="1" dirty="0">
                  <a:solidFill>
                    <a:srgbClr val="3BA943"/>
                  </a:solidFill>
                  <a:latin typeface="Times New Roman" panose="02020603050405020304" pitchFamily="18" charset="0"/>
                </a:endParaRPr>
              </a:p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討論：</a:t>
                </a:r>
              </a:p>
              <a:p>
                <a:pPr eaLnBrk="1" hangingPunct="1">
                  <a:lnSpc>
                    <a:spcPct val="90000"/>
                  </a:lnSpc>
                  <a:buNone/>
                </a:pPr>
                <a:r>
                  <a:rPr lang="zh-TW" altLang="en-US" sz="2400" dirty="0">
                    <a:latin typeface="Times New Roman" panose="02020603050405020304" pitchFamily="18" charset="0"/>
                  </a:rPr>
                  <a:t>	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(1) 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由於數字上限太大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(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10</a:t>
                </a:r>
                <a:r>
                  <a:rPr lang="en-US" altLang="zh-TW" sz="2400" baseline="30000" dirty="0">
                    <a:latin typeface="Times New Roman" panose="02020603050405020304" pitchFamily="18" charset="0"/>
                  </a:rPr>
                  <a:t>9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)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，所以在進行質因數分解時不能用暴力分解。</a:t>
                </a: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</a:rPr>
                  <a:t>	(2)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由於一個合數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n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必定有小於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zh-TW" altLang="en-US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  <m:r>
                      <a:rPr lang="zh-TW" altLang="en-US" sz="2400" i="1">
                        <a:latin typeface="Cambria Math" panose="02040503050406030204" pitchFamily="18" charset="0"/>
                      </a:rPr>
                      <m:t>的</m:t>
                    </m:r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</a:rPr>
                  <a:t>質因數，所以可以藉此將檢查範圍縮小到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2~</a:t>
                </a:r>
                <a:r>
                  <a:rPr lang="zh-TW" altLang="en-US" sz="2400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zh-TW" altLang="en-US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</a:rPr>
                  <a:t>，大幅減少計算時間。</a:t>
                </a:r>
              </a:p>
              <a:p>
                <a:endParaRPr lang="zh-TW" altLang="en-US" dirty="0"/>
              </a:p>
            </p:txBody>
          </p:sp>
        </mc:Choice>
        <mc:Fallback>
          <p:sp>
            <p:nvSpPr>
              <p:cNvPr id="6" name="內容版面配置區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7" t="-1835" r="-47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8041416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2597</TotalTime>
  <Words>205</Words>
  <Application>Microsoft Office PowerPoint</Application>
  <PresentationFormat>如螢幕大小 (4:3)</PresentationFormat>
  <Paragraphs>48</Paragraphs>
  <Slides>6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3" baseType="lpstr">
      <vt:lpstr>Tahoma</vt:lpstr>
      <vt:lpstr>新細明體</vt:lpstr>
      <vt:lpstr>Arial</vt:lpstr>
      <vt:lpstr>標楷體</vt:lpstr>
      <vt:lpstr>Wingdings</vt:lpstr>
      <vt:lpstr>Times New Roman</vt:lpstr>
      <vt:lpstr>Blends</vt:lpstr>
      <vt:lpstr>10042: Smith Numbers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Dosten</cp:lastModifiedBy>
  <cp:revision>114</cp:revision>
  <dcterms:created xsi:type="dcterms:W3CDTF">1601-01-01T00:00:00Z</dcterms:created>
  <dcterms:modified xsi:type="dcterms:W3CDTF">2017-05-10T15:52:18Z</dcterms:modified>
</cp:coreProperties>
</file>