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1" r:id="rId4"/>
    <p:sldId id="313" r:id="rId5"/>
    <p:sldId id="314" r:id="rId6"/>
    <p:sldId id="312" r:id="rId7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89" autoAdjust="0"/>
    <p:restoredTop sz="92138" autoAdjust="0"/>
  </p:normalViewPr>
  <p:slideViewPr>
    <p:cSldViewPr>
      <p:cViewPr varScale="1">
        <p:scale>
          <a:sx n="80" d="100"/>
          <a:sy n="80" d="100"/>
        </p:scale>
        <p:origin x="11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7C188A8-D957-4511-B1F6-727558FF4C2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9579B28-1CE6-4640-A603-5902CA19380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AF166CE-14A3-45EB-B509-0BCF07339B8E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914CA-46C8-4881-8071-9F1ED84ED648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42B3F-2D7A-4895-920B-927B9776372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765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909FF-80A7-4B32-857B-F557454DB469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8FC6-6CAA-4C57-B990-73AB940442A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1152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74BA9-5A27-48F4-8ECC-C3D2B8BD56B1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8E8-8A3D-411D-8C45-CBFF2BD95E2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913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CFC8B-B2E9-4D14-90AF-59B236F45F21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4F82B-50E1-4271-AA25-9C33E7B717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765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3C85F-A496-4793-A53B-0EF3DD10A5D5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56028-4DF2-46F6-A948-20E8FD2711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826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94EB0-41CC-4465-832D-DD2F93E26BFC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4767D-413D-4F1A-AD06-0C24D32C6D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102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9D0F2-F842-4C46-A566-ABAD47E05AB4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3A898-A725-4231-ADB6-896C3FDDDFC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476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4A964-B67D-4292-A5AC-E215CAAD2854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1B25A-65DB-4236-98A6-F2BA16C6325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309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C5D98-5D8E-473A-B0CE-C4E45A7B9C3D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F91FE-C115-4519-B2D3-C5204526294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692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B4F4F-5317-47B9-9B19-03836613D3A5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BC379-18D4-452F-849E-763ADA68C18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175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FE1CA-CCE6-4D3C-ABA2-3B6509AC0526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4DF82-5F1C-4A87-9A06-B0C99EC732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038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28F7AF4-88FE-4FAC-A1A6-F747E8E1A767}" type="datetime1">
              <a:rPr lang="zh-TW" altLang="en-US"/>
              <a:pPr>
                <a:defRPr/>
              </a:pPr>
              <a:t>2017/6/14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0D51561-0C1B-4B4E-95D4-14AA5A7A1ED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D2EC86-0337-4D50-AFF0-E5F58BF85814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10153: New Horizons</a:t>
            </a:r>
            <a:endParaRPr lang="en-US" altLang="zh-TW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>
                <a:latin typeface="Times New Roman" panose="02020603050405020304" pitchFamily="18" charset="0"/>
              </a:rPr>
              <a:t>10</a:t>
            </a:r>
            <a:r>
              <a:rPr lang="en-US" altLang="zh-TW" sz="2400">
                <a:latin typeface="Times New Roman" panose="02020603050405020304" pitchFamily="18" charset="0"/>
              </a:rPr>
              <a:t>153</a:t>
            </a:r>
            <a:r>
              <a:rPr lang="zh-TW" altLang="en-US" sz="2400">
                <a:latin typeface="Times New Roman" panose="02020603050405020304" pitchFamily="18" charset="0"/>
              </a:rPr>
              <a:t>: </a:t>
            </a:r>
            <a:r>
              <a:rPr lang="en-US" altLang="zh-TW" sz="2400">
                <a:latin typeface="Times New Roman" panose="02020603050405020304" pitchFamily="18" charset="0"/>
              </a:rPr>
              <a:t>New Horizons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</a:rPr>
              <a:t>陳健民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</a:rPr>
              <a:t>20</a:t>
            </a:r>
            <a:r>
              <a:rPr lang="en-US" altLang="zh-TW" sz="2400">
                <a:latin typeface="Times New Roman" panose="02020603050405020304" pitchFamily="18" charset="0"/>
              </a:rPr>
              <a:t>17</a:t>
            </a:r>
            <a:r>
              <a:rPr lang="zh-TW" altLang="en-US" sz="2400">
                <a:latin typeface="Times New Roman" panose="02020603050405020304" pitchFamily="18" charset="0"/>
              </a:rPr>
              <a:t>年</a:t>
            </a:r>
            <a:r>
              <a:rPr lang="en-US" altLang="zh-TW" sz="2400">
                <a:latin typeface="Times New Roman" panose="02020603050405020304" pitchFamily="18" charset="0"/>
              </a:rPr>
              <a:t>5</a:t>
            </a:r>
            <a:r>
              <a:rPr lang="zh-TW" altLang="en-US" sz="240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31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>
                <a:latin typeface="Times New Roman" panose="02020603050405020304" pitchFamily="18" charset="0"/>
              </a:rPr>
              <a:t>在一個球體上，給定一王國的經緯度及高度，還有若干個地標的經緯度及高度，判斷王國可以看到哪些地標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zh-TW" altLang="en-US" sz="2400">
                <a:latin typeface="Times New Roman" panose="02020603050405020304" pitchFamily="18" charset="0"/>
              </a:rPr>
              <a:t>該球體上沒有任何物體會阻擋視線，除了球體本身</a:t>
            </a:r>
            <a:r>
              <a:rPr lang="en-US" altLang="zh-TW" sz="2400">
                <a:latin typeface="Times New Roman" panose="02020603050405020304" pitchFamily="18" charset="0"/>
              </a:rPr>
              <a:t>)</a:t>
            </a:r>
            <a:r>
              <a:rPr lang="zh-TW" altLang="en-US" sz="2400">
                <a:latin typeface="Times New Roman" panose="02020603050405020304" pitchFamily="18" charset="0"/>
              </a:rPr>
              <a:t>。</a:t>
            </a:r>
            <a:endParaRPr lang="en-US" altLang="zh-TW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E78B47-24B8-43F5-A1A2-1464AC9CDCFC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 b="1">
                <a:solidFill>
                  <a:srgbClr val="3BA943"/>
                </a:solidFill>
                <a:latin typeface="Times New Roman" panose="02020603050405020304" pitchFamily="18" charset="0"/>
              </a:rPr>
              <a:t>Input:				Output: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20000.0				Blueberry Bush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100.0  45.0  100.0			Cat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3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2.0  46.0  99.0  Cat		    	Cat on the horizon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20.0  -45.0  260.0  House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5.0  45.1  100.2  Blueberry Bush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6.0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3.0  90.0  0.0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2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0.0  30.00  0.0  Ant on the horizon</a:t>
            </a: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000">
                <a:latin typeface="Times New Roman" panose="02020603050405020304" pitchFamily="18" charset="0"/>
              </a:rPr>
              <a:t>0.1  30.00  0.0  Cat on the horizon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/>
          <p:cNvSpPr>
            <a:spLocks noGrp="1"/>
          </p:cNvSpPr>
          <p:nvPr>
            <p:ph idx="1"/>
          </p:nvPr>
        </p:nvSpPr>
        <p:spPr>
          <a:xfrm>
            <a:off x="746770" y="816248"/>
            <a:ext cx="7772400" cy="5407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將球體視為二維圖形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!(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參考左圖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   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由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the-great-distance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公式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右圖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，求出兩點與球心連線之夾角弧度。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4CAD2F-C7A6-4944-AA41-74E0F3E4C81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138" y="2334841"/>
            <a:ext cx="3888432" cy="3888432"/>
          </a:xfrm>
          <a:prstGeom prst="rect">
            <a:avLst/>
          </a:prstGeom>
        </p:spPr>
      </p:pic>
      <p:pic>
        <p:nvPicPr>
          <p:cNvPr id="8200" name="Picture 8" descr="https://upload.wikimedia.org/wikipedia/commons/thumb/c/cb/Illustration_of_great-circle_distance.svg/298px-Illustration_of_great-circle_distanc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42" y="2687575"/>
            <a:ext cx="3586361" cy="358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194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746770" y="816248"/>
                <a:ext cx="7772400" cy="54070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    接著由已知的 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p</a:t>
                </a: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、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q</a:t>
                </a: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 與夾角求出 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o</a:t>
                </a: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由餘弦定理，右圖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及三角形面積，利用面積與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o</a:t>
                </a: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求出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o</a:t>
                </a:r>
                <a:r>
                  <a:rPr lang="zh-TW" altLang="en-US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上的高，判斷其長度是否大於圓的半徑。</a:t>
                </a:r>
                <a:endParaRPr lang="en-US" altLang="zh-TW" sz="2400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400" b="1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400" b="1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400" b="1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400" b="1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400" b="1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endParaRPr lang="en-US" altLang="zh-TW" sz="2400" b="1" dirty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b="1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				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b="1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				   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TW" sz="24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TW" sz="2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240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40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US" altLang="zh-TW" sz="2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𝑎𝑏</m:t>
                        </m:r>
                        <m:func>
                          <m:funcPr>
                            <m:ctrlPr>
                              <a:rPr lang="en-US" altLang="zh-TW" sz="240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400" b="0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zh-TW" altLang="en-US" sz="2400" b="0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rad>
                  </m:oMath>
                </a14:m>
                <a:endParaRPr lang="en-US" altLang="zh-TW" sz="2400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194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6770" y="816248"/>
                <a:ext cx="7772400" cy="5407025"/>
              </a:xfrm>
              <a:blipFill>
                <a:blip r:embed="rId2"/>
                <a:stretch>
                  <a:fillRect l="-1255" t="-15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4CAD2F-C7A6-4944-AA41-74E0F3E4C81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00599"/>
            <a:ext cx="3810330" cy="3810330"/>
          </a:xfrm>
          <a:prstGeom prst="rect">
            <a:avLst/>
          </a:prstGeom>
        </p:spPr>
      </p:pic>
      <p:pic>
        <p:nvPicPr>
          <p:cNvPr id="32770" name="Picture 2" descr="https://upload.wikimedia.org/wikipedia/commons/thumb/e/e6/Triangle-with-cosines.png/1024px-Triangle-with-cosine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224" y="2636912"/>
            <a:ext cx="3962070" cy="249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32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/>
          <p:cNvSpPr>
            <a:spLocks noGrp="1"/>
          </p:cNvSpPr>
          <p:nvPr>
            <p:ph idx="1"/>
          </p:nvPr>
        </p:nvSpPr>
        <p:spPr>
          <a:xfrm>
            <a:off x="746770" y="816248"/>
            <a:ext cx="7772400" cy="5407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但當 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a 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或 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與 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c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 夾角大於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90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度，以及夾角為</a:t>
            </a:r>
            <a:r>
              <a:rPr lang="en-US" altLang="zh-TW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時得另外判斷。</a:t>
            </a:r>
            <a:endParaRPr lang="en-US" altLang="zh-TW" sz="2400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4CAD2F-C7A6-4944-AA41-74E0F3E4C81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76872"/>
            <a:ext cx="4892464" cy="38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07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/>
              <a:t>無</a:t>
            </a:r>
            <a:endParaRPr lang="en-US" altLang="zh-TW" sz="24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922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369A18-2BDA-4C8F-AD8A-B69CFA79E75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2689</TotalTime>
  <Words>186</Words>
  <Application>Microsoft Office PowerPoint</Application>
  <PresentationFormat>如螢幕大小 (4:3)</PresentationFormat>
  <Paragraphs>52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Tahoma</vt:lpstr>
      <vt:lpstr>新細明體</vt:lpstr>
      <vt:lpstr>Arial</vt:lpstr>
      <vt:lpstr>標楷體</vt:lpstr>
      <vt:lpstr>Wingdings</vt:lpstr>
      <vt:lpstr>Times New Roman</vt:lpstr>
      <vt:lpstr>Blends</vt:lpstr>
      <vt:lpstr>10153: New Horizons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Dosten</cp:lastModifiedBy>
  <cp:revision>123</cp:revision>
  <dcterms:created xsi:type="dcterms:W3CDTF">1601-01-01T00:00:00Z</dcterms:created>
  <dcterms:modified xsi:type="dcterms:W3CDTF">2017-06-14T13:59:17Z</dcterms:modified>
</cp:coreProperties>
</file>