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0" r:id="rId4"/>
    <p:sldId id="311" r:id="rId5"/>
    <p:sldId id="312" r:id="rId6"/>
    <p:sldId id="313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E43181-519C-4FED-9215-A66B3079E77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61A07B6-268E-4F81-957D-8DF6924BD2A2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435D609-DE5F-4666-8579-D1740210D913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435D609-DE5F-4666-8579-D1740210D913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33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435D609-DE5F-4666-8579-D1740210D913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129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435D609-DE5F-4666-8579-D1740210D913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197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435D609-DE5F-4666-8579-D1740210D913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783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FB2DFB-FFC4-47D0-82C8-F72384558D89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6F7DBC-DA44-4514-945E-69346160F50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330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F92DD-4F2A-40A9-899D-90BC52AE71A6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ED83D-027D-4FEE-A107-390D90DF1A0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119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12FE-6442-4D6C-9534-3C4C99314133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7AF97-9D7C-47AE-8C3C-321142FC268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951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1166-0BE0-4D1F-BF92-BFE7C8D65F05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8E57C-3592-411E-AAA3-5645D76C5D4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643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AE06E-7E60-4392-AD7C-75BB06E29327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00A9C-435F-4133-B8F0-8108088B6A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803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12C86-55ED-41DD-80EC-BE60EA8FC3AB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CDFD2-4927-46AF-96BB-B218BDED40B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775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6F44A-9B5D-455D-8C95-AB60DDCE1937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4FD077-09E2-4BB7-A862-02C30895A5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992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2A2CF-A71B-405B-A90D-1FE989991B49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2DA66-49CC-46FC-AFE8-27D1B4ECF66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512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ABDC3-F87F-4E6C-B8E5-6B37511F7329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80D05-47DC-40A4-A237-5CB4DAEBA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72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2BA7F-9A99-4902-B39C-8C4A09A61185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EA7A5-2B29-427E-B9F2-94C54719C6A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97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69B67-F60D-4E6F-9F44-CA4B74C9EAC0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94B8D-F271-4B08-9E75-05701CF4C90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43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D7379F9-DC2F-4DC6-89A6-CA0961DA50C2}" type="datetime1">
              <a:rPr lang="zh-TW" altLang="en-US"/>
              <a:pPr>
                <a:defRPr/>
              </a:pPr>
              <a:t>2017/6/17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0E68345B-2B5A-43E6-B753-5BFB0E1EA38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8FC1323-CE36-4AD4-9EE6-7D9CD5B9B303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39472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10202:</a:t>
            </a:r>
            <a:r>
              <a:rPr lang="zh-TW" altLang="en-US" b="1" dirty="0">
                <a:latin typeface="Times New Roman" panose="02020603050405020304" pitchFamily="18" charset="0"/>
              </a:rPr>
              <a:t> </a:t>
            </a:r>
            <a:r>
              <a:rPr lang="en-US" altLang="zh-TW" b="1" dirty="0" err="1">
                <a:latin typeface="Times New Roman" panose="02020603050405020304" pitchFamily="18" charset="0"/>
              </a:rPr>
              <a:t>Pairsumonious</a:t>
            </a:r>
            <a:r>
              <a:rPr lang="en-US" altLang="zh-TW" b="1" dirty="0">
                <a:latin typeface="Times New Roman" panose="02020603050405020304" pitchFamily="18" charset="0"/>
              </a:rPr>
              <a:t> Numbers</a:t>
            </a:r>
            <a:endParaRPr lang="en-US" altLang="zh-TW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10202: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Pairsumonious</a:t>
            </a:r>
            <a:r>
              <a:rPr lang="en-US" altLang="zh-TW" sz="2400" dirty="0">
                <a:latin typeface="Times New Roman" panose="02020603050405020304" pitchFamily="18" charset="0"/>
              </a:rPr>
              <a:t> Numbers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楊子寬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對 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個數來說（</a:t>
            </a:r>
            <a:r>
              <a:rPr lang="en-US" altLang="zh-TW" sz="2400" dirty="0">
                <a:latin typeface="Times New Roman" panose="02020603050405020304" pitchFamily="18" charset="0"/>
              </a:rPr>
              <a:t>2 &lt; N &lt; 10</a:t>
            </a:r>
            <a:r>
              <a:rPr lang="zh-TW" altLang="en-US" sz="2400" dirty="0">
                <a:latin typeface="Times New Roman" panose="02020603050405020304" pitchFamily="18" charset="0"/>
              </a:rPr>
              <a:t>），如果把他們兩兩相加，可以得到 </a:t>
            </a:r>
            <a:r>
              <a:rPr lang="en-US" altLang="zh-TW" sz="2400" dirty="0">
                <a:latin typeface="Times New Roman" panose="02020603050405020304" pitchFamily="18" charset="0"/>
              </a:rPr>
              <a:t>N*(N-1)/2 </a:t>
            </a:r>
            <a:r>
              <a:rPr lang="zh-TW" altLang="en-US" sz="2400" dirty="0">
                <a:latin typeface="Times New Roman" panose="02020603050405020304" pitchFamily="18" charset="0"/>
              </a:rPr>
              <a:t>個和。現在反過來，給你這些和，請你找出這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個數。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A225C58-2DB9-4654-9E16-F801E988B0DC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6632"/>
            <a:ext cx="8077200" cy="66651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88" y="692696"/>
            <a:ext cx="8388424" cy="5112568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3059832" y="836712"/>
            <a:ext cx="5904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rgbClr val="00B0F0"/>
                </a:solidFill>
              </a:rPr>
              <a:t>每組測試資料一列，第一個整數代表</a:t>
            </a:r>
            <a:r>
              <a:rPr lang="en-US" altLang="zh-TW" sz="1800" dirty="0">
                <a:solidFill>
                  <a:srgbClr val="00B0F0"/>
                </a:solidFill>
              </a:rPr>
              <a:t>N</a:t>
            </a:r>
            <a:r>
              <a:rPr lang="zh-TW" altLang="en-US" sz="1800" dirty="0">
                <a:solidFill>
                  <a:srgbClr val="00B0F0"/>
                </a:solidFill>
              </a:rPr>
              <a:t>，</a:t>
            </a:r>
            <a:endParaRPr lang="en-US" altLang="zh-TW" sz="1800" dirty="0">
              <a:solidFill>
                <a:srgbClr val="00B0F0"/>
              </a:solidFill>
            </a:endParaRPr>
          </a:p>
          <a:p>
            <a:r>
              <a:rPr lang="zh-TW" altLang="en-US" sz="1800" dirty="0">
                <a:solidFill>
                  <a:srgbClr val="00B0F0"/>
                </a:solidFill>
              </a:rPr>
              <a:t>接下來的 </a:t>
            </a:r>
            <a:r>
              <a:rPr lang="en-US" altLang="zh-TW" sz="1800" dirty="0">
                <a:solidFill>
                  <a:srgbClr val="00B0F0"/>
                </a:solidFill>
              </a:rPr>
              <a:t>N*(N-1)/2 </a:t>
            </a:r>
            <a:r>
              <a:rPr lang="zh-TW" altLang="en-US" sz="1800" dirty="0">
                <a:solidFill>
                  <a:srgbClr val="00B0F0"/>
                </a:solidFill>
              </a:rPr>
              <a:t>個整數為</a:t>
            </a:r>
            <a:r>
              <a:rPr lang="en-US" altLang="zh-TW" sz="1800" dirty="0">
                <a:solidFill>
                  <a:srgbClr val="00B0F0"/>
                </a:solidFill>
              </a:rPr>
              <a:t>N</a:t>
            </a:r>
            <a:r>
              <a:rPr lang="zh-TW" altLang="en-US" sz="1800" dirty="0">
                <a:solidFill>
                  <a:srgbClr val="00B0F0"/>
                </a:solidFill>
              </a:rPr>
              <a:t>個數兩兩相加得到的和。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311954" y="3717032"/>
            <a:ext cx="58320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800" dirty="0">
                <a:solidFill>
                  <a:srgbClr val="00B0F0"/>
                </a:solidFill>
              </a:rPr>
              <a:t>對每組測試資料輸出一列，含有</a:t>
            </a:r>
            <a:r>
              <a:rPr lang="en-US" altLang="zh-TW" sz="1800" dirty="0">
                <a:solidFill>
                  <a:srgbClr val="00B0F0"/>
                </a:solidFill>
              </a:rPr>
              <a:t>N</a:t>
            </a:r>
            <a:r>
              <a:rPr lang="zh-TW" altLang="en-US" sz="1800" dirty="0">
                <a:solidFill>
                  <a:srgbClr val="00B0F0"/>
                </a:solidFill>
              </a:rPr>
              <a:t>個整數。</a:t>
            </a:r>
            <a:endParaRPr lang="en-US" altLang="zh-TW" sz="1800" dirty="0">
              <a:solidFill>
                <a:srgbClr val="00B0F0"/>
              </a:solidFill>
            </a:endParaRPr>
          </a:p>
          <a:p>
            <a:r>
              <a:rPr lang="zh-TW" altLang="en-US" sz="1800" dirty="0">
                <a:solidFill>
                  <a:srgbClr val="00B0F0"/>
                </a:solidFill>
              </a:rPr>
              <a:t>這</a:t>
            </a:r>
            <a:r>
              <a:rPr lang="en-US" altLang="zh-TW" sz="1800" dirty="0">
                <a:solidFill>
                  <a:srgbClr val="00B0F0"/>
                </a:solidFill>
              </a:rPr>
              <a:t>N</a:t>
            </a:r>
            <a:r>
              <a:rPr lang="zh-TW" altLang="en-US" sz="1800" dirty="0">
                <a:solidFill>
                  <a:srgbClr val="00B0F0"/>
                </a:solidFill>
              </a:rPr>
              <a:t>個整數兩兩相加可以得到輸入的</a:t>
            </a:r>
            <a:r>
              <a:rPr lang="en-US" altLang="zh-TW" sz="1800" dirty="0">
                <a:solidFill>
                  <a:srgbClr val="00B0F0"/>
                </a:solidFill>
              </a:rPr>
              <a:t>N*(N-1)/2 </a:t>
            </a:r>
            <a:r>
              <a:rPr lang="zh-TW" altLang="en-US" sz="1800" dirty="0">
                <a:solidFill>
                  <a:srgbClr val="00B0F0"/>
                </a:solidFill>
              </a:rPr>
              <a:t>個整數。</a:t>
            </a:r>
          </a:p>
          <a:p>
            <a:r>
              <a:rPr lang="zh-TW" altLang="en-US" sz="1800" dirty="0">
                <a:solidFill>
                  <a:srgbClr val="00B0F0"/>
                </a:solidFill>
              </a:rPr>
              <a:t>這</a:t>
            </a:r>
            <a:r>
              <a:rPr lang="en-US" altLang="zh-TW" sz="1800" dirty="0">
                <a:solidFill>
                  <a:srgbClr val="00B0F0"/>
                </a:solidFill>
              </a:rPr>
              <a:t>N</a:t>
            </a:r>
            <a:r>
              <a:rPr lang="zh-TW" altLang="en-US" sz="1800" dirty="0">
                <a:solidFill>
                  <a:srgbClr val="00B0F0"/>
                </a:solidFill>
              </a:rPr>
              <a:t>個整數請由小到大輸出。</a:t>
            </a:r>
            <a:endParaRPr lang="en-US" altLang="zh-TW" sz="1800" dirty="0">
              <a:solidFill>
                <a:srgbClr val="00B0F0"/>
              </a:solidFill>
            </a:endParaRPr>
          </a:p>
          <a:p>
            <a:r>
              <a:rPr lang="zh-TW" altLang="en-US" sz="1800" dirty="0">
                <a:solidFill>
                  <a:srgbClr val="00B0F0"/>
                </a:solidFill>
              </a:rPr>
              <a:t>如果沒有解，則輸出</a:t>
            </a:r>
            <a:r>
              <a:rPr lang="en-US" altLang="zh-TW" sz="1800" dirty="0">
                <a:solidFill>
                  <a:srgbClr val="00B0F0"/>
                </a:solidFill>
              </a:rPr>
              <a:t>"Impossible"</a:t>
            </a:r>
            <a:r>
              <a:rPr lang="zh-TW" altLang="en-US" sz="1800" dirty="0">
                <a:solidFill>
                  <a:srgbClr val="00B0F0"/>
                </a:solidFill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A225C58-2DB9-4654-9E16-F801E988B0DC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20688"/>
            <a:ext cx="80772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窮舉法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暴力檢驗法。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如果答案的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個數字由小到大排成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∙∙∙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An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而輸入的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(N-1)/2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個兩兩的和也由小到大先排序成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S3  ∙∙∙∙∙∙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我們可以確定的條件有兩個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A1+A2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一定最小，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A1+A3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一定第二小。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所以可以得到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  A1 + A2 = S1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A1 + A3 = S2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A2+A3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是不知道的因為無法和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A1+A4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比較。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所以我們就窮舉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A2+A3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Si (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=3,4,5 ∙∙∙∙∙∙)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之後利用目前沒被使用過的最小和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S-A1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得到新的數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Aj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後，並回去跟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A1,A2,A3…Aj-1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配對後檢查有沒有對應的和，而且每個和只能使用一次。全部檢查通過後即可得到答案。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3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A225C58-2DB9-4654-9E16-F801E988B0DC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6632"/>
            <a:ext cx="8077200" cy="4364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</p:txBody>
      </p:sp>
      <p:sp>
        <p:nvSpPr>
          <p:cNvPr id="2" name="橢圓 1"/>
          <p:cNvSpPr/>
          <p:nvPr/>
        </p:nvSpPr>
        <p:spPr bwMode="auto">
          <a:xfrm>
            <a:off x="743734" y="2488186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2172457" y="2485914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3601180" y="2485914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5029903" y="2485914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6458626" y="2485914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7885600" y="2485914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A6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4" name="接點: 弧形 13"/>
          <p:cNvCxnSpPr>
            <a:stCxn id="2" idx="0"/>
            <a:endCxn id="5" idx="0"/>
          </p:cNvCxnSpPr>
          <p:nvPr/>
        </p:nvCxnSpPr>
        <p:spPr bwMode="auto">
          <a:xfrm rot="5400000" flipH="1" flipV="1">
            <a:off x="1744991" y="1772689"/>
            <a:ext cx="2272" cy="1428723"/>
          </a:xfrm>
          <a:prstGeom prst="curvedConnector3">
            <a:avLst>
              <a:gd name="adj1" fmla="val 210281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接點: 弧形 16"/>
          <p:cNvCxnSpPr>
            <a:stCxn id="2" idx="4"/>
            <a:endCxn id="6" idx="4"/>
          </p:cNvCxnSpPr>
          <p:nvPr/>
        </p:nvCxnSpPr>
        <p:spPr bwMode="auto">
          <a:xfrm rot="5400000" flipH="1" flipV="1">
            <a:off x="2459353" y="1634391"/>
            <a:ext cx="2272" cy="2857446"/>
          </a:xfrm>
          <a:prstGeom prst="curvedConnector3">
            <a:avLst>
              <a:gd name="adj1" fmla="val -321971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9" name="文字方塊 18"/>
          <p:cNvSpPr txBox="1"/>
          <p:nvPr/>
        </p:nvSpPr>
        <p:spPr>
          <a:xfrm>
            <a:off x="1467044" y="162880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S1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198237" y="372501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S2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3308" y="254311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00B050"/>
                </a:solidFill>
              </a:rPr>
              <a:t>小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8619497" y="25431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00B050"/>
                </a:solidFill>
              </a:rPr>
              <a:t>大</a:t>
            </a:r>
          </a:p>
        </p:txBody>
      </p:sp>
      <p:cxnSp>
        <p:nvCxnSpPr>
          <p:cNvPr id="21" name="接點: 弧形 20"/>
          <p:cNvCxnSpPr>
            <a:stCxn id="5" idx="0"/>
            <a:endCxn id="6" idx="0"/>
          </p:cNvCxnSpPr>
          <p:nvPr/>
        </p:nvCxnSpPr>
        <p:spPr bwMode="auto">
          <a:xfrm rot="5400000" flipH="1" flipV="1">
            <a:off x="3174850" y="1771553"/>
            <a:ext cx="12700" cy="1428723"/>
          </a:xfrm>
          <a:prstGeom prst="curvedConnector3">
            <a:avLst>
              <a:gd name="adj1" fmla="val 3888000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2339752" y="1659577"/>
            <a:ext cx="190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窮舉</a:t>
            </a:r>
            <a:r>
              <a:rPr lang="en-US" altLang="zh-TW" sz="2000" dirty="0"/>
              <a:t>S3,S4,S5…</a:t>
            </a:r>
            <a:endParaRPr lang="zh-TW" altLang="en-US" sz="2000" dirty="0"/>
          </a:p>
        </p:txBody>
      </p:sp>
      <p:cxnSp>
        <p:nvCxnSpPr>
          <p:cNvPr id="27" name="接點: 弧形 26"/>
          <p:cNvCxnSpPr>
            <a:stCxn id="7" idx="4"/>
            <a:endCxn id="2" idx="4"/>
          </p:cNvCxnSpPr>
          <p:nvPr/>
        </p:nvCxnSpPr>
        <p:spPr bwMode="auto">
          <a:xfrm rot="5400000">
            <a:off x="3173715" y="920030"/>
            <a:ext cx="2272" cy="4286169"/>
          </a:xfrm>
          <a:prstGeom prst="curvedConnector3">
            <a:avLst>
              <a:gd name="adj1" fmla="val 72141241"/>
            </a:avLst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96" name="接點: 弧形 4095"/>
          <p:cNvCxnSpPr>
            <a:stCxn id="7" idx="4"/>
            <a:endCxn id="5" idx="4"/>
          </p:cNvCxnSpPr>
          <p:nvPr/>
        </p:nvCxnSpPr>
        <p:spPr bwMode="auto">
          <a:xfrm rot="5400000">
            <a:off x="3889212" y="1633255"/>
            <a:ext cx="12700" cy="2857446"/>
          </a:xfrm>
          <a:prstGeom prst="curvedConnector3">
            <a:avLst>
              <a:gd name="adj1" fmla="val 7128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101" name="接點: 弧形 4100"/>
          <p:cNvCxnSpPr>
            <a:stCxn id="7" idx="4"/>
            <a:endCxn id="6" idx="4"/>
          </p:cNvCxnSpPr>
          <p:nvPr/>
        </p:nvCxnSpPr>
        <p:spPr bwMode="auto">
          <a:xfrm rot="5400000">
            <a:off x="4603574" y="2347617"/>
            <a:ext cx="12700" cy="1428723"/>
          </a:xfrm>
          <a:prstGeom prst="curvedConnector3">
            <a:avLst>
              <a:gd name="adj1" fmla="val 2808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" name="文字方塊 40"/>
          <p:cNvSpPr txBox="1"/>
          <p:nvPr/>
        </p:nvSpPr>
        <p:spPr>
          <a:xfrm>
            <a:off x="2912599" y="462436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檢查</a:t>
            </a:r>
          </a:p>
        </p:txBody>
      </p:sp>
      <p:sp>
        <p:nvSpPr>
          <p:cNvPr id="42" name="文字方塊 41"/>
          <p:cNvSpPr txBox="1"/>
          <p:nvPr/>
        </p:nvSpPr>
        <p:spPr>
          <a:xfrm>
            <a:off x="3495452" y="370813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檢查</a:t>
            </a:r>
          </a:p>
        </p:txBody>
      </p:sp>
      <p:sp>
        <p:nvSpPr>
          <p:cNvPr id="43" name="文字方塊 42"/>
          <p:cNvSpPr txBox="1"/>
          <p:nvPr/>
        </p:nvSpPr>
        <p:spPr>
          <a:xfrm>
            <a:off x="4177244" y="315384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檢查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1400744" y="731776"/>
            <a:ext cx="3783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/>
              <a:t>每窮舉一數可解出一組</a:t>
            </a:r>
            <a:r>
              <a:rPr lang="en-US" altLang="zh-TW" sz="2000" dirty="0"/>
              <a:t>A1,A2,A3</a:t>
            </a:r>
            <a:endParaRPr lang="zh-TW" altLang="en-US" sz="2000" dirty="0"/>
          </a:p>
        </p:txBody>
      </p:sp>
      <p:cxnSp>
        <p:nvCxnSpPr>
          <p:cNvPr id="4106" name="直線單箭頭接點 4105"/>
          <p:cNvCxnSpPr>
            <a:stCxn id="28" idx="0"/>
          </p:cNvCxnSpPr>
          <p:nvPr/>
        </p:nvCxnSpPr>
        <p:spPr bwMode="auto">
          <a:xfrm flipH="1" flipV="1">
            <a:off x="3292448" y="1129143"/>
            <a:ext cx="1" cy="5304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7" name="文字方塊 46"/>
          <p:cNvSpPr txBox="1"/>
          <p:nvPr/>
        </p:nvSpPr>
        <p:spPr>
          <a:xfrm>
            <a:off x="866517" y="5171549"/>
            <a:ext cx="4317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利用每組</a:t>
            </a:r>
            <a:r>
              <a:rPr lang="en-US" altLang="zh-TW" dirty="0"/>
              <a:t>A1,A2,A3</a:t>
            </a:r>
            <a:r>
              <a:rPr lang="zh-TW" altLang="en-US" dirty="0"/>
              <a:t>與</a:t>
            </a:r>
            <a:r>
              <a:rPr lang="en-US" altLang="zh-TW" dirty="0"/>
              <a:t>A4</a:t>
            </a:r>
            <a:r>
              <a:rPr lang="zh-TW" altLang="en-US" dirty="0"/>
              <a:t>的和</a:t>
            </a:r>
            <a:endParaRPr lang="en-US" altLang="zh-TW" dirty="0"/>
          </a:p>
          <a:p>
            <a:r>
              <a:rPr lang="zh-TW" altLang="en-US" dirty="0"/>
              <a:t>檢查每組和是否 </a:t>
            </a:r>
            <a:r>
              <a:rPr lang="en-US" altLang="zh-TW" dirty="0"/>
              <a:t>”</a:t>
            </a:r>
            <a:r>
              <a:rPr lang="zh-TW" altLang="en-US" dirty="0"/>
              <a:t>還沒被用過</a:t>
            </a:r>
            <a:r>
              <a:rPr lang="en-US" altLang="zh-TW" dirty="0"/>
              <a:t>”</a:t>
            </a:r>
            <a:r>
              <a:rPr lang="zh-TW" altLang="en-US" dirty="0"/>
              <a:t> 而且 </a:t>
            </a:r>
            <a:r>
              <a:rPr lang="en-US" altLang="zh-TW" dirty="0"/>
              <a:t>”</a:t>
            </a:r>
            <a:r>
              <a:rPr lang="zh-TW" altLang="en-US" dirty="0"/>
              <a:t>存在</a:t>
            </a:r>
            <a:r>
              <a:rPr lang="en-US" altLang="zh-TW" dirty="0"/>
              <a:t>”</a:t>
            </a:r>
            <a:r>
              <a:rPr lang="zh-TW" altLang="en-US" dirty="0"/>
              <a:t>。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5605967" y="3664868"/>
            <a:ext cx="370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當全部檢查通過後，即可暫時確定</a:t>
            </a:r>
            <a:r>
              <a:rPr lang="en-US" altLang="zh-TW" dirty="0"/>
              <a:t>A4</a:t>
            </a:r>
            <a:r>
              <a:rPr lang="zh-TW" altLang="en-US" dirty="0"/>
              <a:t>，並前往</a:t>
            </a:r>
            <a:r>
              <a:rPr lang="en-US" altLang="zh-TW" dirty="0"/>
              <a:t>A5</a:t>
            </a:r>
            <a:r>
              <a:rPr lang="zh-TW" altLang="en-US" dirty="0"/>
              <a:t>，用一樣的方法檢查。</a:t>
            </a:r>
            <a:endParaRPr lang="en-US" altLang="zh-TW" dirty="0"/>
          </a:p>
          <a:p>
            <a:r>
              <a:rPr lang="zh-TW" altLang="en-US" dirty="0"/>
              <a:t>反之，若檢查不通過，則立即回到第一步，窮舉下一數。</a:t>
            </a:r>
          </a:p>
        </p:txBody>
      </p:sp>
    </p:spTree>
    <p:extLst>
      <p:ext uri="{BB962C8B-B14F-4D97-AF65-F5344CB8AC3E}">
        <p14:creationId xmlns:p14="http://schemas.microsoft.com/office/powerpoint/2010/main" val="6581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A225C58-2DB9-4654-9E16-F801E988B0DC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6632"/>
            <a:ext cx="8077200" cy="4320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</p:txBody>
      </p:sp>
      <p:sp>
        <p:nvSpPr>
          <p:cNvPr id="4" name="橢圓 3"/>
          <p:cNvSpPr/>
          <p:nvPr/>
        </p:nvSpPr>
        <p:spPr bwMode="auto">
          <a:xfrm>
            <a:off x="1434208" y="2961538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A1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2862931" y="2959266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A2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4291654" y="2959266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A3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橢圓 6"/>
          <p:cNvSpPr/>
          <p:nvPr/>
        </p:nvSpPr>
        <p:spPr bwMode="auto">
          <a:xfrm>
            <a:off x="5720377" y="2959266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A4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7149100" y="2959266"/>
            <a:ext cx="576064" cy="57606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A5</a:t>
            </a: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0" name="接點: 弧形 9"/>
          <p:cNvCxnSpPr>
            <a:stCxn id="4" idx="0"/>
            <a:endCxn id="5" idx="0"/>
          </p:cNvCxnSpPr>
          <p:nvPr/>
        </p:nvCxnSpPr>
        <p:spPr bwMode="auto">
          <a:xfrm rot="5400000" flipH="1" flipV="1">
            <a:off x="2435465" y="2246041"/>
            <a:ext cx="2272" cy="1428723"/>
          </a:xfrm>
          <a:prstGeom prst="curvedConnector3">
            <a:avLst>
              <a:gd name="adj1" fmla="val 2102816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接點: 弧形 10"/>
          <p:cNvCxnSpPr>
            <a:stCxn id="4" idx="4"/>
            <a:endCxn id="6" idx="4"/>
          </p:cNvCxnSpPr>
          <p:nvPr/>
        </p:nvCxnSpPr>
        <p:spPr bwMode="auto">
          <a:xfrm rot="5400000" flipH="1" flipV="1">
            <a:off x="3149827" y="2107743"/>
            <a:ext cx="2272" cy="2857446"/>
          </a:xfrm>
          <a:prstGeom prst="curvedConnector3">
            <a:avLst>
              <a:gd name="adj1" fmla="val -321971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文字方塊 11"/>
          <p:cNvSpPr txBox="1"/>
          <p:nvPr/>
        </p:nvSpPr>
        <p:spPr>
          <a:xfrm>
            <a:off x="2260110" y="211522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980822" y="425251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cxnSp>
        <p:nvCxnSpPr>
          <p:cNvPr id="15" name="接點: 弧形 14"/>
          <p:cNvCxnSpPr>
            <a:stCxn id="5" idx="0"/>
            <a:endCxn id="6" idx="0"/>
          </p:cNvCxnSpPr>
          <p:nvPr/>
        </p:nvCxnSpPr>
        <p:spPr bwMode="auto">
          <a:xfrm rot="5400000" flipH="1" flipV="1">
            <a:off x="3865324" y="2244905"/>
            <a:ext cx="12700" cy="1428723"/>
          </a:xfrm>
          <a:prstGeom prst="curvedConnector3">
            <a:avLst>
              <a:gd name="adj1" fmla="val 3888000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3688834" y="2079803"/>
            <a:ext cx="930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</a:rPr>
              <a:t>8(S3)</a:t>
            </a:r>
            <a:endParaRPr lang="zh-TW" altLang="en-US" dirty="0">
              <a:solidFill>
                <a:srgbClr val="7030A0"/>
              </a:solidFill>
            </a:endParaRPr>
          </a:p>
        </p:txBody>
      </p:sp>
      <p:cxnSp>
        <p:nvCxnSpPr>
          <p:cNvPr id="17" name="接點: 弧形 16"/>
          <p:cNvCxnSpPr>
            <a:stCxn id="7" idx="4"/>
            <a:endCxn id="4" idx="4"/>
          </p:cNvCxnSpPr>
          <p:nvPr/>
        </p:nvCxnSpPr>
        <p:spPr bwMode="auto">
          <a:xfrm rot="5400000">
            <a:off x="3864189" y="1393382"/>
            <a:ext cx="2272" cy="4286169"/>
          </a:xfrm>
          <a:prstGeom prst="curvedConnector3">
            <a:avLst>
              <a:gd name="adj1" fmla="val 72141241"/>
            </a:avLst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接點: 弧形 17"/>
          <p:cNvCxnSpPr>
            <a:stCxn id="7" idx="4"/>
            <a:endCxn id="5" idx="4"/>
          </p:cNvCxnSpPr>
          <p:nvPr/>
        </p:nvCxnSpPr>
        <p:spPr bwMode="auto">
          <a:xfrm rot="5400000">
            <a:off x="4579686" y="2106607"/>
            <a:ext cx="12700" cy="2857446"/>
          </a:xfrm>
          <a:prstGeom prst="curvedConnector3">
            <a:avLst>
              <a:gd name="adj1" fmla="val 7128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接點: 弧形 18"/>
          <p:cNvCxnSpPr>
            <a:stCxn id="7" idx="4"/>
            <a:endCxn id="6" idx="4"/>
          </p:cNvCxnSpPr>
          <p:nvPr/>
        </p:nvCxnSpPr>
        <p:spPr bwMode="auto">
          <a:xfrm rot="5400000">
            <a:off x="5294048" y="2820969"/>
            <a:ext cx="12700" cy="1428723"/>
          </a:xfrm>
          <a:prstGeom prst="curvedConnector3">
            <a:avLst>
              <a:gd name="adj1" fmla="val 2808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476726"/>
              </p:ext>
            </p:extLst>
          </p:nvPr>
        </p:nvGraphicFramePr>
        <p:xfrm>
          <a:off x="2613092" y="429337"/>
          <a:ext cx="63027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278">
                  <a:extLst>
                    <a:ext uri="{9D8B030D-6E8A-4147-A177-3AD203B41FA5}">
                      <a16:colId xmlns:a16="http://schemas.microsoft.com/office/drawing/2014/main" val="1566582952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1511925543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1811781876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3023545067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2342898732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3374176388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4001676164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3927354594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1801231282"/>
                    </a:ext>
                  </a:extLst>
                </a:gridCol>
                <a:gridCol w="630278">
                  <a:extLst>
                    <a:ext uri="{9D8B030D-6E8A-4147-A177-3AD203B41FA5}">
                      <a16:colId xmlns:a16="http://schemas.microsoft.com/office/drawing/2014/main" val="1311283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S10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95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256249"/>
                  </a:ext>
                </a:extLst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1958884" y="30171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</a:rPr>
              <a:t>1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397081" y="303200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</a:rPr>
              <a:t>3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4811529" y="303545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</a:rPr>
              <a:t>5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4041816" y="17889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2752438" y="7318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3408988" y="17889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5694639" y="2244351"/>
            <a:ext cx="8472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7030A0"/>
                </a:solidFill>
              </a:rPr>
              <a:t>S4-A1</a:t>
            </a:r>
          </a:p>
          <a:p>
            <a:r>
              <a:rPr lang="en-US" altLang="zh-TW" sz="2000" dirty="0">
                <a:solidFill>
                  <a:srgbClr val="7030A0"/>
                </a:solidFill>
              </a:rPr>
              <a:t>= 7</a:t>
            </a:r>
            <a:endParaRPr lang="zh-TW" altLang="en-US" sz="2000" dirty="0">
              <a:solidFill>
                <a:srgbClr val="7030A0"/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3086404" y="5224966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A4+A1= 8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3650210" y="4362621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A4+A2= 10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4477782" y="3786557"/>
            <a:ext cx="1957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A4+A3= 12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540111" y="23554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4646079" y="37973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5250342" y="17889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6258571" y="300429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</a:rPr>
              <a:t>7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7013522" y="2224924"/>
            <a:ext cx="8472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7030A0"/>
                </a:solidFill>
              </a:rPr>
              <a:t>S6-A1</a:t>
            </a:r>
          </a:p>
          <a:p>
            <a:r>
              <a:rPr lang="en-US" altLang="zh-TW" sz="2000" dirty="0">
                <a:solidFill>
                  <a:srgbClr val="7030A0"/>
                </a:solidFill>
              </a:rPr>
              <a:t>= 9</a:t>
            </a:r>
            <a:endParaRPr lang="zh-TW" altLang="en-US" sz="2000" dirty="0">
              <a:solidFill>
                <a:srgbClr val="7030A0"/>
              </a:solidFill>
            </a:endParaRPr>
          </a:p>
        </p:txBody>
      </p:sp>
      <p:cxnSp>
        <p:nvCxnSpPr>
          <p:cNvPr id="25" name="接點: 弧形 24"/>
          <p:cNvCxnSpPr>
            <a:stCxn id="8" idx="4"/>
            <a:endCxn id="4" idx="4"/>
          </p:cNvCxnSpPr>
          <p:nvPr/>
        </p:nvCxnSpPr>
        <p:spPr bwMode="auto">
          <a:xfrm rot="5400000">
            <a:off x="4578550" y="679020"/>
            <a:ext cx="2272" cy="5714892"/>
          </a:xfrm>
          <a:prstGeom prst="curvedConnector3">
            <a:avLst>
              <a:gd name="adj1" fmla="val 72141197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接點: 弧形 43"/>
          <p:cNvCxnSpPr>
            <a:stCxn id="8" idx="4"/>
            <a:endCxn id="5" idx="4"/>
          </p:cNvCxnSpPr>
          <p:nvPr/>
        </p:nvCxnSpPr>
        <p:spPr bwMode="auto">
          <a:xfrm rot="5400000">
            <a:off x="5294048" y="1392246"/>
            <a:ext cx="12700" cy="4286169"/>
          </a:xfrm>
          <a:prstGeom prst="curvedConnector3">
            <a:avLst>
              <a:gd name="adj1" fmla="val 684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接點: 弧形 46"/>
          <p:cNvCxnSpPr>
            <a:stCxn id="8" idx="4"/>
            <a:endCxn id="6" idx="4"/>
          </p:cNvCxnSpPr>
          <p:nvPr/>
        </p:nvCxnSpPr>
        <p:spPr bwMode="auto">
          <a:xfrm rot="5400000">
            <a:off x="6008409" y="2106607"/>
            <a:ext cx="12700" cy="2857446"/>
          </a:xfrm>
          <a:prstGeom prst="curvedConnector3">
            <a:avLst>
              <a:gd name="adj1" fmla="val 3888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0" name="接點: 弧形 49"/>
          <p:cNvCxnSpPr>
            <a:stCxn id="8" idx="4"/>
            <a:endCxn id="7" idx="4"/>
          </p:cNvCxnSpPr>
          <p:nvPr/>
        </p:nvCxnSpPr>
        <p:spPr bwMode="auto">
          <a:xfrm rot="5400000">
            <a:off x="6722771" y="2820969"/>
            <a:ext cx="12700" cy="1428723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53" name="文字方塊 52"/>
          <p:cNvSpPr txBox="1"/>
          <p:nvPr/>
        </p:nvSpPr>
        <p:spPr>
          <a:xfrm>
            <a:off x="4076888" y="5110145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A5+A1= 10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4572205" y="4369190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A5+A2= 12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5250342" y="3943099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A5+A3= 14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5923819" y="3641912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00B050"/>
                </a:solidFill>
              </a:rPr>
              <a:t>A5+A4= 16 </a:t>
            </a:r>
            <a:r>
              <a:rPr lang="en-US" altLang="zh-TW" sz="2000" dirty="0">
                <a:solidFill>
                  <a:srgbClr val="FF0000"/>
                </a:solidFill>
              </a:rPr>
              <a:t>√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5923819" y="23554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8426084" y="29102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7131818" y="18275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7829880" y="16943"/>
            <a:ext cx="31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v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7725164" y="3017170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7030A0"/>
                </a:solidFill>
              </a:rPr>
              <a:t>9</a:t>
            </a:r>
            <a:endParaRPr lang="zh-TW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1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6" grpId="0"/>
      <p:bldP spid="27" grpId="0"/>
      <p:bldP spid="28" grpId="0"/>
      <p:bldP spid="29" grpId="0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7" grpId="0"/>
      <p:bldP spid="38" grpId="0"/>
      <p:bldP spid="39" grpId="0"/>
      <p:bldP spid="41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6A225C58-2DB9-4654-9E16-F801E988B0DC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628800"/>
                <a:ext cx="8077200" cy="51530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時間複雜度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:N*(N-1)/2 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  <a:endParaRPr lang="zh-TW" altLang="en-US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628800"/>
                <a:ext cx="8077200" cy="5153000"/>
              </a:xfrm>
              <a:blipFill>
                <a:blip r:embed="rId3"/>
                <a:stretch>
                  <a:fillRect l="-151" t="-165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96840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2710</TotalTime>
  <Words>577</Words>
  <Application>Microsoft Office PowerPoint</Application>
  <PresentationFormat>如螢幕大小 (4:3)</PresentationFormat>
  <Paragraphs>114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10202: Pairsumonious Numbers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kevinyang</cp:lastModifiedBy>
  <cp:revision>124</cp:revision>
  <dcterms:created xsi:type="dcterms:W3CDTF">1601-01-01T00:00:00Z</dcterms:created>
  <dcterms:modified xsi:type="dcterms:W3CDTF">2017-06-17T06:44:41Z</dcterms:modified>
</cp:coreProperties>
</file>