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sldIdLst>
    <p:sldId id="307" r:id="rId2"/>
    <p:sldId id="309" r:id="rId3"/>
    <p:sldId id="311" r:id="rId4"/>
    <p:sldId id="315" r:id="rId5"/>
    <p:sldId id="321" r:id="rId6"/>
    <p:sldId id="318" r:id="rId7"/>
    <p:sldId id="322" r:id="rId8"/>
    <p:sldId id="326" r:id="rId9"/>
    <p:sldId id="328" r:id="rId10"/>
    <p:sldId id="329" r:id="rId11"/>
    <p:sldId id="330" r:id="rId12"/>
    <p:sldId id="331" r:id="rId13"/>
    <p:sldId id="332" r:id="rId14"/>
    <p:sldId id="323" r:id="rId15"/>
    <p:sldId id="317" r:id="rId16"/>
  </p:sldIdLst>
  <p:sldSz cx="9144000" cy="6858000" type="screen4x3"/>
  <p:notesSz cx="6832600" cy="99631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06799F8-075E-4A3A-A7F6-7FBC6576F1A4}" styleName="佈景主題樣式 2 - 輔色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淺色樣式 1 - 輔色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4B1156A-380E-4F78-BDF5-A606A8083BF9}" styleName="中等深淺樣式 4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8D230F3-CF80-4859-8CE7-A43EE81993B5}" styleName="淺色樣式 1 - 輔色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淺色樣式 1 - 輔色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97" d="100"/>
          <a:sy n="97" d="100"/>
        </p:scale>
        <p:origin x="90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7FD0A88-05EB-4383-99FF-5EB322578CF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719142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097BF9D0-8611-4718-B4BE-7BD47129615D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5745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7171C9A6-CD45-4BD2-858D-FBA22777224F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8013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>
              <a:latin typeface="Times New Roman" panose="02020603050405020304" pitchFamily="18" charset="0"/>
            </a:endParaRPr>
          </a:p>
        </p:txBody>
      </p:sp>
      <p:sp>
        <p:nvSpPr>
          <p:cNvPr id="14340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fld id="{DA7DC162-4FC2-451F-BA46-59BD7EECC3A9}" type="slidenum">
              <a:rPr lang="zh-TW" altLang="en-US" sz="1200" smtClean="0"/>
              <a:pPr/>
              <a:t>15</a:t>
            </a:fld>
            <a:endParaRPr lang="en-US" altLang="zh-TW" sz="1200"/>
          </a:p>
        </p:txBody>
      </p:sp>
    </p:spTree>
    <p:extLst>
      <p:ext uri="{BB962C8B-B14F-4D97-AF65-F5344CB8AC3E}">
        <p14:creationId xmlns:p14="http://schemas.microsoft.com/office/powerpoint/2010/main" val="3613628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53F5E-F02D-451F-ABAA-D58D88DD070E}" type="datetime1">
              <a:rPr lang="zh-TW" altLang="en-US"/>
              <a:pPr>
                <a:defRPr/>
              </a:pPr>
              <a:t>2017/6/25</a:t>
            </a:fld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466C7-F683-4F3F-A3B9-E76192B24CC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95334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27062-2B9E-43C9-AE2E-D5B3AF735B18}" type="datetime1">
              <a:rPr lang="zh-TW" altLang="en-US"/>
              <a:pPr>
                <a:defRPr/>
              </a:pPr>
              <a:t>2017/6/25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4C64C-C409-41C3-A68F-242CFCBA4C0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6347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F594B-5071-4780-9277-CB2326A7A8B1}" type="datetime1">
              <a:rPr lang="zh-TW" altLang="en-US"/>
              <a:pPr>
                <a:defRPr/>
              </a:pPr>
              <a:t>2017/6/25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4AE9D3-8910-44EF-B77F-0E7D1DEE7D0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80194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7F169-4FFA-4914-9606-A54222726734}" type="datetime1">
              <a:rPr lang="zh-TW" altLang="en-US"/>
              <a:pPr>
                <a:defRPr/>
              </a:pPr>
              <a:t>2017/6/25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0485B-6918-4FCD-8D92-5F23CF31BEF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5965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56D8B-01A6-4CB9-899B-E0B683841C13}" type="datetime1">
              <a:rPr lang="zh-TW" altLang="en-US"/>
              <a:pPr>
                <a:defRPr/>
              </a:pPr>
              <a:t>2017/6/25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EA1DE-D317-4C57-96CC-3DB36696138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03992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EBFF29-F183-44A3-9EF3-7F1DBF33C487}" type="datetime1">
              <a:rPr lang="zh-TW" altLang="en-US"/>
              <a:pPr>
                <a:defRPr/>
              </a:pPr>
              <a:t>2017/6/25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C4610A-32C8-42BA-95DA-335637480BC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95169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8AD63C-624B-47A8-BEDB-243C6C2D32F0}" type="datetime1">
              <a:rPr lang="zh-TW" altLang="en-US"/>
              <a:pPr>
                <a:defRPr/>
              </a:pPr>
              <a:t>2017/6/25</a:t>
            </a:fld>
            <a:endParaRPr lang="en-US" altLang="zh-TW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44D0C-693B-475A-8A42-2F57EB14BFF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26226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82E7D-7629-4C37-94F1-94219BF849C8}" type="datetime1">
              <a:rPr lang="zh-TW" altLang="en-US"/>
              <a:pPr>
                <a:defRPr/>
              </a:pPr>
              <a:t>2017/6/25</a:t>
            </a:fld>
            <a:endParaRPr lang="en-US" altLang="zh-TW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88DD39-F634-4025-A485-F7071E17C16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63884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F64B1-1041-4E23-BB20-763B8EF34473}" type="datetime1">
              <a:rPr lang="zh-TW" altLang="en-US"/>
              <a:pPr>
                <a:defRPr/>
              </a:pPr>
              <a:t>2017/6/25</a:t>
            </a:fld>
            <a:endParaRPr lang="en-US" altLang="zh-TW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9D81E-456D-48AC-964B-DF2A88A2C86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16660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35C2F-B23E-4B34-ACFE-FEFE60CE2330}" type="datetime1">
              <a:rPr lang="zh-TW" altLang="en-US"/>
              <a:pPr>
                <a:defRPr/>
              </a:pPr>
              <a:t>2017/6/25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C7239-0C98-496C-B063-27181BD229D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94663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9311DA-0D65-42AC-B41F-F8CBFC75017F}" type="datetime1">
              <a:rPr lang="zh-TW" altLang="en-US"/>
              <a:pPr>
                <a:defRPr/>
              </a:pPr>
              <a:t>2017/6/25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BB7952-33F2-4335-9BF2-FE9785DD82E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69439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0B59A8FE-3789-45B8-9824-3C94609193B3}" type="datetime1">
              <a:rPr lang="zh-TW" altLang="en-US"/>
              <a:pPr>
                <a:defRPr/>
              </a:pPr>
              <a:t>2017/6/25</a:t>
            </a:fld>
            <a:endParaRPr lang="en-US" altLang="zh-TW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1FBE8088-AEB2-4B80-B84D-73C586CFAD3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EDD744B-3F7F-4C32-956D-BFCE8C733637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sz="4000" b="1" dirty="0">
                <a:latin typeface="Times New Roman" panose="02020603050405020304" pitchFamily="18" charset="0"/>
              </a:rPr>
              <a:t>10269 - Adventure of Super Mario</a:t>
            </a:r>
            <a:endParaRPr lang="en-US" altLang="zh-TW" sz="4000" dirty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74763"/>
            <a:ext cx="8305800" cy="5394597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10269 - Adventure of Super Mario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陳立超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17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15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瑪莉歐成功從城堡救出公主了</a:t>
            </a:r>
            <a:r>
              <a:rPr lang="en-US" altLang="zh-TW" sz="2400" dirty="0">
                <a:latin typeface="Times New Roman" panose="02020603050405020304" pitchFamily="18" charset="0"/>
              </a:rPr>
              <a:t>!</a:t>
            </a:r>
            <a:r>
              <a:rPr lang="zh-TW" altLang="en-US" sz="2400" dirty="0">
                <a:latin typeface="Times New Roman" panose="02020603050405020304" pitchFamily="18" charset="0"/>
              </a:rPr>
              <a:t> 但是為了用最快的速度趕回家，我們必須幫他找到能夠最快回家的路徑。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1.</a:t>
            </a:r>
            <a:r>
              <a:rPr lang="zh-TW" altLang="en-US" sz="2400" dirty="0">
                <a:latin typeface="Times New Roman" panose="02020603050405020304" pitchFamily="18" charset="0"/>
              </a:rPr>
              <a:t>地點有分村莊跟城堡。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村莊有</a:t>
            </a:r>
            <a:r>
              <a:rPr lang="en-US" altLang="zh-TW" sz="2400" dirty="0">
                <a:latin typeface="Times New Roman" panose="02020603050405020304" pitchFamily="18" charset="0"/>
              </a:rPr>
              <a:t>A</a:t>
            </a:r>
            <a:r>
              <a:rPr lang="zh-TW" altLang="en-US" sz="2400" dirty="0">
                <a:latin typeface="Times New Roman" panose="02020603050405020304" pitchFamily="18" charset="0"/>
              </a:rPr>
              <a:t>座，編號為</a:t>
            </a:r>
            <a:r>
              <a:rPr lang="en-US" altLang="zh-TW" sz="2400" dirty="0">
                <a:latin typeface="Times New Roman" panose="02020603050405020304" pitchFamily="18" charset="0"/>
              </a:rPr>
              <a:t>: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1~A</a:t>
            </a:r>
            <a:r>
              <a:rPr lang="zh-TW" altLang="en-US" sz="2400" dirty="0">
                <a:latin typeface="Times New Roman" panose="02020603050405020304" pitchFamily="18" charset="0"/>
              </a:rPr>
              <a:t>；城堡有</a:t>
            </a:r>
            <a:r>
              <a:rPr lang="en-US" altLang="zh-TW" sz="2400" dirty="0">
                <a:latin typeface="Times New Roman" panose="02020603050405020304" pitchFamily="18" charset="0"/>
              </a:rPr>
              <a:t>B</a:t>
            </a:r>
            <a:r>
              <a:rPr lang="zh-TW" altLang="en-US" sz="2400" dirty="0">
                <a:latin typeface="Times New Roman" panose="02020603050405020304" pitchFamily="18" charset="0"/>
              </a:rPr>
              <a:t>座，編號為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A+1~A+B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2.</a:t>
            </a:r>
            <a:r>
              <a:rPr lang="zh-TW" altLang="en-US" sz="2400" dirty="0">
                <a:latin typeface="Times New Roman" panose="02020603050405020304" pitchFamily="18" charset="0"/>
              </a:rPr>
              <a:t>瑪莉歐有一雙彈簧鞋，可以在“瞬間</a:t>
            </a:r>
            <a:r>
              <a:rPr lang="en-US" altLang="zh-TW" sz="2400" dirty="0">
                <a:latin typeface="Times New Roman" panose="02020603050405020304" pitchFamily="18" charset="0"/>
              </a:rPr>
              <a:t>”</a:t>
            </a:r>
            <a:r>
              <a:rPr lang="zh-TW" altLang="en-US" sz="2400" dirty="0">
                <a:latin typeface="Times New Roman" panose="02020603050405020304" pitchFamily="18" charset="0"/>
              </a:rPr>
              <a:t>跳過</a:t>
            </a:r>
            <a:r>
              <a:rPr lang="en-US" altLang="zh-TW" sz="2400" dirty="0">
                <a:latin typeface="Times New Roman" panose="02020603050405020304" pitchFamily="18" charset="0"/>
              </a:rPr>
              <a:t>L</a:t>
            </a:r>
            <a:r>
              <a:rPr lang="zh-TW" altLang="en-US" sz="2400" dirty="0">
                <a:latin typeface="Times New Roman" panose="02020603050405020304" pitchFamily="18" charset="0"/>
              </a:rPr>
              <a:t>的距離，但是只能用</a:t>
            </a:r>
            <a:r>
              <a:rPr lang="en-US" altLang="zh-TW" sz="2400" dirty="0">
                <a:latin typeface="Times New Roman" panose="02020603050405020304" pitchFamily="18" charset="0"/>
              </a:rPr>
              <a:t>K</a:t>
            </a:r>
            <a:r>
              <a:rPr lang="zh-TW" altLang="en-US" sz="2400" dirty="0">
                <a:latin typeface="Times New Roman" panose="02020603050405020304" pitchFamily="18" charset="0"/>
              </a:rPr>
              <a:t>次。而且使用鞋子的起點與終點都必須在村莊或者是城堡。而且起點與終點之間不能有城堡。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3.</a:t>
            </a:r>
            <a:r>
              <a:rPr lang="zh-TW" altLang="en-US" sz="2400" dirty="0">
                <a:latin typeface="Times New Roman" panose="02020603050405020304" pitchFamily="18" charset="0"/>
              </a:rPr>
              <a:t>瑪莉歐要從</a:t>
            </a:r>
            <a:r>
              <a:rPr lang="en-US" altLang="zh-TW" sz="2400" dirty="0">
                <a:latin typeface="Times New Roman" panose="02020603050405020304" pitchFamily="18" charset="0"/>
              </a:rPr>
              <a:t>A+B</a:t>
            </a:r>
            <a:r>
              <a:rPr lang="zh-TW" altLang="en-US" sz="2400" dirty="0">
                <a:latin typeface="Times New Roman" panose="02020603050405020304" pitchFamily="18" charset="0"/>
              </a:rPr>
              <a:t>號城堡返回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號村莊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89D81E-456D-48AC-964B-DF2A88A2C86B}" type="slidenum">
              <a:rPr lang="zh-TW" altLang="en-US" smtClean="0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88504" y="685800"/>
            <a:ext cx="8077200" cy="562292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D</a:t>
            </a:r>
            <a:r>
              <a:rPr lang="pl-PL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[i][k] &gt; 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D</a:t>
            </a:r>
            <a:r>
              <a:rPr lang="pl-PL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[u][k] + G[u][i]</a:t>
            </a: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/>
          </p:nvPr>
        </p:nvGraphicFramePr>
        <p:xfrm>
          <a:off x="422122" y="3431377"/>
          <a:ext cx="3633945" cy="2720704"/>
        </p:xfrm>
        <a:graphic>
          <a:graphicData uri="http://schemas.openxmlformats.org/drawingml/2006/table">
            <a:tbl>
              <a:tblPr firstRow="1" firstCol="1">
                <a:tableStyleId>{C083E6E3-FA7D-4D7B-A595-EF9225AFEA82}</a:tableStyleId>
              </a:tblPr>
              <a:tblGrid>
                <a:gridCol w="519135">
                  <a:extLst>
                    <a:ext uri="{9D8B030D-6E8A-4147-A177-3AD203B41FA5}">
                      <a16:colId xmlns:a16="http://schemas.microsoft.com/office/drawing/2014/main" xmlns="" val="2038984939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2031452294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3478213727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422043759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2105750188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3633868434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2178054288"/>
                    </a:ext>
                  </a:extLst>
                </a:gridCol>
              </a:tblGrid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G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22438429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92853576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25258897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90019932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54275343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87666258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68709061"/>
                  </a:ext>
                </a:extLst>
              </a:tr>
            </a:tbl>
          </a:graphicData>
        </a:graphic>
      </p:graphicFrame>
      <p:sp>
        <p:nvSpPr>
          <p:cNvPr id="60" name="AutoShape 31"/>
          <p:cNvSpPr>
            <a:spLocks noChangeAspect="1" noChangeArrowheads="1" noTextEdit="1"/>
          </p:cNvSpPr>
          <p:nvPr/>
        </p:nvSpPr>
        <p:spPr bwMode="auto">
          <a:xfrm>
            <a:off x="2654300" y="358775"/>
            <a:ext cx="6038850" cy="202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1" name="Line 33"/>
          <p:cNvSpPr>
            <a:spLocks noChangeShapeType="1"/>
          </p:cNvSpPr>
          <p:nvPr/>
        </p:nvSpPr>
        <p:spPr bwMode="auto">
          <a:xfrm>
            <a:off x="3667125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2" name="Line 34"/>
          <p:cNvSpPr>
            <a:spLocks noChangeShapeType="1"/>
          </p:cNvSpPr>
          <p:nvPr/>
        </p:nvSpPr>
        <p:spPr bwMode="auto">
          <a:xfrm>
            <a:off x="4667250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3" name="Line 35"/>
          <p:cNvSpPr>
            <a:spLocks noChangeShapeType="1"/>
          </p:cNvSpPr>
          <p:nvPr/>
        </p:nvSpPr>
        <p:spPr bwMode="auto">
          <a:xfrm>
            <a:off x="5680075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4" name="Line 36"/>
          <p:cNvSpPr>
            <a:spLocks noChangeShapeType="1"/>
          </p:cNvSpPr>
          <p:nvPr/>
        </p:nvSpPr>
        <p:spPr bwMode="auto">
          <a:xfrm>
            <a:off x="6680200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5" name="Line 37"/>
          <p:cNvSpPr>
            <a:spLocks noChangeShapeType="1"/>
          </p:cNvSpPr>
          <p:nvPr/>
        </p:nvSpPr>
        <p:spPr bwMode="auto">
          <a:xfrm>
            <a:off x="7680325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6" name="Line 38"/>
          <p:cNvSpPr>
            <a:spLocks noChangeShapeType="1"/>
          </p:cNvSpPr>
          <p:nvPr/>
        </p:nvSpPr>
        <p:spPr bwMode="auto">
          <a:xfrm>
            <a:off x="2654300" y="873125"/>
            <a:ext cx="6038850" cy="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7" name="Line 39"/>
          <p:cNvSpPr>
            <a:spLocks noChangeShapeType="1"/>
          </p:cNvSpPr>
          <p:nvPr/>
        </p:nvSpPr>
        <p:spPr bwMode="auto">
          <a:xfrm>
            <a:off x="2654300" y="1365250"/>
            <a:ext cx="6038850" cy="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8" name="Line 40"/>
          <p:cNvSpPr>
            <a:spLocks noChangeShapeType="1"/>
          </p:cNvSpPr>
          <p:nvPr/>
        </p:nvSpPr>
        <p:spPr bwMode="auto">
          <a:xfrm>
            <a:off x="2654300" y="1846263"/>
            <a:ext cx="6038850" cy="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9" name="Line 41"/>
          <p:cNvSpPr>
            <a:spLocks noChangeShapeType="1"/>
          </p:cNvSpPr>
          <p:nvPr/>
        </p:nvSpPr>
        <p:spPr bwMode="auto">
          <a:xfrm>
            <a:off x="2665413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0" name="Line 42"/>
          <p:cNvSpPr>
            <a:spLocks noChangeShapeType="1"/>
          </p:cNvSpPr>
          <p:nvPr/>
        </p:nvSpPr>
        <p:spPr bwMode="auto">
          <a:xfrm>
            <a:off x="8682038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1" name="Line 43"/>
          <p:cNvSpPr>
            <a:spLocks noChangeShapeType="1"/>
          </p:cNvSpPr>
          <p:nvPr/>
        </p:nvSpPr>
        <p:spPr bwMode="auto">
          <a:xfrm>
            <a:off x="2654300" y="381000"/>
            <a:ext cx="6038850" cy="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2" name="Line 44"/>
          <p:cNvSpPr>
            <a:spLocks noChangeShapeType="1"/>
          </p:cNvSpPr>
          <p:nvPr/>
        </p:nvSpPr>
        <p:spPr bwMode="auto">
          <a:xfrm>
            <a:off x="2654300" y="2338388"/>
            <a:ext cx="6038850" cy="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3" name="Rectangle 45"/>
          <p:cNvSpPr>
            <a:spLocks noChangeArrowheads="1"/>
          </p:cNvSpPr>
          <p:nvPr/>
        </p:nvSpPr>
        <p:spPr bwMode="auto">
          <a:xfrm>
            <a:off x="2776538" y="43656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D[6][0]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" name="Rectangle 46"/>
          <p:cNvSpPr>
            <a:spLocks noChangeArrowheads="1"/>
          </p:cNvSpPr>
          <p:nvPr/>
        </p:nvSpPr>
        <p:spPr bwMode="auto">
          <a:xfrm>
            <a:off x="3778250" y="43656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D[5][0]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Rectangle 47"/>
          <p:cNvSpPr>
            <a:spLocks noChangeArrowheads="1"/>
          </p:cNvSpPr>
          <p:nvPr/>
        </p:nvSpPr>
        <p:spPr bwMode="auto">
          <a:xfrm>
            <a:off x="4778375" y="43656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D[4][0]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Rectangle 48"/>
          <p:cNvSpPr>
            <a:spLocks noChangeArrowheads="1"/>
          </p:cNvSpPr>
          <p:nvPr/>
        </p:nvSpPr>
        <p:spPr bwMode="auto">
          <a:xfrm>
            <a:off x="5791200" y="43656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D[3][0]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7" name="Rectangle 49"/>
          <p:cNvSpPr>
            <a:spLocks noChangeArrowheads="1"/>
          </p:cNvSpPr>
          <p:nvPr/>
        </p:nvSpPr>
        <p:spPr bwMode="auto">
          <a:xfrm>
            <a:off x="6791325" y="43656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D[2][0]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8" name="Rectangle 50"/>
          <p:cNvSpPr>
            <a:spLocks noChangeArrowheads="1"/>
          </p:cNvSpPr>
          <p:nvPr/>
        </p:nvSpPr>
        <p:spPr bwMode="auto">
          <a:xfrm>
            <a:off x="7793038" y="43656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D[1][0]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9" name="Rectangle 51"/>
          <p:cNvSpPr>
            <a:spLocks noChangeArrowheads="1"/>
          </p:cNvSpPr>
          <p:nvPr/>
        </p:nvSpPr>
        <p:spPr bwMode="auto">
          <a:xfrm>
            <a:off x="2776538" y="928688"/>
            <a:ext cx="277813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0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0" name="Rectangle 52"/>
          <p:cNvSpPr>
            <a:spLocks noChangeArrowheads="1"/>
          </p:cNvSpPr>
          <p:nvPr/>
        </p:nvSpPr>
        <p:spPr bwMode="auto">
          <a:xfrm>
            <a:off x="3778250" y="928688"/>
            <a:ext cx="277813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6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1" name="Rectangle 53"/>
          <p:cNvSpPr>
            <a:spLocks noChangeArrowheads="1"/>
          </p:cNvSpPr>
          <p:nvPr/>
        </p:nvSpPr>
        <p:spPr bwMode="auto">
          <a:xfrm>
            <a:off x="4778375" y="928688"/>
            <a:ext cx="277813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1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2" name="Rectangle 54"/>
          <p:cNvSpPr>
            <a:spLocks noChangeArrowheads="1"/>
          </p:cNvSpPr>
          <p:nvPr/>
        </p:nvSpPr>
        <p:spPr bwMode="auto">
          <a:xfrm>
            <a:off x="5791200" y="928688"/>
            <a:ext cx="433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11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3" name="Rectangle 55"/>
          <p:cNvSpPr>
            <a:spLocks noChangeArrowheads="1"/>
          </p:cNvSpPr>
          <p:nvPr/>
        </p:nvSpPr>
        <p:spPr bwMode="auto">
          <a:xfrm>
            <a:off x="6791325" y="928688"/>
            <a:ext cx="433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15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4" name="Rectangle 56"/>
          <p:cNvSpPr>
            <a:spLocks noChangeArrowheads="1"/>
          </p:cNvSpPr>
          <p:nvPr/>
        </p:nvSpPr>
        <p:spPr bwMode="auto">
          <a:xfrm>
            <a:off x="7793038" y="928688"/>
            <a:ext cx="433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18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5" name="Rectangle 57"/>
          <p:cNvSpPr>
            <a:spLocks noChangeArrowheads="1"/>
          </p:cNvSpPr>
          <p:nvPr/>
        </p:nvSpPr>
        <p:spPr bwMode="auto">
          <a:xfrm>
            <a:off x="2776538" y="142081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D[6][1]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6" name="Rectangle 58"/>
          <p:cNvSpPr>
            <a:spLocks noChangeArrowheads="1"/>
          </p:cNvSpPr>
          <p:nvPr/>
        </p:nvSpPr>
        <p:spPr bwMode="auto">
          <a:xfrm>
            <a:off x="3778250" y="142081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D[5][1]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7" name="Rectangle 59"/>
          <p:cNvSpPr>
            <a:spLocks noChangeArrowheads="1"/>
          </p:cNvSpPr>
          <p:nvPr/>
        </p:nvSpPr>
        <p:spPr bwMode="auto">
          <a:xfrm>
            <a:off x="4778375" y="142081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D[4][1]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8" name="Rectangle 60"/>
          <p:cNvSpPr>
            <a:spLocks noChangeArrowheads="1"/>
          </p:cNvSpPr>
          <p:nvPr/>
        </p:nvSpPr>
        <p:spPr bwMode="auto">
          <a:xfrm>
            <a:off x="5791200" y="142081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D[3][1]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9" name="Rectangle 61"/>
          <p:cNvSpPr>
            <a:spLocks noChangeArrowheads="1"/>
          </p:cNvSpPr>
          <p:nvPr/>
        </p:nvSpPr>
        <p:spPr bwMode="auto">
          <a:xfrm>
            <a:off x="6791325" y="142081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D[2][1]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" name="Rectangle 62"/>
          <p:cNvSpPr>
            <a:spLocks noChangeArrowheads="1"/>
          </p:cNvSpPr>
          <p:nvPr/>
        </p:nvSpPr>
        <p:spPr bwMode="auto">
          <a:xfrm>
            <a:off x="7793038" y="142081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D[1][1]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1" name="Rectangle 63"/>
          <p:cNvSpPr>
            <a:spLocks noChangeArrowheads="1"/>
          </p:cNvSpPr>
          <p:nvPr/>
        </p:nvSpPr>
        <p:spPr bwMode="auto">
          <a:xfrm>
            <a:off x="2776538" y="1901825"/>
            <a:ext cx="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2" name="Rectangle 64"/>
          <p:cNvSpPr>
            <a:spLocks noChangeArrowheads="1"/>
          </p:cNvSpPr>
          <p:nvPr/>
        </p:nvSpPr>
        <p:spPr bwMode="auto">
          <a:xfrm>
            <a:off x="3778250" y="1901825"/>
            <a:ext cx="277813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0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3" name="Rectangle 65"/>
          <p:cNvSpPr>
            <a:spLocks noChangeArrowheads="1"/>
          </p:cNvSpPr>
          <p:nvPr/>
        </p:nvSpPr>
        <p:spPr bwMode="auto">
          <a:xfrm>
            <a:off x="4778375" y="1901825"/>
            <a:ext cx="277813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0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4" name="Rectangle 66"/>
          <p:cNvSpPr>
            <a:spLocks noChangeArrowheads="1"/>
          </p:cNvSpPr>
          <p:nvPr/>
        </p:nvSpPr>
        <p:spPr bwMode="auto">
          <a:xfrm>
            <a:off x="5791200" y="1901825"/>
            <a:ext cx="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5" name="Rectangle 67"/>
          <p:cNvSpPr>
            <a:spLocks noChangeArrowheads="1"/>
          </p:cNvSpPr>
          <p:nvPr/>
        </p:nvSpPr>
        <p:spPr bwMode="auto">
          <a:xfrm>
            <a:off x="6791325" y="1901825"/>
            <a:ext cx="147476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8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6" name="Rectangle 68"/>
          <p:cNvSpPr>
            <a:spLocks noChangeArrowheads="1"/>
          </p:cNvSpPr>
          <p:nvPr/>
        </p:nvSpPr>
        <p:spPr bwMode="auto">
          <a:xfrm>
            <a:off x="7793038" y="1901825"/>
            <a:ext cx="294953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11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6" name="文字方塊 125"/>
          <p:cNvSpPr txBox="1"/>
          <p:nvPr/>
        </p:nvSpPr>
        <p:spPr>
          <a:xfrm>
            <a:off x="5304721" y="3089453"/>
            <a:ext cx="6767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u= </a:t>
            </a:r>
            <a:endParaRPr lang="zh-TW" altLang="en-US" dirty="0"/>
          </a:p>
        </p:txBody>
      </p:sp>
      <p:sp>
        <p:nvSpPr>
          <p:cNvPr id="131" name="文字方塊 130"/>
          <p:cNvSpPr txBox="1"/>
          <p:nvPr/>
        </p:nvSpPr>
        <p:spPr>
          <a:xfrm>
            <a:off x="5315834" y="3703470"/>
            <a:ext cx="6591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k= </a:t>
            </a:r>
            <a:endParaRPr lang="zh-TW" altLang="en-US" dirty="0"/>
          </a:p>
        </p:txBody>
      </p:sp>
      <p:sp>
        <p:nvSpPr>
          <p:cNvPr id="144" name="文字方塊 143"/>
          <p:cNvSpPr txBox="1"/>
          <p:nvPr/>
        </p:nvSpPr>
        <p:spPr>
          <a:xfrm>
            <a:off x="5775928" y="3085338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6</a:t>
            </a:r>
            <a:endParaRPr lang="zh-TW" altLang="en-US" dirty="0"/>
          </a:p>
        </p:txBody>
      </p:sp>
      <p:sp>
        <p:nvSpPr>
          <p:cNvPr id="145" name="文字方塊 144"/>
          <p:cNvSpPr txBox="1"/>
          <p:nvPr/>
        </p:nvSpPr>
        <p:spPr>
          <a:xfrm>
            <a:off x="5773546" y="369935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</a:t>
            </a:r>
            <a:endParaRPr lang="zh-TW" altLang="en-US" dirty="0"/>
          </a:p>
        </p:txBody>
      </p:sp>
      <p:pic>
        <p:nvPicPr>
          <p:cNvPr id="188" name="圖片 18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1729" y="4118546"/>
            <a:ext cx="1837022" cy="2290925"/>
          </a:xfrm>
          <a:prstGeom prst="rect">
            <a:avLst/>
          </a:prstGeom>
        </p:spPr>
      </p:pic>
      <p:sp>
        <p:nvSpPr>
          <p:cNvPr id="97" name="Rectangle 67"/>
          <p:cNvSpPr>
            <a:spLocks noChangeArrowheads="1"/>
          </p:cNvSpPr>
          <p:nvPr/>
        </p:nvSpPr>
        <p:spPr bwMode="auto">
          <a:xfrm>
            <a:off x="5775928" y="1912937"/>
            <a:ext cx="147476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4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64"/>
          <p:cNvSpPr>
            <a:spLocks noChangeArrowheads="1"/>
          </p:cNvSpPr>
          <p:nvPr/>
        </p:nvSpPr>
        <p:spPr bwMode="auto">
          <a:xfrm>
            <a:off x="2776538" y="1900580"/>
            <a:ext cx="147476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100" dirty="0">
                <a:solidFill>
                  <a:srgbClr val="000000"/>
                </a:solidFill>
                <a:latin typeface="Tahoma" panose="020B0604030504040204" pitchFamily="34" charset="0"/>
              </a:rPr>
              <a:t>1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56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89D81E-456D-48AC-964B-DF2A88A2C86B}" type="slidenum">
              <a:rPr lang="zh-TW" altLang="en-US" smtClean="0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88504" y="685800"/>
            <a:ext cx="8077200" cy="562292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D</a:t>
            </a:r>
            <a:r>
              <a:rPr lang="pl-PL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[i][k] &gt; 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D</a:t>
            </a:r>
            <a:r>
              <a:rPr lang="pl-PL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[u][k] + G[u][i]</a:t>
            </a: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/>
          </p:nvPr>
        </p:nvGraphicFramePr>
        <p:xfrm>
          <a:off x="422122" y="3431377"/>
          <a:ext cx="3633945" cy="2720704"/>
        </p:xfrm>
        <a:graphic>
          <a:graphicData uri="http://schemas.openxmlformats.org/drawingml/2006/table">
            <a:tbl>
              <a:tblPr firstRow="1" firstCol="1">
                <a:tableStyleId>{C083E6E3-FA7D-4D7B-A595-EF9225AFEA82}</a:tableStyleId>
              </a:tblPr>
              <a:tblGrid>
                <a:gridCol w="519135">
                  <a:extLst>
                    <a:ext uri="{9D8B030D-6E8A-4147-A177-3AD203B41FA5}">
                      <a16:colId xmlns:a16="http://schemas.microsoft.com/office/drawing/2014/main" xmlns="" val="2038984939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2031452294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3478213727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422043759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2105750188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3633868434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2178054288"/>
                    </a:ext>
                  </a:extLst>
                </a:gridCol>
              </a:tblGrid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G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22438429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92853576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25258897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90019932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54275343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87666258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68709061"/>
                  </a:ext>
                </a:extLst>
              </a:tr>
            </a:tbl>
          </a:graphicData>
        </a:graphic>
      </p:graphicFrame>
      <p:sp>
        <p:nvSpPr>
          <p:cNvPr id="60" name="AutoShape 31"/>
          <p:cNvSpPr>
            <a:spLocks noChangeAspect="1" noChangeArrowheads="1" noTextEdit="1"/>
          </p:cNvSpPr>
          <p:nvPr/>
        </p:nvSpPr>
        <p:spPr bwMode="auto">
          <a:xfrm>
            <a:off x="2654300" y="358775"/>
            <a:ext cx="6038850" cy="202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1" name="Line 33"/>
          <p:cNvSpPr>
            <a:spLocks noChangeShapeType="1"/>
          </p:cNvSpPr>
          <p:nvPr/>
        </p:nvSpPr>
        <p:spPr bwMode="auto">
          <a:xfrm>
            <a:off x="3667125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2" name="Line 34"/>
          <p:cNvSpPr>
            <a:spLocks noChangeShapeType="1"/>
          </p:cNvSpPr>
          <p:nvPr/>
        </p:nvSpPr>
        <p:spPr bwMode="auto">
          <a:xfrm>
            <a:off x="4667250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3" name="Line 35"/>
          <p:cNvSpPr>
            <a:spLocks noChangeShapeType="1"/>
          </p:cNvSpPr>
          <p:nvPr/>
        </p:nvSpPr>
        <p:spPr bwMode="auto">
          <a:xfrm>
            <a:off x="5680075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4" name="Line 36"/>
          <p:cNvSpPr>
            <a:spLocks noChangeShapeType="1"/>
          </p:cNvSpPr>
          <p:nvPr/>
        </p:nvSpPr>
        <p:spPr bwMode="auto">
          <a:xfrm>
            <a:off x="6680200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5" name="Line 37"/>
          <p:cNvSpPr>
            <a:spLocks noChangeShapeType="1"/>
          </p:cNvSpPr>
          <p:nvPr/>
        </p:nvSpPr>
        <p:spPr bwMode="auto">
          <a:xfrm>
            <a:off x="7680325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6" name="Line 38"/>
          <p:cNvSpPr>
            <a:spLocks noChangeShapeType="1"/>
          </p:cNvSpPr>
          <p:nvPr/>
        </p:nvSpPr>
        <p:spPr bwMode="auto">
          <a:xfrm>
            <a:off x="2654300" y="873125"/>
            <a:ext cx="6038850" cy="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7" name="Line 39"/>
          <p:cNvSpPr>
            <a:spLocks noChangeShapeType="1"/>
          </p:cNvSpPr>
          <p:nvPr/>
        </p:nvSpPr>
        <p:spPr bwMode="auto">
          <a:xfrm>
            <a:off x="2654300" y="1365250"/>
            <a:ext cx="6038850" cy="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8" name="Line 40"/>
          <p:cNvSpPr>
            <a:spLocks noChangeShapeType="1"/>
          </p:cNvSpPr>
          <p:nvPr/>
        </p:nvSpPr>
        <p:spPr bwMode="auto">
          <a:xfrm>
            <a:off x="2654300" y="1846263"/>
            <a:ext cx="6038850" cy="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9" name="Line 41"/>
          <p:cNvSpPr>
            <a:spLocks noChangeShapeType="1"/>
          </p:cNvSpPr>
          <p:nvPr/>
        </p:nvSpPr>
        <p:spPr bwMode="auto">
          <a:xfrm>
            <a:off x="2665413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0" name="Line 42"/>
          <p:cNvSpPr>
            <a:spLocks noChangeShapeType="1"/>
          </p:cNvSpPr>
          <p:nvPr/>
        </p:nvSpPr>
        <p:spPr bwMode="auto">
          <a:xfrm>
            <a:off x="8682038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1" name="Line 43"/>
          <p:cNvSpPr>
            <a:spLocks noChangeShapeType="1"/>
          </p:cNvSpPr>
          <p:nvPr/>
        </p:nvSpPr>
        <p:spPr bwMode="auto">
          <a:xfrm>
            <a:off x="2654300" y="381000"/>
            <a:ext cx="6038850" cy="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2" name="Line 44"/>
          <p:cNvSpPr>
            <a:spLocks noChangeShapeType="1"/>
          </p:cNvSpPr>
          <p:nvPr/>
        </p:nvSpPr>
        <p:spPr bwMode="auto">
          <a:xfrm>
            <a:off x="2654300" y="2338388"/>
            <a:ext cx="6038850" cy="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3" name="Rectangle 45"/>
          <p:cNvSpPr>
            <a:spLocks noChangeArrowheads="1"/>
          </p:cNvSpPr>
          <p:nvPr/>
        </p:nvSpPr>
        <p:spPr bwMode="auto">
          <a:xfrm>
            <a:off x="2776538" y="43656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D[6][0]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" name="Rectangle 46"/>
          <p:cNvSpPr>
            <a:spLocks noChangeArrowheads="1"/>
          </p:cNvSpPr>
          <p:nvPr/>
        </p:nvSpPr>
        <p:spPr bwMode="auto">
          <a:xfrm>
            <a:off x="3778250" y="43656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D[5][0]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Rectangle 47"/>
          <p:cNvSpPr>
            <a:spLocks noChangeArrowheads="1"/>
          </p:cNvSpPr>
          <p:nvPr/>
        </p:nvSpPr>
        <p:spPr bwMode="auto">
          <a:xfrm>
            <a:off x="4778375" y="43656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D[4][0]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Rectangle 48"/>
          <p:cNvSpPr>
            <a:spLocks noChangeArrowheads="1"/>
          </p:cNvSpPr>
          <p:nvPr/>
        </p:nvSpPr>
        <p:spPr bwMode="auto">
          <a:xfrm>
            <a:off x="5791200" y="43656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D[3][0]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7" name="Rectangle 49"/>
          <p:cNvSpPr>
            <a:spLocks noChangeArrowheads="1"/>
          </p:cNvSpPr>
          <p:nvPr/>
        </p:nvSpPr>
        <p:spPr bwMode="auto">
          <a:xfrm>
            <a:off x="6791325" y="43656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D[2][0]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8" name="Rectangle 50"/>
          <p:cNvSpPr>
            <a:spLocks noChangeArrowheads="1"/>
          </p:cNvSpPr>
          <p:nvPr/>
        </p:nvSpPr>
        <p:spPr bwMode="auto">
          <a:xfrm>
            <a:off x="7793038" y="43656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D[1][0]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9" name="Rectangle 51"/>
          <p:cNvSpPr>
            <a:spLocks noChangeArrowheads="1"/>
          </p:cNvSpPr>
          <p:nvPr/>
        </p:nvSpPr>
        <p:spPr bwMode="auto">
          <a:xfrm>
            <a:off x="2776538" y="928688"/>
            <a:ext cx="277813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0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0" name="Rectangle 52"/>
          <p:cNvSpPr>
            <a:spLocks noChangeArrowheads="1"/>
          </p:cNvSpPr>
          <p:nvPr/>
        </p:nvSpPr>
        <p:spPr bwMode="auto">
          <a:xfrm>
            <a:off x="3778250" y="928688"/>
            <a:ext cx="277813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6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1" name="Rectangle 53"/>
          <p:cNvSpPr>
            <a:spLocks noChangeArrowheads="1"/>
          </p:cNvSpPr>
          <p:nvPr/>
        </p:nvSpPr>
        <p:spPr bwMode="auto">
          <a:xfrm>
            <a:off x="4778375" y="928688"/>
            <a:ext cx="277813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1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2" name="Rectangle 54"/>
          <p:cNvSpPr>
            <a:spLocks noChangeArrowheads="1"/>
          </p:cNvSpPr>
          <p:nvPr/>
        </p:nvSpPr>
        <p:spPr bwMode="auto">
          <a:xfrm>
            <a:off x="5791200" y="928688"/>
            <a:ext cx="433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11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3" name="Rectangle 55"/>
          <p:cNvSpPr>
            <a:spLocks noChangeArrowheads="1"/>
          </p:cNvSpPr>
          <p:nvPr/>
        </p:nvSpPr>
        <p:spPr bwMode="auto">
          <a:xfrm>
            <a:off x="6791325" y="928688"/>
            <a:ext cx="433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15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4" name="Rectangle 56"/>
          <p:cNvSpPr>
            <a:spLocks noChangeArrowheads="1"/>
          </p:cNvSpPr>
          <p:nvPr/>
        </p:nvSpPr>
        <p:spPr bwMode="auto">
          <a:xfrm>
            <a:off x="7793038" y="928688"/>
            <a:ext cx="433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18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5" name="Rectangle 57"/>
          <p:cNvSpPr>
            <a:spLocks noChangeArrowheads="1"/>
          </p:cNvSpPr>
          <p:nvPr/>
        </p:nvSpPr>
        <p:spPr bwMode="auto">
          <a:xfrm>
            <a:off x="2776538" y="142081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D[6][1]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6" name="Rectangle 58"/>
          <p:cNvSpPr>
            <a:spLocks noChangeArrowheads="1"/>
          </p:cNvSpPr>
          <p:nvPr/>
        </p:nvSpPr>
        <p:spPr bwMode="auto">
          <a:xfrm>
            <a:off x="3778250" y="142081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D[5][1]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7" name="Rectangle 59"/>
          <p:cNvSpPr>
            <a:spLocks noChangeArrowheads="1"/>
          </p:cNvSpPr>
          <p:nvPr/>
        </p:nvSpPr>
        <p:spPr bwMode="auto">
          <a:xfrm>
            <a:off x="4778375" y="142081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D[4][1]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8" name="Rectangle 60"/>
          <p:cNvSpPr>
            <a:spLocks noChangeArrowheads="1"/>
          </p:cNvSpPr>
          <p:nvPr/>
        </p:nvSpPr>
        <p:spPr bwMode="auto">
          <a:xfrm>
            <a:off x="5791200" y="142081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D[3][1]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9" name="Rectangle 61"/>
          <p:cNvSpPr>
            <a:spLocks noChangeArrowheads="1"/>
          </p:cNvSpPr>
          <p:nvPr/>
        </p:nvSpPr>
        <p:spPr bwMode="auto">
          <a:xfrm>
            <a:off x="6791325" y="142081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D[2][1]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" name="Rectangle 62"/>
          <p:cNvSpPr>
            <a:spLocks noChangeArrowheads="1"/>
          </p:cNvSpPr>
          <p:nvPr/>
        </p:nvSpPr>
        <p:spPr bwMode="auto">
          <a:xfrm>
            <a:off x="7793038" y="142081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D[1][1]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1" name="Rectangle 63"/>
          <p:cNvSpPr>
            <a:spLocks noChangeArrowheads="1"/>
          </p:cNvSpPr>
          <p:nvPr/>
        </p:nvSpPr>
        <p:spPr bwMode="auto">
          <a:xfrm>
            <a:off x="2776538" y="1901825"/>
            <a:ext cx="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2" name="Rectangle 64"/>
          <p:cNvSpPr>
            <a:spLocks noChangeArrowheads="1"/>
          </p:cNvSpPr>
          <p:nvPr/>
        </p:nvSpPr>
        <p:spPr bwMode="auto">
          <a:xfrm>
            <a:off x="3778250" y="1901825"/>
            <a:ext cx="277813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0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3" name="Rectangle 65"/>
          <p:cNvSpPr>
            <a:spLocks noChangeArrowheads="1"/>
          </p:cNvSpPr>
          <p:nvPr/>
        </p:nvSpPr>
        <p:spPr bwMode="auto">
          <a:xfrm>
            <a:off x="4778375" y="1901825"/>
            <a:ext cx="277813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0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4" name="Rectangle 66"/>
          <p:cNvSpPr>
            <a:spLocks noChangeArrowheads="1"/>
          </p:cNvSpPr>
          <p:nvPr/>
        </p:nvSpPr>
        <p:spPr bwMode="auto">
          <a:xfrm>
            <a:off x="5791200" y="1901825"/>
            <a:ext cx="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5" name="Rectangle 67"/>
          <p:cNvSpPr>
            <a:spLocks noChangeArrowheads="1"/>
          </p:cNvSpPr>
          <p:nvPr/>
        </p:nvSpPr>
        <p:spPr bwMode="auto">
          <a:xfrm>
            <a:off x="6791325" y="1901825"/>
            <a:ext cx="147476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8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6" name="Rectangle 68"/>
          <p:cNvSpPr>
            <a:spLocks noChangeArrowheads="1"/>
          </p:cNvSpPr>
          <p:nvPr/>
        </p:nvSpPr>
        <p:spPr bwMode="auto">
          <a:xfrm>
            <a:off x="7793038" y="1901825"/>
            <a:ext cx="294953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11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6" name="文字方塊 125"/>
          <p:cNvSpPr txBox="1"/>
          <p:nvPr/>
        </p:nvSpPr>
        <p:spPr>
          <a:xfrm>
            <a:off x="5304721" y="3089453"/>
            <a:ext cx="6767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u= </a:t>
            </a:r>
            <a:endParaRPr lang="zh-TW" altLang="en-US" dirty="0"/>
          </a:p>
        </p:txBody>
      </p:sp>
      <p:sp>
        <p:nvSpPr>
          <p:cNvPr id="131" name="文字方塊 130"/>
          <p:cNvSpPr txBox="1"/>
          <p:nvPr/>
        </p:nvSpPr>
        <p:spPr>
          <a:xfrm>
            <a:off x="5315834" y="3703470"/>
            <a:ext cx="6591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k= </a:t>
            </a:r>
            <a:endParaRPr lang="zh-TW" altLang="en-US" dirty="0"/>
          </a:p>
        </p:txBody>
      </p:sp>
      <p:sp>
        <p:nvSpPr>
          <p:cNvPr id="144" name="文字方塊 143"/>
          <p:cNvSpPr txBox="1"/>
          <p:nvPr/>
        </p:nvSpPr>
        <p:spPr>
          <a:xfrm>
            <a:off x="5775928" y="3085338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3</a:t>
            </a:r>
            <a:endParaRPr lang="zh-TW" altLang="en-US" dirty="0"/>
          </a:p>
        </p:txBody>
      </p:sp>
      <p:sp>
        <p:nvSpPr>
          <p:cNvPr id="145" name="文字方塊 144"/>
          <p:cNvSpPr txBox="1"/>
          <p:nvPr/>
        </p:nvSpPr>
        <p:spPr>
          <a:xfrm>
            <a:off x="5773546" y="369935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</a:t>
            </a:r>
            <a:endParaRPr lang="zh-TW" altLang="en-US" dirty="0"/>
          </a:p>
        </p:txBody>
      </p:sp>
      <p:pic>
        <p:nvPicPr>
          <p:cNvPr id="188" name="圖片 18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1729" y="4118546"/>
            <a:ext cx="1837022" cy="2290925"/>
          </a:xfrm>
          <a:prstGeom prst="rect">
            <a:avLst/>
          </a:prstGeom>
        </p:spPr>
      </p:pic>
      <p:sp>
        <p:nvSpPr>
          <p:cNvPr id="97" name="Rectangle 67"/>
          <p:cNvSpPr>
            <a:spLocks noChangeArrowheads="1"/>
          </p:cNvSpPr>
          <p:nvPr/>
        </p:nvSpPr>
        <p:spPr bwMode="auto">
          <a:xfrm>
            <a:off x="5775928" y="1912937"/>
            <a:ext cx="147476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4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64"/>
          <p:cNvSpPr>
            <a:spLocks noChangeArrowheads="1"/>
          </p:cNvSpPr>
          <p:nvPr/>
        </p:nvSpPr>
        <p:spPr bwMode="auto">
          <a:xfrm>
            <a:off x="2776538" y="1900580"/>
            <a:ext cx="147476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100" dirty="0">
                <a:solidFill>
                  <a:srgbClr val="000000"/>
                </a:solidFill>
                <a:latin typeface="Tahoma" panose="020B0604030504040204" pitchFamily="34" charset="0"/>
              </a:rPr>
              <a:t>1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557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89D81E-456D-48AC-964B-DF2A88A2C86B}" type="slidenum">
              <a:rPr lang="zh-TW" altLang="en-US" smtClean="0"/>
              <a:pPr>
                <a:defRPr/>
              </a:pPr>
              <a:t>12</a:t>
            </a:fld>
            <a:endParaRPr lang="en-US" altLang="zh-TW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88504" y="685800"/>
            <a:ext cx="8077200" cy="562292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D</a:t>
            </a:r>
            <a:r>
              <a:rPr lang="pl-PL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[i][k] &gt; 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D</a:t>
            </a:r>
            <a:r>
              <a:rPr lang="pl-PL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[u][k] + G[u][i]</a:t>
            </a: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/>
          </p:nvPr>
        </p:nvGraphicFramePr>
        <p:xfrm>
          <a:off x="422122" y="3431377"/>
          <a:ext cx="3633945" cy="2720704"/>
        </p:xfrm>
        <a:graphic>
          <a:graphicData uri="http://schemas.openxmlformats.org/drawingml/2006/table">
            <a:tbl>
              <a:tblPr firstRow="1" firstCol="1">
                <a:tableStyleId>{C083E6E3-FA7D-4D7B-A595-EF9225AFEA82}</a:tableStyleId>
              </a:tblPr>
              <a:tblGrid>
                <a:gridCol w="519135">
                  <a:extLst>
                    <a:ext uri="{9D8B030D-6E8A-4147-A177-3AD203B41FA5}">
                      <a16:colId xmlns:a16="http://schemas.microsoft.com/office/drawing/2014/main" xmlns="" val="2038984939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2031452294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3478213727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422043759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2105750188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3633868434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2178054288"/>
                    </a:ext>
                  </a:extLst>
                </a:gridCol>
              </a:tblGrid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G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22438429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92853576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25258897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90019932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54275343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87666258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68709061"/>
                  </a:ext>
                </a:extLst>
              </a:tr>
            </a:tbl>
          </a:graphicData>
        </a:graphic>
      </p:graphicFrame>
      <p:sp>
        <p:nvSpPr>
          <p:cNvPr id="60" name="AutoShape 31"/>
          <p:cNvSpPr>
            <a:spLocks noChangeAspect="1" noChangeArrowheads="1" noTextEdit="1"/>
          </p:cNvSpPr>
          <p:nvPr/>
        </p:nvSpPr>
        <p:spPr bwMode="auto">
          <a:xfrm>
            <a:off x="2654300" y="358775"/>
            <a:ext cx="6038850" cy="202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1" name="Line 33"/>
          <p:cNvSpPr>
            <a:spLocks noChangeShapeType="1"/>
          </p:cNvSpPr>
          <p:nvPr/>
        </p:nvSpPr>
        <p:spPr bwMode="auto">
          <a:xfrm>
            <a:off x="3667125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2" name="Line 34"/>
          <p:cNvSpPr>
            <a:spLocks noChangeShapeType="1"/>
          </p:cNvSpPr>
          <p:nvPr/>
        </p:nvSpPr>
        <p:spPr bwMode="auto">
          <a:xfrm>
            <a:off x="4667250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3" name="Line 35"/>
          <p:cNvSpPr>
            <a:spLocks noChangeShapeType="1"/>
          </p:cNvSpPr>
          <p:nvPr/>
        </p:nvSpPr>
        <p:spPr bwMode="auto">
          <a:xfrm>
            <a:off x="5680075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4" name="Line 36"/>
          <p:cNvSpPr>
            <a:spLocks noChangeShapeType="1"/>
          </p:cNvSpPr>
          <p:nvPr/>
        </p:nvSpPr>
        <p:spPr bwMode="auto">
          <a:xfrm>
            <a:off x="6680200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5" name="Line 37"/>
          <p:cNvSpPr>
            <a:spLocks noChangeShapeType="1"/>
          </p:cNvSpPr>
          <p:nvPr/>
        </p:nvSpPr>
        <p:spPr bwMode="auto">
          <a:xfrm>
            <a:off x="7680325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6" name="Line 38"/>
          <p:cNvSpPr>
            <a:spLocks noChangeShapeType="1"/>
          </p:cNvSpPr>
          <p:nvPr/>
        </p:nvSpPr>
        <p:spPr bwMode="auto">
          <a:xfrm>
            <a:off x="2654300" y="873125"/>
            <a:ext cx="6038850" cy="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7" name="Line 39"/>
          <p:cNvSpPr>
            <a:spLocks noChangeShapeType="1"/>
          </p:cNvSpPr>
          <p:nvPr/>
        </p:nvSpPr>
        <p:spPr bwMode="auto">
          <a:xfrm>
            <a:off x="2654300" y="1365250"/>
            <a:ext cx="6038850" cy="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8" name="Line 40"/>
          <p:cNvSpPr>
            <a:spLocks noChangeShapeType="1"/>
          </p:cNvSpPr>
          <p:nvPr/>
        </p:nvSpPr>
        <p:spPr bwMode="auto">
          <a:xfrm>
            <a:off x="2654300" y="1846263"/>
            <a:ext cx="6038850" cy="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9" name="Line 41"/>
          <p:cNvSpPr>
            <a:spLocks noChangeShapeType="1"/>
          </p:cNvSpPr>
          <p:nvPr/>
        </p:nvSpPr>
        <p:spPr bwMode="auto">
          <a:xfrm>
            <a:off x="2665413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0" name="Line 42"/>
          <p:cNvSpPr>
            <a:spLocks noChangeShapeType="1"/>
          </p:cNvSpPr>
          <p:nvPr/>
        </p:nvSpPr>
        <p:spPr bwMode="auto">
          <a:xfrm>
            <a:off x="8682038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1" name="Line 43"/>
          <p:cNvSpPr>
            <a:spLocks noChangeShapeType="1"/>
          </p:cNvSpPr>
          <p:nvPr/>
        </p:nvSpPr>
        <p:spPr bwMode="auto">
          <a:xfrm>
            <a:off x="2654300" y="381000"/>
            <a:ext cx="6038850" cy="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2" name="Line 44"/>
          <p:cNvSpPr>
            <a:spLocks noChangeShapeType="1"/>
          </p:cNvSpPr>
          <p:nvPr/>
        </p:nvSpPr>
        <p:spPr bwMode="auto">
          <a:xfrm>
            <a:off x="2654300" y="2338388"/>
            <a:ext cx="6038850" cy="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3" name="Rectangle 45"/>
          <p:cNvSpPr>
            <a:spLocks noChangeArrowheads="1"/>
          </p:cNvSpPr>
          <p:nvPr/>
        </p:nvSpPr>
        <p:spPr bwMode="auto">
          <a:xfrm>
            <a:off x="2776538" y="43656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D[6][0]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" name="Rectangle 46"/>
          <p:cNvSpPr>
            <a:spLocks noChangeArrowheads="1"/>
          </p:cNvSpPr>
          <p:nvPr/>
        </p:nvSpPr>
        <p:spPr bwMode="auto">
          <a:xfrm>
            <a:off x="3778250" y="43656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D[5][0]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Rectangle 47"/>
          <p:cNvSpPr>
            <a:spLocks noChangeArrowheads="1"/>
          </p:cNvSpPr>
          <p:nvPr/>
        </p:nvSpPr>
        <p:spPr bwMode="auto">
          <a:xfrm>
            <a:off x="4778375" y="43656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D[4][0]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Rectangle 48"/>
          <p:cNvSpPr>
            <a:spLocks noChangeArrowheads="1"/>
          </p:cNvSpPr>
          <p:nvPr/>
        </p:nvSpPr>
        <p:spPr bwMode="auto">
          <a:xfrm>
            <a:off x="5791200" y="43656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D[3][0]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7" name="Rectangle 49"/>
          <p:cNvSpPr>
            <a:spLocks noChangeArrowheads="1"/>
          </p:cNvSpPr>
          <p:nvPr/>
        </p:nvSpPr>
        <p:spPr bwMode="auto">
          <a:xfrm>
            <a:off x="6791325" y="43656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D[2][0]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8" name="Rectangle 50"/>
          <p:cNvSpPr>
            <a:spLocks noChangeArrowheads="1"/>
          </p:cNvSpPr>
          <p:nvPr/>
        </p:nvSpPr>
        <p:spPr bwMode="auto">
          <a:xfrm>
            <a:off x="7793038" y="43656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D[1][0]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9" name="Rectangle 51"/>
          <p:cNvSpPr>
            <a:spLocks noChangeArrowheads="1"/>
          </p:cNvSpPr>
          <p:nvPr/>
        </p:nvSpPr>
        <p:spPr bwMode="auto">
          <a:xfrm>
            <a:off x="2776538" y="928688"/>
            <a:ext cx="277813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0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0" name="Rectangle 52"/>
          <p:cNvSpPr>
            <a:spLocks noChangeArrowheads="1"/>
          </p:cNvSpPr>
          <p:nvPr/>
        </p:nvSpPr>
        <p:spPr bwMode="auto">
          <a:xfrm>
            <a:off x="3778250" y="928688"/>
            <a:ext cx="277813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6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1" name="Rectangle 53"/>
          <p:cNvSpPr>
            <a:spLocks noChangeArrowheads="1"/>
          </p:cNvSpPr>
          <p:nvPr/>
        </p:nvSpPr>
        <p:spPr bwMode="auto">
          <a:xfrm>
            <a:off x="4778375" y="928688"/>
            <a:ext cx="277813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1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2" name="Rectangle 54"/>
          <p:cNvSpPr>
            <a:spLocks noChangeArrowheads="1"/>
          </p:cNvSpPr>
          <p:nvPr/>
        </p:nvSpPr>
        <p:spPr bwMode="auto">
          <a:xfrm>
            <a:off x="5791200" y="928688"/>
            <a:ext cx="294953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ahoma" panose="020B0604030504040204" pitchFamily="34" charset="0"/>
              </a:rPr>
              <a:t>10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83" name="Rectangle 55"/>
          <p:cNvSpPr>
            <a:spLocks noChangeArrowheads="1"/>
          </p:cNvSpPr>
          <p:nvPr/>
        </p:nvSpPr>
        <p:spPr bwMode="auto">
          <a:xfrm>
            <a:off x="6791325" y="928688"/>
            <a:ext cx="294953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ahoma" panose="020B0604030504040204" pitchFamily="34" charset="0"/>
              </a:rPr>
              <a:t>14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84" name="Rectangle 56"/>
          <p:cNvSpPr>
            <a:spLocks noChangeArrowheads="1"/>
          </p:cNvSpPr>
          <p:nvPr/>
        </p:nvSpPr>
        <p:spPr bwMode="auto">
          <a:xfrm>
            <a:off x="7793038" y="928688"/>
            <a:ext cx="294953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ahoma" panose="020B0604030504040204" pitchFamily="34" charset="0"/>
              </a:rPr>
              <a:t>17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85" name="Rectangle 57"/>
          <p:cNvSpPr>
            <a:spLocks noChangeArrowheads="1"/>
          </p:cNvSpPr>
          <p:nvPr/>
        </p:nvSpPr>
        <p:spPr bwMode="auto">
          <a:xfrm>
            <a:off x="2776538" y="142081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D[6][1]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6" name="Rectangle 58"/>
          <p:cNvSpPr>
            <a:spLocks noChangeArrowheads="1"/>
          </p:cNvSpPr>
          <p:nvPr/>
        </p:nvSpPr>
        <p:spPr bwMode="auto">
          <a:xfrm>
            <a:off x="3778250" y="142081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D[5][1]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7" name="Rectangle 59"/>
          <p:cNvSpPr>
            <a:spLocks noChangeArrowheads="1"/>
          </p:cNvSpPr>
          <p:nvPr/>
        </p:nvSpPr>
        <p:spPr bwMode="auto">
          <a:xfrm>
            <a:off x="4778375" y="142081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D[4][1]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8" name="Rectangle 60"/>
          <p:cNvSpPr>
            <a:spLocks noChangeArrowheads="1"/>
          </p:cNvSpPr>
          <p:nvPr/>
        </p:nvSpPr>
        <p:spPr bwMode="auto">
          <a:xfrm>
            <a:off x="5791200" y="142081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D[3][1]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9" name="Rectangle 61"/>
          <p:cNvSpPr>
            <a:spLocks noChangeArrowheads="1"/>
          </p:cNvSpPr>
          <p:nvPr/>
        </p:nvSpPr>
        <p:spPr bwMode="auto">
          <a:xfrm>
            <a:off x="6791325" y="142081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D[2][1]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" name="Rectangle 62"/>
          <p:cNvSpPr>
            <a:spLocks noChangeArrowheads="1"/>
          </p:cNvSpPr>
          <p:nvPr/>
        </p:nvSpPr>
        <p:spPr bwMode="auto">
          <a:xfrm>
            <a:off x="7793038" y="142081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D[1][1]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1" name="Rectangle 63"/>
          <p:cNvSpPr>
            <a:spLocks noChangeArrowheads="1"/>
          </p:cNvSpPr>
          <p:nvPr/>
        </p:nvSpPr>
        <p:spPr bwMode="auto">
          <a:xfrm>
            <a:off x="2776538" y="1901825"/>
            <a:ext cx="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2" name="Rectangle 64"/>
          <p:cNvSpPr>
            <a:spLocks noChangeArrowheads="1"/>
          </p:cNvSpPr>
          <p:nvPr/>
        </p:nvSpPr>
        <p:spPr bwMode="auto">
          <a:xfrm>
            <a:off x="3778250" y="1901825"/>
            <a:ext cx="277813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0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3" name="Rectangle 65"/>
          <p:cNvSpPr>
            <a:spLocks noChangeArrowheads="1"/>
          </p:cNvSpPr>
          <p:nvPr/>
        </p:nvSpPr>
        <p:spPr bwMode="auto">
          <a:xfrm>
            <a:off x="4778375" y="1901825"/>
            <a:ext cx="277813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0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4" name="Rectangle 66"/>
          <p:cNvSpPr>
            <a:spLocks noChangeArrowheads="1"/>
          </p:cNvSpPr>
          <p:nvPr/>
        </p:nvSpPr>
        <p:spPr bwMode="auto">
          <a:xfrm>
            <a:off x="5791200" y="1901825"/>
            <a:ext cx="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5" name="Rectangle 67"/>
          <p:cNvSpPr>
            <a:spLocks noChangeArrowheads="1"/>
          </p:cNvSpPr>
          <p:nvPr/>
        </p:nvSpPr>
        <p:spPr bwMode="auto">
          <a:xfrm>
            <a:off x="6791325" y="1901825"/>
            <a:ext cx="147476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ahoma" panose="020B0604030504040204" pitchFamily="34" charset="0"/>
              </a:rPr>
              <a:t>6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96" name="Rectangle 68"/>
          <p:cNvSpPr>
            <a:spLocks noChangeArrowheads="1"/>
          </p:cNvSpPr>
          <p:nvPr/>
        </p:nvSpPr>
        <p:spPr bwMode="auto">
          <a:xfrm>
            <a:off x="7793038" y="1901825"/>
            <a:ext cx="294953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11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6" name="文字方塊 125"/>
          <p:cNvSpPr txBox="1"/>
          <p:nvPr/>
        </p:nvSpPr>
        <p:spPr>
          <a:xfrm>
            <a:off x="5304721" y="3089453"/>
            <a:ext cx="6767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u= </a:t>
            </a:r>
            <a:endParaRPr lang="zh-TW" altLang="en-US" dirty="0"/>
          </a:p>
        </p:txBody>
      </p:sp>
      <p:sp>
        <p:nvSpPr>
          <p:cNvPr id="131" name="文字方塊 130"/>
          <p:cNvSpPr txBox="1"/>
          <p:nvPr/>
        </p:nvSpPr>
        <p:spPr>
          <a:xfrm>
            <a:off x="5315834" y="3703470"/>
            <a:ext cx="6591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k= </a:t>
            </a:r>
            <a:endParaRPr lang="zh-TW" altLang="en-US" dirty="0"/>
          </a:p>
        </p:txBody>
      </p:sp>
      <p:sp>
        <p:nvSpPr>
          <p:cNvPr id="144" name="文字方塊 143"/>
          <p:cNvSpPr txBox="1"/>
          <p:nvPr/>
        </p:nvSpPr>
        <p:spPr>
          <a:xfrm>
            <a:off x="5775928" y="3085338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5</a:t>
            </a:r>
            <a:endParaRPr lang="zh-TW" altLang="en-US" dirty="0"/>
          </a:p>
        </p:txBody>
      </p:sp>
      <p:sp>
        <p:nvSpPr>
          <p:cNvPr id="145" name="文字方塊 144"/>
          <p:cNvSpPr txBox="1"/>
          <p:nvPr/>
        </p:nvSpPr>
        <p:spPr>
          <a:xfrm>
            <a:off x="5773546" y="369935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0</a:t>
            </a:r>
            <a:endParaRPr lang="zh-TW" altLang="en-US" dirty="0"/>
          </a:p>
        </p:txBody>
      </p:sp>
      <p:pic>
        <p:nvPicPr>
          <p:cNvPr id="188" name="圖片 18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1729" y="4118546"/>
            <a:ext cx="1837022" cy="2290925"/>
          </a:xfrm>
          <a:prstGeom prst="rect">
            <a:avLst/>
          </a:prstGeom>
        </p:spPr>
      </p:pic>
      <p:sp>
        <p:nvSpPr>
          <p:cNvPr id="97" name="Rectangle 67"/>
          <p:cNvSpPr>
            <a:spLocks noChangeArrowheads="1"/>
          </p:cNvSpPr>
          <p:nvPr/>
        </p:nvSpPr>
        <p:spPr bwMode="auto">
          <a:xfrm>
            <a:off x="5775928" y="1912937"/>
            <a:ext cx="147476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4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64"/>
          <p:cNvSpPr>
            <a:spLocks noChangeArrowheads="1"/>
          </p:cNvSpPr>
          <p:nvPr/>
        </p:nvSpPr>
        <p:spPr bwMode="auto">
          <a:xfrm>
            <a:off x="2776538" y="1900580"/>
            <a:ext cx="147476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100" dirty="0">
                <a:solidFill>
                  <a:srgbClr val="000000"/>
                </a:solidFill>
                <a:latin typeface="Tahoma" panose="020B0604030504040204" pitchFamily="34" charset="0"/>
              </a:rPr>
              <a:t>1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2940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89D81E-456D-48AC-964B-DF2A88A2C86B}" type="slidenum">
              <a:rPr lang="zh-TW" altLang="en-US" smtClean="0"/>
              <a:pPr>
                <a:defRPr/>
              </a:pPr>
              <a:t>13</a:t>
            </a:fld>
            <a:endParaRPr lang="en-US" altLang="zh-TW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88504" y="685800"/>
            <a:ext cx="8077200" cy="562292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D</a:t>
            </a:r>
            <a:r>
              <a:rPr lang="pl-PL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[i][k] &gt; 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D</a:t>
            </a:r>
            <a:r>
              <a:rPr lang="pl-PL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[u][k] + G[u][i]</a:t>
            </a: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/>
          </p:nvPr>
        </p:nvGraphicFramePr>
        <p:xfrm>
          <a:off x="422122" y="3431377"/>
          <a:ext cx="3633945" cy="2720704"/>
        </p:xfrm>
        <a:graphic>
          <a:graphicData uri="http://schemas.openxmlformats.org/drawingml/2006/table">
            <a:tbl>
              <a:tblPr firstRow="1" firstCol="1">
                <a:tableStyleId>{C083E6E3-FA7D-4D7B-A595-EF9225AFEA82}</a:tableStyleId>
              </a:tblPr>
              <a:tblGrid>
                <a:gridCol w="519135">
                  <a:extLst>
                    <a:ext uri="{9D8B030D-6E8A-4147-A177-3AD203B41FA5}">
                      <a16:colId xmlns:a16="http://schemas.microsoft.com/office/drawing/2014/main" xmlns="" val="2038984939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2031452294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3478213727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422043759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2105750188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3633868434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2178054288"/>
                    </a:ext>
                  </a:extLst>
                </a:gridCol>
              </a:tblGrid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G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22438429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92853576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25258897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90019932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54275343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87666258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68709061"/>
                  </a:ext>
                </a:extLst>
              </a:tr>
            </a:tbl>
          </a:graphicData>
        </a:graphic>
      </p:graphicFrame>
      <p:sp>
        <p:nvSpPr>
          <p:cNvPr id="60" name="AutoShape 31"/>
          <p:cNvSpPr>
            <a:spLocks noChangeAspect="1" noChangeArrowheads="1" noTextEdit="1"/>
          </p:cNvSpPr>
          <p:nvPr/>
        </p:nvSpPr>
        <p:spPr bwMode="auto">
          <a:xfrm>
            <a:off x="2654300" y="358775"/>
            <a:ext cx="6038850" cy="202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1" name="Line 33"/>
          <p:cNvSpPr>
            <a:spLocks noChangeShapeType="1"/>
          </p:cNvSpPr>
          <p:nvPr/>
        </p:nvSpPr>
        <p:spPr bwMode="auto">
          <a:xfrm>
            <a:off x="3667125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2" name="Line 34"/>
          <p:cNvSpPr>
            <a:spLocks noChangeShapeType="1"/>
          </p:cNvSpPr>
          <p:nvPr/>
        </p:nvSpPr>
        <p:spPr bwMode="auto">
          <a:xfrm>
            <a:off x="4667250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3" name="Line 35"/>
          <p:cNvSpPr>
            <a:spLocks noChangeShapeType="1"/>
          </p:cNvSpPr>
          <p:nvPr/>
        </p:nvSpPr>
        <p:spPr bwMode="auto">
          <a:xfrm>
            <a:off x="5680075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4" name="Line 36"/>
          <p:cNvSpPr>
            <a:spLocks noChangeShapeType="1"/>
          </p:cNvSpPr>
          <p:nvPr/>
        </p:nvSpPr>
        <p:spPr bwMode="auto">
          <a:xfrm>
            <a:off x="6680200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5" name="Line 37"/>
          <p:cNvSpPr>
            <a:spLocks noChangeShapeType="1"/>
          </p:cNvSpPr>
          <p:nvPr/>
        </p:nvSpPr>
        <p:spPr bwMode="auto">
          <a:xfrm>
            <a:off x="7680325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6" name="Line 38"/>
          <p:cNvSpPr>
            <a:spLocks noChangeShapeType="1"/>
          </p:cNvSpPr>
          <p:nvPr/>
        </p:nvSpPr>
        <p:spPr bwMode="auto">
          <a:xfrm>
            <a:off x="2654300" y="873125"/>
            <a:ext cx="6038850" cy="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7" name="Line 39"/>
          <p:cNvSpPr>
            <a:spLocks noChangeShapeType="1"/>
          </p:cNvSpPr>
          <p:nvPr/>
        </p:nvSpPr>
        <p:spPr bwMode="auto">
          <a:xfrm>
            <a:off x="2654300" y="1365250"/>
            <a:ext cx="6038850" cy="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8" name="Line 40"/>
          <p:cNvSpPr>
            <a:spLocks noChangeShapeType="1"/>
          </p:cNvSpPr>
          <p:nvPr/>
        </p:nvSpPr>
        <p:spPr bwMode="auto">
          <a:xfrm>
            <a:off x="2654300" y="1846263"/>
            <a:ext cx="6038850" cy="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9" name="Line 41"/>
          <p:cNvSpPr>
            <a:spLocks noChangeShapeType="1"/>
          </p:cNvSpPr>
          <p:nvPr/>
        </p:nvSpPr>
        <p:spPr bwMode="auto">
          <a:xfrm>
            <a:off x="2665413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0" name="Line 42"/>
          <p:cNvSpPr>
            <a:spLocks noChangeShapeType="1"/>
          </p:cNvSpPr>
          <p:nvPr/>
        </p:nvSpPr>
        <p:spPr bwMode="auto">
          <a:xfrm>
            <a:off x="8682038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1" name="Line 43"/>
          <p:cNvSpPr>
            <a:spLocks noChangeShapeType="1"/>
          </p:cNvSpPr>
          <p:nvPr/>
        </p:nvSpPr>
        <p:spPr bwMode="auto">
          <a:xfrm>
            <a:off x="2654300" y="381000"/>
            <a:ext cx="6038850" cy="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2" name="Line 44"/>
          <p:cNvSpPr>
            <a:spLocks noChangeShapeType="1"/>
          </p:cNvSpPr>
          <p:nvPr/>
        </p:nvSpPr>
        <p:spPr bwMode="auto">
          <a:xfrm>
            <a:off x="2654300" y="2338388"/>
            <a:ext cx="6038850" cy="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3" name="Rectangle 45"/>
          <p:cNvSpPr>
            <a:spLocks noChangeArrowheads="1"/>
          </p:cNvSpPr>
          <p:nvPr/>
        </p:nvSpPr>
        <p:spPr bwMode="auto">
          <a:xfrm>
            <a:off x="2776538" y="43656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D[6][0]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" name="Rectangle 46"/>
          <p:cNvSpPr>
            <a:spLocks noChangeArrowheads="1"/>
          </p:cNvSpPr>
          <p:nvPr/>
        </p:nvSpPr>
        <p:spPr bwMode="auto">
          <a:xfrm>
            <a:off x="3778250" y="43656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D[5][0]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Rectangle 47"/>
          <p:cNvSpPr>
            <a:spLocks noChangeArrowheads="1"/>
          </p:cNvSpPr>
          <p:nvPr/>
        </p:nvSpPr>
        <p:spPr bwMode="auto">
          <a:xfrm>
            <a:off x="4778375" y="43656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D[4][0]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Rectangle 48"/>
          <p:cNvSpPr>
            <a:spLocks noChangeArrowheads="1"/>
          </p:cNvSpPr>
          <p:nvPr/>
        </p:nvSpPr>
        <p:spPr bwMode="auto">
          <a:xfrm>
            <a:off x="5791200" y="43656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D[3][0]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7" name="Rectangle 49"/>
          <p:cNvSpPr>
            <a:spLocks noChangeArrowheads="1"/>
          </p:cNvSpPr>
          <p:nvPr/>
        </p:nvSpPr>
        <p:spPr bwMode="auto">
          <a:xfrm>
            <a:off x="6791325" y="43656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D[2][0]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8" name="Rectangle 50"/>
          <p:cNvSpPr>
            <a:spLocks noChangeArrowheads="1"/>
          </p:cNvSpPr>
          <p:nvPr/>
        </p:nvSpPr>
        <p:spPr bwMode="auto">
          <a:xfrm>
            <a:off x="7793038" y="43656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D[1][0]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9" name="Rectangle 51"/>
          <p:cNvSpPr>
            <a:spLocks noChangeArrowheads="1"/>
          </p:cNvSpPr>
          <p:nvPr/>
        </p:nvSpPr>
        <p:spPr bwMode="auto">
          <a:xfrm>
            <a:off x="2776538" y="928688"/>
            <a:ext cx="277813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0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0" name="Rectangle 52"/>
          <p:cNvSpPr>
            <a:spLocks noChangeArrowheads="1"/>
          </p:cNvSpPr>
          <p:nvPr/>
        </p:nvSpPr>
        <p:spPr bwMode="auto">
          <a:xfrm>
            <a:off x="3778250" y="928688"/>
            <a:ext cx="277813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6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1" name="Rectangle 53"/>
          <p:cNvSpPr>
            <a:spLocks noChangeArrowheads="1"/>
          </p:cNvSpPr>
          <p:nvPr/>
        </p:nvSpPr>
        <p:spPr bwMode="auto">
          <a:xfrm>
            <a:off x="4778375" y="928688"/>
            <a:ext cx="277813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1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2" name="Rectangle 54"/>
          <p:cNvSpPr>
            <a:spLocks noChangeArrowheads="1"/>
          </p:cNvSpPr>
          <p:nvPr/>
        </p:nvSpPr>
        <p:spPr bwMode="auto">
          <a:xfrm>
            <a:off x="5791200" y="928688"/>
            <a:ext cx="294953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10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3" name="Rectangle 55"/>
          <p:cNvSpPr>
            <a:spLocks noChangeArrowheads="1"/>
          </p:cNvSpPr>
          <p:nvPr/>
        </p:nvSpPr>
        <p:spPr bwMode="auto">
          <a:xfrm>
            <a:off x="6791325" y="928688"/>
            <a:ext cx="294953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14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4" name="Rectangle 56"/>
          <p:cNvSpPr>
            <a:spLocks noChangeArrowheads="1"/>
          </p:cNvSpPr>
          <p:nvPr/>
        </p:nvSpPr>
        <p:spPr bwMode="auto">
          <a:xfrm>
            <a:off x="7793038" y="928688"/>
            <a:ext cx="294953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17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5" name="Rectangle 57"/>
          <p:cNvSpPr>
            <a:spLocks noChangeArrowheads="1"/>
          </p:cNvSpPr>
          <p:nvPr/>
        </p:nvSpPr>
        <p:spPr bwMode="auto">
          <a:xfrm>
            <a:off x="2776538" y="142081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D[6][1]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6" name="Rectangle 58"/>
          <p:cNvSpPr>
            <a:spLocks noChangeArrowheads="1"/>
          </p:cNvSpPr>
          <p:nvPr/>
        </p:nvSpPr>
        <p:spPr bwMode="auto">
          <a:xfrm>
            <a:off x="3778250" y="142081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D[5][1]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7" name="Rectangle 59"/>
          <p:cNvSpPr>
            <a:spLocks noChangeArrowheads="1"/>
          </p:cNvSpPr>
          <p:nvPr/>
        </p:nvSpPr>
        <p:spPr bwMode="auto">
          <a:xfrm>
            <a:off x="4778375" y="142081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D[4][1]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8" name="Rectangle 60"/>
          <p:cNvSpPr>
            <a:spLocks noChangeArrowheads="1"/>
          </p:cNvSpPr>
          <p:nvPr/>
        </p:nvSpPr>
        <p:spPr bwMode="auto">
          <a:xfrm>
            <a:off x="5791200" y="142081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D[3][1]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9" name="Rectangle 61"/>
          <p:cNvSpPr>
            <a:spLocks noChangeArrowheads="1"/>
          </p:cNvSpPr>
          <p:nvPr/>
        </p:nvSpPr>
        <p:spPr bwMode="auto">
          <a:xfrm>
            <a:off x="6791325" y="142081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D[2][1]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" name="Rectangle 62"/>
          <p:cNvSpPr>
            <a:spLocks noChangeArrowheads="1"/>
          </p:cNvSpPr>
          <p:nvPr/>
        </p:nvSpPr>
        <p:spPr bwMode="auto">
          <a:xfrm>
            <a:off x="7793038" y="142081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D[1][1]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1" name="Rectangle 63"/>
          <p:cNvSpPr>
            <a:spLocks noChangeArrowheads="1"/>
          </p:cNvSpPr>
          <p:nvPr/>
        </p:nvSpPr>
        <p:spPr bwMode="auto">
          <a:xfrm>
            <a:off x="2776538" y="1901825"/>
            <a:ext cx="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2" name="Rectangle 64"/>
          <p:cNvSpPr>
            <a:spLocks noChangeArrowheads="1"/>
          </p:cNvSpPr>
          <p:nvPr/>
        </p:nvSpPr>
        <p:spPr bwMode="auto">
          <a:xfrm>
            <a:off x="3778250" y="1901825"/>
            <a:ext cx="277813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0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3" name="Rectangle 65"/>
          <p:cNvSpPr>
            <a:spLocks noChangeArrowheads="1"/>
          </p:cNvSpPr>
          <p:nvPr/>
        </p:nvSpPr>
        <p:spPr bwMode="auto">
          <a:xfrm>
            <a:off x="4778375" y="1901825"/>
            <a:ext cx="277813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0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4" name="Rectangle 66"/>
          <p:cNvSpPr>
            <a:spLocks noChangeArrowheads="1"/>
          </p:cNvSpPr>
          <p:nvPr/>
        </p:nvSpPr>
        <p:spPr bwMode="auto">
          <a:xfrm>
            <a:off x="5791200" y="1901825"/>
            <a:ext cx="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5" name="Rectangle 67"/>
          <p:cNvSpPr>
            <a:spLocks noChangeArrowheads="1"/>
          </p:cNvSpPr>
          <p:nvPr/>
        </p:nvSpPr>
        <p:spPr bwMode="auto">
          <a:xfrm>
            <a:off x="6791325" y="1901825"/>
            <a:ext cx="147476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6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6" name="Rectangle 68"/>
          <p:cNvSpPr>
            <a:spLocks noChangeArrowheads="1"/>
          </p:cNvSpPr>
          <p:nvPr/>
        </p:nvSpPr>
        <p:spPr bwMode="auto">
          <a:xfrm>
            <a:off x="7793038" y="1901825"/>
            <a:ext cx="147476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ahoma" panose="020B0604030504040204" pitchFamily="34" charset="0"/>
              </a:rPr>
              <a:t>9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26" name="文字方塊 125"/>
          <p:cNvSpPr txBox="1"/>
          <p:nvPr/>
        </p:nvSpPr>
        <p:spPr>
          <a:xfrm>
            <a:off x="5304721" y="3089453"/>
            <a:ext cx="6767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u= </a:t>
            </a:r>
            <a:endParaRPr lang="zh-TW" altLang="en-US" dirty="0"/>
          </a:p>
        </p:txBody>
      </p:sp>
      <p:sp>
        <p:nvSpPr>
          <p:cNvPr id="131" name="文字方塊 130"/>
          <p:cNvSpPr txBox="1"/>
          <p:nvPr/>
        </p:nvSpPr>
        <p:spPr>
          <a:xfrm>
            <a:off x="5315834" y="3703470"/>
            <a:ext cx="6591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k= </a:t>
            </a:r>
            <a:endParaRPr lang="zh-TW" altLang="en-US" dirty="0"/>
          </a:p>
        </p:txBody>
      </p:sp>
      <p:sp>
        <p:nvSpPr>
          <p:cNvPr id="144" name="文字方塊 143"/>
          <p:cNvSpPr txBox="1"/>
          <p:nvPr/>
        </p:nvSpPr>
        <p:spPr>
          <a:xfrm>
            <a:off x="5775928" y="3085338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145" name="文字方塊 144"/>
          <p:cNvSpPr txBox="1"/>
          <p:nvPr/>
        </p:nvSpPr>
        <p:spPr>
          <a:xfrm>
            <a:off x="5773546" y="369935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</a:t>
            </a:r>
            <a:endParaRPr lang="zh-TW" altLang="en-US" dirty="0"/>
          </a:p>
        </p:txBody>
      </p:sp>
      <p:pic>
        <p:nvPicPr>
          <p:cNvPr id="188" name="圖片 18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1729" y="4118546"/>
            <a:ext cx="1837022" cy="2290925"/>
          </a:xfrm>
          <a:prstGeom prst="rect">
            <a:avLst/>
          </a:prstGeom>
        </p:spPr>
      </p:pic>
      <p:sp>
        <p:nvSpPr>
          <p:cNvPr id="97" name="Rectangle 67"/>
          <p:cNvSpPr>
            <a:spLocks noChangeArrowheads="1"/>
          </p:cNvSpPr>
          <p:nvPr/>
        </p:nvSpPr>
        <p:spPr bwMode="auto">
          <a:xfrm>
            <a:off x="5775928" y="1912937"/>
            <a:ext cx="147476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4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64"/>
          <p:cNvSpPr>
            <a:spLocks noChangeArrowheads="1"/>
          </p:cNvSpPr>
          <p:nvPr/>
        </p:nvSpPr>
        <p:spPr bwMode="auto">
          <a:xfrm>
            <a:off x="2776538" y="1900580"/>
            <a:ext cx="147476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100" dirty="0">
                <a:solidFill>
                  <a:srgbClr val="000000"/>
                </a:solidFill>
                <a:latin typeface="Tahoma" panose="020B0604030504040204" pitchFamily="34" charset="0"/>
              </a:rPr>
              <a:t>1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95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89D81E-456D-48AC-964B-DF2A88A2C86B}" type="slidenum">
              <a:rPr lang="zh-TW" altLang="en-US" smtClean="0"/>
              <a:pPr>
                <a:defRPr/>
              </a:pPr>
              <a:t>14</a:t>
            </a:fld>
            <a:endParaRPr lang="en-US" altLang="zh-TW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88504" y="685800"/>
            <a:ext cx="8077200" cy="562292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D</a:t>
            </a:r>
            <a:r>
              <a:rPr lang="pl-PL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[i][k] &gt; 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D</a:t>
            </a:r>
            <a:r>
              <a:rPr lang="pl-PL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[u][k] + G[u][i]</a:t>
            </a: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/>
          </p:nvPr>
        </p:nvGraphicFramePr>
        <p:xfrm>
          <a:off x="422122" y="3431377"/>
          <a:ext cx="3633945" cy="2720704"/>
        </p:xfrm>
        <a:graphic>
          <a:graphicData uri="http://schemas.openxmlformats.org/drawingml/2006/table">
            <a:tbl>
              <a:tblPr firstRow="1" firstCol="1">
                <a:tableStyleId>{C083E6E3-FA7D-4D7B-A595-EF9225AFEA82}</a:tableStyleId>
              </a:tblPr>
              <a:tblGrid>
                <a:gridCol w="519135">
                  <a:extLst>
                    <a:ext uri="{9D8B030D-6E8A-4147-A177-3AD203B41FA5}">
                      <a16:colId xmlns:a16="http://schemas.microsoft.com/office/drawing/2014/main" xmlns="" val="2038984939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2031452294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3478213727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422043759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2105750188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3633868434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2178054288"/>
                    </a:ext>
                  </a:extLst>
                </a:gridCol>
              </a:tblGrid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G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22438429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92853576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25258897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90019932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54275343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87666258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68709061"/>
                  </a:ext>
                </a:extLst>
              </a:tr>
            </a:tbl>
          </a:graphicData>
        </a:graphic>
      </p:graphicFrame>
      <p:grpSp>
        <p:nvGrpSpPr>
          <p:cNvPr id="4" name="群組 3"/>
          <p:cNvGrpSpPr/>
          <p:nvPr/>
        </p:nvGrpSpPr>
        <p:grpSpPr>
          <a:xfrm>
            <a:off x="2654300" y="334304"/>
            <a:ext cx="6207126" cy="2024063"/>
            <a:chOff x="2654300" y="334304"/>
            <a:chExt cx="6207126" cy="2024063"/>
          </a:xfrm>
        </p:grpSpPr>
        <p:sp>
          <p:nvSpPr>
            <p:cNvPr id="60" name="AutoShape 31"/>
            <p:cNvSpPr>
              <a:spLocks noChangeAspect="1" noChangeArrowheads="1" noTextEdit="1"/>
            </p:cNvSpPr>
            <p:nvPr/>
          </p:nvSpPr>
          <p:spPr bwMode="auto">
            <a:xfrm>
              <a:off x="2654300" y="334304"/>
              <a:ext cx="6038850" cy="2024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 dirty="0"/>
            </a:p>
          </p:txBody>
        </p:sp>
        <p:sp>
          <p:nvSpPr>
            <p:cNvPr id="61" name="Line 33"/>
            <p:cNvSpPr>
              <a:spLocks noChangeShapeType="1"/>
            </p:cNvSpPr>
            <p:nvPr/>
          </p:nvSpPr>
          <p:spPr bwMode="auto">
            <a:xfrm>
              <a:off x="3667125" y="381000"/>
              <a:ext cx="0" cy="196850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62" name="Line 34"/>
            <p:cNvSpPr>
              <a:spLocks noChangeShapeType="1"/>
            </p:cNvSpPr>
            <p:nvPr/>
          </p:nvSpPr>
          <p:spPr bwMode="auto">
            <a:xfrm>
              <a:off x="4667250" y="381000"/>
              <a:ext cx="0" cy="196850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63" name="Line 35"/>
            <p:cNvSpPr>
              <a:spLocks noChangeShapeType="1"/>
            </p:cNvSpPr>
            <p:nvPr/>
          </p:nvSpPr>
          <p:spPr bwMode="auto">
            <a:xfrm>
              <a:off x="5680075" y="381000"/>
              <a:ext cx="0" cy="196850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64" name="Line 36"/>
            <p:cNvSpPr>
              <a:spLocks noChangeShapeType="1"/>
            </p:cNvSpPr>
            <p:nvPr/>
          </p:nvSpPr>
          <p:spPr bwMode="auto">
            <a:xfrm>
              <a:off x="6680200" y="381000"/>
              <a:ext cx="0" cy="196850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65" name="Line 37"/>
            <p:cNvSpPr>
              <a:spLocks noChangeShapeType="1"/>
            </p:cNvSpPr>
            <p:nvPr/>
          </p:nvSpPr>
          <p:spPr bwMode="auto">
            <a:xfrm>
              <a:off x="7680325" y="381000"/>
              <a:ext cx="0" cy="196850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66" name="Line 38"/>
            <p:cNvSpPr>
              <a:spLocks noChangeShapeType="1"/>
            </p:cNvSpPr>
            <p:nvPr/>
          </p:nvSpPr>
          <p:spPr bwMode="auto">
            <a:xfrm>
              <a:off x="2654300" y="873125"/>
              <a:ext cx="6038850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67" name="Line 39"/>
            <p:cNvSpPr>
              <a:spLocks noChangeShapeType="1"/>
            </p:cNvSpPr>
            <p:nvPr/>
          </p:nvSpPr>
          <p:spPr bwMode="auto">
            <a:xfrm>
              <a:off x="2654300" y="1365250"/>
              <a:ext cx="6038850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68" name="Line 40"/>
            <p:cNvSpPr>
              <a:spLocks noChangeShapeType="1"/>
            </p:cNvSpPr>
            <p:nvPr/>
          </p:nvSpPr>
          <p:spPr bwMode="auto">
            <a:xfrm>
              <a:off x="2654300" y="1846263"/>
              <a:ext cx="6038850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69" name="Line 41"/>
            <p:cNvSpPr>
              <a:spLocks noChangeShapeType="1"/>
            </p:cNvSpPr>
            <p:nvPr/>
          </p:nvSpPr>
          <p:spPr bwMode="auto">
            <a:xfrm>
              <a:off x="2665413" y="381000"/>
              <a:ext cx="0" cy="196850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70" name="Line 42"/>
            <p:cNvSpPr>
              <a:spLocks noChangeShapeType="1"/>
            </p:cNvSpPr>
            <p:nvPr/>
          </p:nvSpPr>
          <p:spPr bwMode="auto">
            <a:xfrm>
              <a:off x="8682038" y="381000"/>
              <a:ext cx="0" cy="196850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71" name="Line 43"/>
            <p:cNvSpPr>
              <a:spLocks noChangeShapeType="1"/>
            </p:cNvSpPr>
            <p:nvPr/>
          </p:nvSpPr>
          <p:spPr bwMode="auto">
            <a:xfrm>
              <a:off x="2654300" y="381000"/>
              <a:ext cx="6038850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72" name="Line 44"/>
            <p:cNvSpPr>
              <a:spLocks noChangeShapeType="1"/>
            </p:cNvSpPr>
            <p:nvPr/>
          </p:nvSpPr>
          <p:spPr bwMode="auto">
            <a:xfrm>
              <a:off x="2654300" y="2338388"/>
              <a:ext cx="6038850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73" name="Rectangle 45"/>
            <p:cNvSpPr>
              <a:spLocks noChangeArrowheads="1"/>
            </p:cNvSpPr>
            <p:nvPr/>
          </p:nvSpPr>
          <p:spPr bwMode="auto">
            <a:xfrm>
              <a:off x="2776538" y="436563"/>
              <a:ext cx="1068388" cy="392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zh-TW" sz="2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ahoma" panose="020B0604030504040204" pitchFamily="34" charset="0"/>
                </a:rPr>
                <a:t>D[6][0]</a:t>
              </a:r>
              <a:endParaRPr kumimoji="0" lang="zh-TW" altLang="zh-TW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Rectangle 46"/>
            <p:cNvSpPr>
              <a:spLocks noChangeArrowheads="1"/>
            </p:cNvSpPr>
            <p:nvPr/>
          </p:nvSpPr>
          <p:spPr bwMode="auto">
            <a:xfrm>
              <a:off x="3778250" y="436563"/>
              <a:ext cx="1068388" cy="392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zh-TW" sz="2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ahoma" panose="020B0604030504040204" pitchFamily="34" charset="0"/>
                </a:rPr>
                <a:t>D[5][0]</a:t>
              </a:r>
              <a:endParaRPr kumimoji="0" lang="zh-TW" altLang="zh-TW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Rectangle 47"/>
            <p:cNvSpPr>
              <a:spLocks noChangeArrowheads="1"/>
            </p:cNvSpPr>
            <p:nvPr/>
          </p:nvSpPr>
          <p:spPr bwMode="auto">
            <a:xfrm>
              <a:off x="4778375" y="436563"/>
              <a:ext cx="1068388" cy="392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zh-TW" sz="2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ahoma" panose="020B0604030504040204" pitchFamily="34" charset="0"/>
                </a:rPr>
                <a:t>D[4][0]</a:t>
              </a:r>
              <a:endParaRPr kumimoji="0" lang="zh-TW" altLang="zh-TW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48"/>
            <p:cNvSpPr>
              <a:spLocks noChangeArrowheads="1"/>
            </p:cNvSpPr>
            <p:nvPr/>
          </p:nvSpPr>
          <p:spPr bwMode="auto">
            <a:xfrm>
              <a:off x="5791200" y="436563"/>
              <a:ext cx="1068388" cy="392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zh-TW" sz="2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ahoma" panose="020B0604030504040204" pitchFamily="34" charset="0"/>
                </a:rPr>
                <a:t>D[3][0]</a:t>
              </a:r>
              <a:endParaRPr kumimoji="0" lang="zh-TW" altLang="zh-TW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Rectangle 49"/>
            <p:cNvSpPr>
              <a:spLocks noChangeArrowheads="1"/>
            </p:cNvSpPr>
            <p:nvPr/>
          </p:nvSpPr>
          <p:spPr bwMode="auto">
            <a:xfrm>
              <a:off x="6791325" y="436563"/>
              <a:ext cx="1068388" cy="392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zh-TW" sz="2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ahoma" panose="020B0604030504040204" pitchFamily="34" charset="0"/>
                </a:rPr>
                <a:t>D[2][0]</a:t>
              </a:r>
              <a:endParaRPr kumimoji="0" lang="zh-TW" altLang="zh-TW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Rectangle 50"/>
            <p:cNvSpPr>
              <a:spLocks noChangeArrowheads="1"/>
            </p:cNvSpPr>
            <p:nvPr/>
          </p:nvSpPr>
          <p:spPr bwMode="auto">
            <a:xfrm>
              <a:off x="7793038" y="436563"/>
              <a:ext cx="1068388" cy="392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zh-TW" sz="2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ahoma" panose="020B0604030504040204" pitchFamily="34" charset="0"/>
                </a:rPr>
                <a:t>D[1][0]</a:t>
              </a:r>
              <a:endParaRPr kumimoji="0" lang="zh-TW" altLang="zh-TW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Rectangle 51"/>
            <p:cNvSpPr>
              <a:spLocks noChangeArrowheads="1"/>
            </p:cNvSpPr>
            <p:nvPr/>
          </p:nvSpPr>
          <p:spPr bwMode="auto">
            <a:xfrm>
              <a:off x="2776538" y="928688"/>
              <a:ext cx="277813" cy="392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zh-TW" sz="2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ahoma" panose="020B0604030504040204" pitchFamily="34" charset="0"/>
                </a:rPr>
                <a:t>0</a:t>
              </a:r>
              <a:endParaRPr kumimoji="0" lang="zh-TW" altLang="zh-TW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0" name="Rectangle 52"/>
            <p:cNvSpPr>
              <a:spLocks noChangeArrowheads="1"/>
            </p:cNvSpPr>
            <p:nvPr/>
          </p:nvSpPr>
          <p:spPr bwMode="auto">
            <a:xfrm>
              <a:off x="3778250" y="928688"/>
              <a:ext cx="277813" cy="392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zh-TW" sz="2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ahoma" panose="020B0604030504040204" pitchFamily="34" charset="0"/>
                </a:rPr>
                <a:t>6</a:t>
              </a:r>
              <a:endParaRPr kumimoji="0" lang="zh-TW" altLang="zh-TW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Rectangle 53"/>
            <p:cNvSpPr>
              <a:spLocks noChangeArrowheads="1"/>
            </p:cNvSpPr>
            <p:nvPr/>
          </p:nvSpPr>
          <p:spPr bwMode="auto">
            <a:xfrm>
              <a:off x="4778375" y="928688"/>
              <a:ext cx="277813" cy="392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zh-TW" sz="2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ahoma" panose="020B0604030504040204" pitchFamily="34" charset="0"/>
                </a:rPr>
                <a:t>1</a:t>
              </a:r>
              <a:endParaRPr kumimoji="0" lang="zh-TW" altLang="zh-TW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Rectangle 54"/>
            <p:cNvSpPr>
              <a:spLocks noChangeArrowheads="1"/>
            </p:cNvSpPr>
            <p:nvPr/>
          </p:nvSpPr>
          <p:spPr bwMode="auto">
            <a:xfrm>
              <a:off x="5791200" y="928688"/>
              <a:ext cx="294953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zh-TW" sz="2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ahoma" panose="020B0604030504040204" pitchFamily="34" charset="0"/>
                </a:rPr>
                <a:t>1</a:t>
              </a:r>
              <a:r>
                <a:rPr kumimoji="0" lang="en-US" altLang="zh-TW" sz="2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ahoma" panose="020B0604030504040204" pitchFamily="34" charset="0"/>
                </a:rPr>
                <a:t>0</a:t>
              </a:r>
              <a:endParaRPr kumimoji="0" lang="zh-TW" altLang="zh-TW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" name="Rectangle 55"/>
            <p:cNvSpPr>
              <a:spLocks noChangeArrowheads="1"/>
            </p:cNvSpPr>
            <p:nvPr/>
          </p:nvSpPr>
          <p:spPr bwMode="auto">
            <a:xfrm>
              <a:off x="6791325" y="928688"/>
              <a:ext cx="294953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zh-TW" sz="2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ahoma" panose="020B0604030504040204" pitchFamily="34" charset="0"/>
                </a:rPr>
                <a:t>1</a:t>
              </a:r>
              <a:r>
                <a:rPr kumimoji="0" lang="en-US" altLang="zh-TW" sz="2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ahoma" panose="020B0604030504040204" pitchFamily="34" charset="0"/>
                </a:rPr>
                <a:t>4</a:t>
              </a:r>
              <a:endParaRPr kumimoji="0" lang="zh-TW" altLang="zh-TW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" name="Rectangle 56"/>
            <p:cNvSpPr>
              <a:spLocks noChangeArrowheads="1"/>
            </p:cNvSpPr>
            <p:nvPr/>
          </p:nvSpPr>
          <p:spPr bwMode="auto">
            <a:xfrm>
              <a:off x="7793038" y="928688"/>
              <a:ext cx="294953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2100" dirty="0">
                  <a:solidFill>
                    <a:srgbClr val="000000"/>
                  </a:solidFill>
                  <a:latin typeface="Tahoma" panose="020B0604030504040204" pitchFamily="34" charset="0"/>
                </a:rPr>
                <a:t>17</a:t>
              </a:r>
              <a:endParaRPr kumimoji="0" lang="zh-TW" altLang="zh-TW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5" name="Rectangle 57"/>
            <p:cNvSpPr>
              <a:spLocks noChangeArrowheads="1"/>
            </p:cNvSpPr>
            <p:nvPr/>
          </p:nvSpPr>
          <p:spPr bwMode="auto">
            <a:xfrm>
              <a:off x="2776538" y="1420813"/>
              <a:ext cx="1068388" cy="392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zh-TW" sz="2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ahoma" panose="020B0604030504040204" pitchFamily="34" charset="0"/>
                </a:rPr>
                <a:t>D[6][1]</a:t>
              </a:r>
              <a:endParaRPr kumimoji="0" lang="zh-TW" altLang="zh-TW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6" name="Rectangle 58"/>
            <p:cNvSpPr>
              <a:spLocks noChangeArrowheads="1"/>
            </p:cNvSpPr>
            <p:nvPr/>
          </p:nvSpPr>
          <p:spPr bwMode="auto">
            <a:xfrm>
              <a:off x="3778250" y="1420813"/>
              <a:ext cx="1068388" cy="392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zh-TW" sz="2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ahoma" panose="020B0604030504040204" pitchFamily="34" charset="0"/>
                </a:rPr>
                <a:t>D[5][1]</a:t>
              </a:r>
              <a:endParaRPr kumimoji="0" lang="zh-TW" altLang="zh-TW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7" name="Rectangle 59"/>
            <p:cNvSpPr>
              <a:spLocks noChangeArrowheads="1"/>
            </p:cNvSpPr>
            <p:nvPr/>
          </p:nvSpPr>
          <p:spPr bwMode="auto">
            <a:xfrm>
              <a:off x="4778375" y="1420813"/>
              <a:ext cx="1068388" cy="392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zh-TW" sz="2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ahoma" panose="020B0604030504040204" pitchFamily="34" charset="0"/>
                </a:rPr>
                <a:t>D[4][1]</a:t>
              </a:r>
              <a:endParaRPr kumimoji="0" lang="zh-TW" altLang="zh-TW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8" name="Rectangle 60"/>
            <p:cNvSpPr>
              <a:spLocks noChangeArrowheads="1"/>
            </p:cNvSpPr>
            <p:nvPr/>
          </p:nvSpPr>
          <p:spPr bwMode="auto">
            <a:xfrm>
              <a:off x="5791200" y="1420813"/>
              <a:ext cx="1068388" cy="392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zh-TW" sz="2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ahoma" panose="020B0604030504040204" pitchFamily="34" charset="0"/>
                </a:rPr>
                <a:t>D[3][1]</a:t>
              </a:r>
              <a:endParaRPr kumimoji="0" lang="zh-TW" altLang="zh-TW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9" name="Rectangle 61"/>
            <p:cNvSpPr>
              <a:spLocks noChangeArrowheads="1"/>
            </p:cNvSpPr>
            <p:nvPr/>
          </p:nvSpPr>
          <p:spPr bwMode="auto">
            <a:xfrm>
              <a:off x="6791325" y="1420813"/>
              <a:ext cx="1068388" cy="392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zh-TW" sz="2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ahoma" panose="020B0604030504040204" pitchFamily="34" charset="0"/>
                </a:rPr>
                <a:t>D[2][1]</a:t>
              </a:r>
              <a:endParaRPr kumimoji="0" lang="zh-TW" altLang="zh-TW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Rectangle 62"/>
            <p:cNvSpPr>
              <a:spLocks noChangeArrowheads="1"/>
            </p:cNvSpPr>
            <p:nvPr/>
          </p:nvSpPr>
          <p:spPr bwMode="auto">
            <a:xfrm>
              <a:off x="7793038" y="1420813"/>
              <a:ext cx="1068388" cy="392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zh-TW" sz="2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ahoma" panose="020B0604030504040204" pitchFamily="34" charset="0"/>
                </a:rPr>
                <a:t>D[1][1]</a:t>
              </a:r>
              <a:endParaRPr kumimoji="0" lang="zh-TW" altLang="zh-TW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1" name="Rectangle 63"/>
            <p:cNvSpPr>
              <a:spLocks noChangeArrowheads="1"/>
            </p:cNvSpPr>
            <p:nvPr/>
          </p:nvSpPr>
          <p:spPr bwMode="auto">
            <a:xfrm>
              <a:off x="2776538" y="1901825"/>
              <a:ext cx="6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zh-TW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2" name="Rectangle 64"/>
            <p:cNvSpPr>
              <a:spLocks noChangeArrowheads="1"/>
            </p:cNvSpPr>
            <p:nvPr/>
          </p:nvSpPr>
          <p:spPr bwMode="auto">
            <a:xfrm>
              <a:off x="3778250" y="1901825"/>
              <a:ext cx="277813" cy="392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zh-TW" sz="2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ahoma" panose="020B0604030504040204" pitchFamily="34" charset="0"/>
                </a:rPr>
                <a:t>0</a:t>
              </a:r>
              <a:endParaRPr kumimoji="0" lang="zh-TW" altLang="zh-TW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3" name="Rectangle 65"/>
            <p:cNvSpPr>
              <a:spLocks noChangeArrowheads="1"/>
            </p:cNvSpPr>
            <p:nvPr/>
          </p:nvSpPr>
          <p:spPr bwMode="auto">
            <a:xfrm>
              <a:off x="4778375" y="1901825"/>
              <a:ext cx="277813" cy="392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zh-TW" sz="2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ahoma" panose="020B0604030504040204" pitchFamily="34" charset="0"/>
                </a:rPr>
                <a:t>0</a:t>
              </a:r>
              <a:endParaRPr kumimoji="0" lang="zh-TW" altLang="zh-TW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4" name="Rectangle 66"/>
            <p:cNvSpPr>
              <a:spLocks noChangeArrowheads="1"/>
            </p:cNvSpPr>
            <p:nvPr/>
          </p:nvSpPr>
          <p:spPr bwMode="auto">
            <a:xfrm>
              <a:off x="5791200" y="1901825"/>
              <a:ext cx="6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zh-TW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5" name="Rectangle 67"/>
            <p:cNvSpPr>
              <a:spLocks noChangeArrowheads="1"/>
            </p:cNvSpPr>
            <p:nvPr/>
          </p:nvSpPr>
          <p:spPr bwMode="auto">
            <a:xfrm>
              <a:off x="6791325" y="1901825"/>
              <a:ext cx="147476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2100" dirty="0">
                  <a:solidFill>
                    <a:srgbClr val="000000"/>
                  </a:solidFill>
                  <a:latin typeface="Tahoma" panose="020B0604030504040204" pitchFamily="34" charset="0"/>
                </a:rPr>
                <a:t>6</a:t>
              </a:r>
              <a:endParaRPr kumimoji="0" lang="zh-TW" altLang="zh-TW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6" name="Rectangle 68"/>
            <p:cNvSpPr>
              <a:spLocks noChangeArrowheads="1"/>
            </p:cNvSpPr>
            <p:nvPr/>
          </p:nvSpPr>
          <p:spPr bwMode="auto">
            <a:xfrm>
              <a:off x="7793038" y="1901825"/>
              <a:ext cx="147476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2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ahoma" panose="020B0604030504040204" pitchFamily="34" charset="0"/>
                </a:rPr>
                <a:t>9</a:t>
              </a:r>
              <a:endParaRPr kumimoji="0" lang="zh-TW" altLang="zh-TW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26" name="文字方塊 125"/>
          <p:cNvSpPr txBox="1"/>
          <p:nvPr/>
        </p:nvSpPr>
        <p:spPr>
          <a:xfrm>
            <a:off x="5304721" y="3089453"/>
            <a:ext cx="6767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u= </a:t>
            </a:r>
            <a:endParaRPr lang="zh-TW" altLang="en-US" dirty="0"/>
          </a:p>
        </p:txBody>
      </p:sp>
      <p:sp>
        <p:nvSpPr>
          <p:cNvPr id="127" name="文字方塊 126"/>
          <p:cNvSpPr txBox="1"/>
          <p:nvPr/>
        </p:nvSpPr>
        <p:spPr>
          <a:xfrm>
            <a:off x="5768674" y="3087358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131" name="文字方塊 130"/>
          <p:cNvSpPr txBox="1"/>
          <p:nvPr/>
        </p:nvSpPr>
        <p:spPr>
          <a:xfrm>
            <a:off x="5315834" y="3703470"/>
            <a:ext cx="6591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k= </a:t>
            </a:r>
            <a:endParaRPr lang="zh-TW" altLang="en-US" dirty="0"/>
          </a:p>
        </p:txBody>
      </p:sp>
      <p:sp>
        <p:nvSpPr>
          <p:cNvPr id="132" name="文字方塊 131"/>
          <p:cNvSpPr txBox="1"/>
          <p:nvPr/>
        </p:nvSpPr>
        <p:spPr>
          <a:xfrm>
            <a:off x="5777638" y="3728086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</a:t>
            </a:r>
            <a:endParaRPr lang="zh-TW" altLang="en-US" dirty="0"/>
          </a:p>
        </p:txBody>
      </p:sp>
      <p:pic>
        <p:nvPicPr>
          <p:cNvPr id="188" name="圖片 18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1729" y="4118546"/>
            <a:ext cx="1837022" cy="2290925"/>
          </a:xfrm>
          <a:prstGeom prst="rect">
            <a:avLst/>
          </a:prstGeom>
        </p:spPr>
      </p:pic>
      <p:sp>
        <p:nvSpPr>
          <p:cNvPr id="97" name="Rectangle 65"/>
          <p:cNvSpPr>
            <a:spLocks noChangeArrowheads="1"/>
          </p:cNvSpPr>
          <p:nvPr/>
        </p:nvSpPr>
        <p:spPr bwMode="auto">
          <a:xfrm>
            <a:off x="5767040" y="1913553"/>
            <a:ext cx="147476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4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9" name="Rectangle 51"/>
          <p:cNvSpPr>
            <a:spLocks noChangeArrowheads="1"/>
          </p:cNvSpPr>
          <p:nvPr/>
        </p:nvSpPr>
        <p:spPr bwMode="auto">
          <a:xfrm>
            <a:off x="2800763" y="1892408"/>
            <a:ext cx="147476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100" dirty="0">
                <a:solidFill>
                  <a:srgbClr val="000000"/>
                </a:solidFill>
                <a:latin typeface="Tahoma" panose="020B0604030504040204" pitchFamily="34" charset="0"/>
              </a:rPr>
              <a:t>1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0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投影片編號版面配置區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BF1F253-C531-4D66-B612-1F1CF6F2A049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 txBox="1">
                <a:spLocks/>
              </p:cNvSpPr>
              <p:nvPr/>
            </p:nvSpPr>
            <p:spPr>
              <a:xfrm>
                <a:off x="611188" y="333375"/>
                <a:ext cx="7772400" cy="5480050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kumimoji="1"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pPr>
                  <a:defRPr/>
                </a:pPr>
                <a:r>
                  <a:rPr lang="zh-TW" altLang="en-US" sz="2400" b="1" kern="0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討論：</a:t>
                </a:r>
                <a:endParaRPr lang="en-US" altLang="zh-TW" sz="2400" b="1" kern="0" dirty="0">
                  <a:solidFill>
                    <a:srgbClr val="3BA943"/>
                  </a:solidFill>
                  <a:latin typeface="Times New Roman" panose="02020603050405020304" pitchFamily="18" charset="0"/>
                </a:endParaRPr>
              </a:p>
              <a:p>
                <a:pPr marL="0" indent="0">
                  <a:buNone/>
                  <a:defRPr/>
                </a:pPr>
                <a:r>
                  <a:rPr lang="en-US" altLang="zh-TW" sz="2400" kern="0" dirty="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Floyd-</a:t>
                </a:r>
                <a:r>
                  <a:rPr lang="en-US" altLang="zh-TW" sz="2400" kern="0" dirty="0" err="1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Warshall</a:t>
                </a:r>
                <a:r>
                  <a:rPr lang="en-US" altLang="zh-TW" sz="2400" kern="0" dirty="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 algorithm</a:t>
                </a:r>
                <a:r>
                  <a:rPr lang="zh-TW" altLang="en-US" sz="2400" dirty="0">
                    <a:latin typeface="+mn-ea"/>
                  </a:rPr>
                  <a:t>的時間複雜度為</a:t>
                </a:r>
                <a:r>
                  <a:rPr lang="en-US" altLang="zh-TW" sz="2400" kern="0" dirty="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kern="0" smtClean="0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altLang="zh-TW" sz="2400" i="1" kern="0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  <m:t>N</m:t>
                        </m:r>
                      </m:e>
                      <m:sup>
                        <m:r>
                          <a:rPr lang="en-US" altLang="zh-TW" sz="2400" i="1" kern="0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altLang="zh-TW" sz="2400" kern="0" dirty="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)</a:t>
                </a:r>
              </a:p>
              <a:p>
                <a:pPr marL="0" indent="0">
                  <a:buNone/>
                  <a:defRPr/>
                </a:pPr>
                <a:endParaRPr lang="en-US" altLang="zh-TW" sz="2400" kern="0" dirty="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  <a:p>
                <a:pPr marL="0" indent="0">
                  <a:buNone/>
                  <a:defRPr/>
                </a:pPr>
                <a:r>
                  <a:rPr lang="en-US" altLang="zh-TW" sz="2400" dirty="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Dijkstra‘s algorithm</a:t>
                </a:r>
                <a:r>
                  <a:rPr lang="zh-TW" altLang="en-US" sz="2400" dirty="0">
                    <a:latin typeface="+mn-ea"/>
                  </a:rPr>
                  <a:t>時間複雜度為</a:t>
                </a:r>
                <a:r>
                  <a:rPr lang="en-US" altLang="zh-TW" sz="2400" kern="0" dirty="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kern="0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altLang="zh-TW" sz="2400" i="1" kern="0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  <m:t>N</m:t>
                        </m:r>
                      </m:e>
                      <m:sup>
                        <m:r>
                          <a:rPr lang="en-US" altLang="zh-TW" sz="2400" b="0" i="1" kern="0" smtClean="0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TW" sz="2400" kern="0" dirty="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)</a:t>
                </a:r>
              </a:p>
              <a:p>
                <a:pPr marL="0" indent="0">
                  <a:buNone/>
                  <a:defRPr/>
                </a:pPr>
                <a:endParaRPr lang="en-US" altLang="zh-TW" sz="2400" kern="0" dirty="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  <a:p>
                <a:pPr marL="0" indent="0">
                  <a:buNone/>
                  <a:defRPr/>
                </a:pPr>
                <a:r>
                  <a:rPr lang="zh-TW" altLang="en-US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此題時間複雜度為</a:t>
                </a:r>
                <a:r>
                  <a:rPr lang="en-US" altLang="zh-TW" sz="2400" kern="0" dirty="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kern="0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altLang="zh-TW" sz="2400" i="1" kern="0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  <m:t>N</m:t>
                        </m:r>
                      </m:e>
                      <m:sup>
                        <m:r>
                          <a:rPr lang="en-US" altLang="zh-TW" sz="2400" i="1" kern="0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altLang="zh-TW" sz="2400" kern="0" dirty="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)+O(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kern="0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altLang="zh-TW" sz="2400" i="1" kern="0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  <m:t>N</m:t>
                        </m:r>
                      </m:e>
                      <m:sup>
                        <m:r>
                          <a:rPr lang="en-US" altLang="zh-TW" sz="2400" i="1" kern="0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TW" sz="2400" kern="0" dirty="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)= 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kern="0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altLang="zh-TW" sz="2400" i="1" kern="0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  <m:t>N</m:t>
                        </m:r>
                      </m:e>
                      <m:sup>
                        <m:r>
                          <a:rPr lang="en-US" altLang="zh-TW" sz="2400" i="1" kern="0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altLang="zh-TW" sz="2400" kern="0" dirty="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)</a:t>
                </a:r>
              </a:p>
              <a:p>
                <a:pPr marL="0" indent="0">
                  <a:buNone/>
                  <a:defRPr/>
                </a:pPr>
                <a:endParaRPr lang="en-US" altLang="zh-TW" sz="2400" kern="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marL="0" indent="0">
                  <a:buNone/>
                  <a:defRPr/>
                </a:pPr>
                <a:endParaRPr lang="en-US" altLang="zh-TW" sz="2400" kern="0" dirty="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  <a:p>
                <a:pPr marL="0" indent="0">
                  <a:buNone/>
                  <a:defRPr/>
                </a:pP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/>
                </a:r>
                <a:b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/>
                </a:r>
                <a:b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1800" b="1" kern="0" dirty="0">
                    <a:solidFill>
                      <a:srgbClr val="3BA94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/>
                </a:r>
                <a:br>
                  <a:rPr lang="en-US" altLang="zh-TW" sz="1800" b="1" kern="0" dirty="0">
                    <a:solidFill>
                      <a:srgbClr val="3BA94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1800" b="1" kern="0" dirty="0">
                    <a:solidFill>
                      <a:srgbClr val="3BA94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/>
                </a:r>
                <a:br>
                  <a:rPr lang="en-US" altLang="zh-TW" sz="1800" b="1" kern="0" dirty="0">
                    <a:solidFill>
                      <a:srgbClr val="3BA94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1800" b="1" kern="0" dirty="0">
                    <a:solidFill>
                      <a:srgbClr val="3BA94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/>
                </a:r>
                <a:br>
                  <a:rPr lang="en-US" altLang="zh-TW" sz="1800" b="1" kern="0" dirty="0">
                    <a:solidFill>
                      <a:srgbClr val="3BA94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1800" b="1" kern="0" dirty="0">
                    <a:solidFill>
                      <a:srgbClr val="3BA94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/>
                </a:r>
                <a:br>
                  <a:rPr lang="en-US" altLang="zh-TW" sz="1800" b="1" kern="0" dirty="0">
                    <a:solidFill>
                      <a:srgbClr val="3BA94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1800" b="1" kern="0" dirty="0">
                    <a:solidFill>
                      <a:srgbClr val="3BA94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/>
                </a:r>
                <a:br>
                  <a:rPr lang="en-US" altLang="zh-TW" sz="1800" b="1" kern="0" dirty="0">
                    <a:solidFill>
                      <a:srgbClr val="3BA94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1800" b="1" kern="0" dirty="0">
                    <a:solidFill>
                      <a:srgbClr val="3BA94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/>
                </a:r>
                <a:br>
                  <a:rPr lang="en-US" altLang="zh-TW" sz="1800" b="1" kern="0" dirty="0">
                    <a:solidFill>
                      <a:srgbClr val="3BA94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</a:br>
                <a:endParaRPr lang="en-US" altLang="zh-TW" sz="1800" b="1" kern="0" dirty="0">
                  <a:solidFill>
                    <a:srgbClr val="3BA94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內容版面配置區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188" y="333375"/>
                <a:ext cx="7772400" cy="5480050"/>
              </a:xfrm>
              <a:prstGeom prst="rect">
                <a:avLst/>
              </a:prstGeom>
              <a:blipFill>
                <a:blip r:embed="rId3"/>
                <a:stretch>
                  <a:fillRect l="-1176" t="-89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6300FEE-5DE7-4904-BE7D-ABB5AA5D728C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04813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196752"/>
            <a:ext cx="3096344" cy="3866246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2578377" y="1751204"/>
            <a:ext cx="1417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Times New Roman" panose="02020603050405020304" pitchFamily="18" charset="0"/>
                <a:ea typeface="+mn-ea"/>
              </a:rPr>
              <a:t>資料組數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2692368" y="2464406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Times New Roman" panose="02020603050405020304" pitchFamily="18" charset="0"/>
                <a:ea typeface="+mn-ea"/>
              </a:rPr>
              <a:t>村莊數目</a:t>
            </a:r>
          </a:p>
        </p:txBody>
      </p:sp>
      <p:sp>
        <p:nvSpPr>
          <p:cNvPr id="15" name="文字方塊 14"/>
          <p:cNvSpPr txBox="1"/>
          <p:nvPr/>
        </p:nvSpPr>
        <p:spPr>
          <a:xfrm>
            <a:off x="2692368" y="2935287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Times New Roman" panose="02020603050405020304" pitchFamily="18" charset="0"/>
                <a:ea typeface="+mn-ea"/>
              </a:rPr>
              <a:t>城堡數目</a:t>
            </a:r>
          </a:p>
        </p:txBody>
      </p:sp>
      <p:sp>
        <p:nvSpPr>
          <p:cNvPr id="16" name="文字方塊 15"/>
          <p:cNvSpPr txBox="1"/>
          <p:nvPr/>
        </p:nvSpPr>
        <p:spPr>
          <a:xfrm>
            <a:off x="2692368" y="3906188"/>
            <a:ext cx="3877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Times New Roman" panose="02020603050405020304" pitchFamily="18" charset="0"/>
                <a:ea typeface="+mn-ea"/>
              </a:rPr>
              <a:t>鞋子最多能跨越多長的距離</a:t>
            </a:r>
          </a:p>
        </p:txBody>
      </p:sp>
      <p:sp>
        <p:nvSpPr>
          <p:cNvPr id="17" name="文字方塊 16"/>
          <p:cNvSpPr txBox="1"/>
          <p:nvPr/>
        </p:nvSpPr>
        <p:spPr>
          <a:xfrm>
            <a:off x="2692368" y="3396952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Times New Roman" panose="02020603050405020304" pitchFamily="18" charset="0"/>
                <a:ea typeface="+mn-ea"/>
              </a:rPr>
              <a:t>路的數目</a:t>
            </a:r>
          </a:p>
        </p:txBody>
      </p:sp>
      <p:sp>
        <p:nvSpPr>
          <p:cNvPr id="18" name="文字方塊 17"/>
          <p:cNvSpPr txBox="1"/>
          <p:nvPr/>
        </p:nvSpPr>
        <p:spPr>
          <a:xfrm>
            <a:off x="2692368" y="4415424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Times New Roman" panose="02020603050405020304" pitchFamily="18" charset="0"/>
                <a:ea typeface="+mn-ea"/>
              </a:rPr>
              <a:t>鞋子的耐久度</a:t>
            </a:r>
          </a:p>
        </p:txBody>
      </p:sp>
      <p:cxnSp>
        <p:nvCxnSpPr>
          <p:cNvPr id="6" name="直線單箭頭接點 5"/>
          <p:cNvCxnSpPr>
            <a:endCxn id="4" idx="1"/>
          </p:cNvCxnSpPr>
          <p:nvPr/>
        </p:nvCxnSpPr>
        <p:spPr bwMode="auto">
          <a:xfrm>
            <a:off x="827584" y="2565253"/>
            <a:ext cx="1864784" cy="12998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單箭頭接點 8"/>
          <p:cNvCxnSpPr>
            <a:endCxn id="15" idx="1"/>
          </p:cNvCxnSpPr>
          <p:nvPr/>
        </p:nvCxnSpPr>
        <p:spPr bwMode="auto">
          <a:xfrm>
            <a:off x="1115616" y="2509085"/>
            <a:ext cx="1576752" cy="65703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1" name="直線單箭頭接點 10"/>
          <p:cNvCxnSpPr>
            <a:endCxn id="17" idx="1"/>
          </p:cNvCxnSpPr>
          <p:nvPr/>
        </p:nvCxnSpPr>
        <p:spPr bwMode="auto">
          <a:xfrm>
            <a:off x="1475656" y="2565253"/>
            <a:ext cx="1216712" cy="10625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C00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2" name="直線單箭頭接點 21"/>
          <p:cNvCxnSpPr>
            <a:endCxn id="16" idx="1"/>
          </p:cNvCxnSpPr>
          <p:nvPr/>
        </p:nvCxnSpPr>
        <p:spPr bwMode="auto">
          <a:xfrm>
            <a:off x="1763688" y="2565253"/>
            <a:ext cx="928680" cy="15717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4" name="直線單箭頭接點 23"/>
          <p:cNvCxnSpPr>
            <a:endCxn id="18" idx="1"/>
          </p:cNvCxnSpPr>
          <p:nvPr/>
        </p:nvCxnSpPr>
        <p:spPr bwMode="auto">
          <a:xfrm>
            <a:off x="2123728" y="2565253"/>
            <a:ext cx="568640" cy="20810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5" name="橢圓 24"/>
          <p:cNvSpPr/>
          <p:nvPr/>
        </p:nvSpPr>
        <p:spPr bwMode="auto">
          <a:xfrm>
            <a:off x="611560" y="2212869"/>
            <a:ext cx="360040" cy="352384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3" name="橢圓 32"/>
          <p:cNvSpPr/>
          <p:nvPr/>
        </p:nvSpPr>
        <p:spPr bwMode="auto">
          <a:xfrm>
            <a:off x="961355" y="2227928"/>
            <a:ext cx="360040" cy="352384"/>
          </a:xfrm>
          <a:prstGeom prst="ellipse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4" name="橢圓 33"/>
          <p:cNvSpPr/>
          <p:nvPr/>
        </p:nvSpPr>
        <p:spPr bwMode="auto">
          <a:xfrm>
            <a:off x="1309198" y="2218645"/>
            <a:ext cx="360040" cy="352384"/>
          </a:xfrm>
          <a:prstGeom prst="ellipse">
            <a:avLst/>
          </a:prstGeom>
          <a:noFill/>
          <a:ln>
            <a:solidFill>
              <a:srgbClr val="FFC00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5" name="橢圓 34"/>
          <p:cNvSpPr/>
          <p:nvPr/>
        </p:nvSpPr>
        <p:spPr bwMode="auto">
          <a:xfrm>
            <a:off x="1658993" y="2218645"/>
            <a:ext cx="360040" cy="352384"/>
          </a:xfrm>
          <a:prstGeom prst="ellipse">
            <a:avLst/>
          </a:prstGeom>
          <a:noFill/>
          <a:ln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6" name="橢圓 35"/>
          <p:cNvSpPr/>
          <p:nvPr/>
        </p:nvSpPr>
        <p:spPr bwMode="auto">
          <a:xfrm>
            <a:off x="2008292" y="2218645"/>
            <a:ext cx="360040" cy="352384"/>
          </a:xfrm>
          <a:prstGeom prst="ellipse">
            <a:avLst/>
          </a:prstGeom>
          <a:noFill/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27" name="直線單箭頭接點 26"/>
          <p:cNvCxnSpPr>
            <a:stCxn id="28" idx="2"/>
            <a:endCxn id="41" idx="1"/>
          </p:cNvCxnSpPr>
          <p:nvPr/>
        </p:nvCxnSpPr>
        <p:spPr bwMode="auto">
          <a:xfrm>
            <a:off x="1185768" y="4877089"/>
            <a:ext cx="473225" cy="92637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8" name="矩形: 圓角 27"/>
          <p:cNvSpPr/>
          <p:nvPr/>
        </p:nvSpPr>
        <p:spPr bwMode="auto">
          <a:xfrm>
            <a:off x="611560" y="2630246"/>
            <a:ext cx="1148416" cy="2246843"/>
          </a:xfrm>
          <a:prstGeom prst="round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1" name="文字方塊 40"/>
          <p:cNvSpPr txBox="1"/>
          <p:nvPr/>
        </p:nvSpPr>
        <p:spPr>
          <a:xfrm>
            <a:off x="1658993" y="5018638"/>
            <a:ext cx="641714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Times New Roman" panose="02020603050405020304" pitchFamily="18" charset="0"/>
                <a:ea typeface="+mn-ea"/>
              </a:rPr>
              <a:t>每一行為一條路徑</a:t>
            </a:r>
            <a:endParaRPr lang="en-US" altLang="zh-TW" dirty="0">
              <a:latin typeface="Times New Roman" panose="02020603050405020304" pitchFamily="18" charset="0"/>
              <a:ea typeface="+mn-ea"/>
            </a:endParaRPr>
          </a:p>
          <a:p>
            <a:r>
              <a:rPr lang="zh-TW" altLang="en-US" dirty="0">
                <a:latin typeface="Times New Roman" panose="02020603050405020304" pitchFamily="18" charset="0"/>
                <a:ea typeface="+mn-ea"/>
              </a:rPr>
              <a:t>前兩個數字是城堡或村莊編號，編號不會一樣 </a:t>
            </a:r>
            <a:endParaRPr lang="en-US" altLang="zh-TW" dirty="0">
              <a:latin typeface="Times New Roman" panose="02020603050405020304" pitchFamily="18" charset="0"/>
              <a:ea typeface="+mn-ea"/>
            </a:endParaRPr>
          </a:p>
          <a:p>
            <a:r>
              <a:rPr lang="zh-TW" altLang="en-US" dirty="0">
                <a:latin typeface="Times New Roman" panose="02020603050405020304" pitchFamily="18" charset="0"/>
                <a:ea typeface="+mn-ea"/>
              </a:rPr>
              <a:t>第三個數是兩點之間的距離</a:t>
            </a:r>
            <a:endParaRPr lang="en-US" altLang="zh-TW" dirty="0">
              <a:latin typeface="Times New Roman" panose="02020603050405020304" pitchFamily="18" charset="0"/>
              <a:ea typeface="+mn-ea"/>
            </a:endParaRPr>
          </a:p>
          <a:p>
            <a:endParaRPr lang="zh-TW" altLang="en-US" dirty="0"/>
          </a:p>
        </p:txBody>
      </p:sp>
      <p:pic>
        <p:nvPicPr>
          <p:cNvPr id="32" name="圖片 3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0038" y="1286296"/>
            <a:ext cx="2990831" cy="1102765"/>
          </a:xfrm>
          <a:prstGeom prst="rect">
            <a:avLst/>
          </a:prstGeom>
        </p:spPr>
      </p:pic>
      <p:grpSp>
        <p:nvGrpSpPr>
          <p:cNvPr id="5" name="群組 4"/>
          <p:cNvGrpSpPr/>
          <p:nvPr/>
        </p:nvGrpSpPr>
        <p:grpSpPr>
          <a:xfrm>
            <a:off x="6781800" y="2212869"/>
            <a:ext cx="2073930" cy="2827403"/>
            <a:chOff x="6008469" y="2161695"/>
            <a:chExt cx="2460404" cy="3122933"/>
          </a:xfrm>
        </p:grpSpPr>
        <p:sp>
          <p:nvSpPr>
            <p:cNvPr id="38" name="橢圓 37"/>
            <p:cNvSpPr/>
            <p:nvPr/>
          </p:nvSpPr>
          <p:spPr bwMode="auto">
            <a:xfrm>
              <a:off x="6008469" y="3136316"/>
              <a:ext cx="432048" cy="403558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1800" dirty="0"/>
                <a:t>2</a:t>
              </a:r>
              <a:endParaRPr kumimoji="1" lang="zh-TW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9" name="橢圓 38"/>
            <p:cNvSpPr/>
            <p:nvPr/>
          </p:nvSpPr>
          <p:spPr bwMode="auto">
            <a:xfrm>
              <a:off x="7815788" y="4174503"/>
              <a:ext cx="432048" cy="403558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1800" dirty="0"/>
                <a:t>4</a:t>
              </a:r>
              <a:endParaRPr kumimoji="1" lang="zh-TW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0" name="橢圓 39"/>
            <p:cNvSpPr/>
            <p:nvPr/>
          </p:nvSpPr>
          <p:spPr bwMode="auto">
            <a:xfrm>
              <a:off x="7032403" y="3463838"/>
              <a:ext cx="432048" cy="403558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1800" dirty="0"/>
                <a:t>3</a:t>
              </a:r>
              <a:endParaRPr kumimoji="1" lang="zh-TW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2" name="橢圓 41"/>
            <p:cNvSpPr/>
            <p:nvPr/>
          </p:nvSpPr>
          <p:spPr bwMode="auto">
            <a:xfrm>
              <a:off x="6421740" y="2161695"/>
              <a:ext cx="432048" cy="403558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1800" dirty="0"/>
                <a:t>1</a:t>
              </a:r>
              <a:endParaRPr kumimoji="1" lang="zh-TW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3" name="橢圓 42"/>
            <p:cNvSpPr/>
            <p:nvPr/>
          </p:nvSpPr>
          <p:spPr bwMode="auto">
            <a:xfrm>
              <a:off x="6302925" y="4547358"/>
              <a:ext cx="432048" cy="403558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1800" dirty="0"/>
                <a:t>5</a:t>
              </a:r>
              <a:endParaRPr kumimoji="1" lang="zh-TW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4" name="橢圓 43"/>
            <p:cNvSpPr/>
            <p:nvPr/>
          </p:nvSpPr>
          <p:spPr bwMode="auto">
            <a:xfrm>
              <a:off x="7982748" y="4833000"/>
              <a:ext cx="432048" cy="403558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1800" dirty="0"/>
                <a:t>6</a:t>
              </a:r>
              <a:endParaRPr kumimoji="1" lang="zh-TW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8" name="直線接點 7"/>
            <p:cNvCxnSpPr>
              <a:stCxn id="39" idx="4"/>
              <a:endCxn id="44" idx="0"/>
            </p:cNvCxnSpPr>
            <p:nvPr/>
          </p:nvCxnSpPr>
          <p:spPr bwMode="auto">
            <a:xfrm>
              <a:off x="8031812" y="4578061"/>
              <a:ext cx="166960" cy="25493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直線接點 11"/>
            <p:cNvCxnSpPr>
              <a:stCxn id="43" idx="6"/>
              <a:endCxn id="44" idx="2"/>
            </p:cNvCxnSpPr>
            <p:nvPr/>
          </p:nvCxnSpPr>
          <p:spPr bwMode="auto">
            <a:xfrm>
              <a:off x="6734973" y="4749137"/>
              <a:ext cx="1247775" cy="28564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直線接點 13"/>
            <p:cNvCxnSpPr>
              <a:stCxn id="39" idx="3"/>
              <a:endCxn id="43" idx="7"/>
            </p:cNvCxnSpPr>
            <p:nvPr/>
          </p:nvCxnSpPr>
          <p:spPr bwMode="auto">
            <a:xfrm flipH="1">
              <a:off x="6671701" y="4518961"/>
              <a:ext cx="1207359" cy="8749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直線接點 19"/>
            <p:cNvCxnSpPr>
              <a:stCxn id="40" idx="4"/>
              <a:endCxn id="43" idx="0"/>
            </p:cNvCxnSpPr>
            <p:nvPr/>
          </p:nvCxnSpPr>
          <p:spPr bwMode="auto">
            <a:xfrm flipH="1">
              <a:off x="6518949" y="3867396"/>
              <a:ext cx="729478" cy="67996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直線接點 22"/>
            <p:cNvCxnSpPr>
              <a:stCxn id="38" idx="6"/>
              <a:endCxn id="40" idx="1"/>
            </p:cNvCxnSpPr>
            <p:nvPr/>
          </p:nvCxnSpPr>
          <p:spPr bwMode="auto">
            <a:xfrm>
              <a:off x="6440517" y="3338095"/>
              <a:ext cx="655158" cy="18484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直線接點 45"/>
            <p:cNvCxnSpPr>
              <a:stCxn id="42" idx="4"/>
              <a:endCxn id="38" idx="0"/>
            </p:cNvCxnSpPr>
            <p:nvPr/>
          </p:nvCxnSpPr>
          <p:spPr bwMode="auto">
            <a:xfrm flipH="1">
              <a:off x="6224493" y="2565253"/>
              <a:ext cx="413271" cy="57106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47" name="文字方塊 46"/>
            <p:cNvSpPr txBox="1"/>
            <p:nvPr/>
          </p:nvSpPr>
          <p:spPr>
            <a:xfrm>
              <a:off x="6091704" y="2582074"/>
              <a:ext cx="3529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3</a:t>
              </a:r>
              <a:endParaRPr lang="zh-TW" altLang="en-US" dirty="0"/>
            </a:p>
          </p:txBody>
        </p:sp>
        <p:sp>
          <p:nvSpPr>
            <p:cNvPr id="50" name="文字方塊 49"/>
            <p:cNvSpPr txBox="1"/>
            <p:nvPr/>
          </p:nvSpPr>
          <p:spPr>
            <a:xfrm>
              <a:off x="6709140" y="3038625"/>
              <a:ext cx="3529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51" name="文字方塊 50"/>
            <p:cNvSpPr txBox="1"/>
            <p:nvPr/>
          </p:nvSpPr>
          <p:spPr>
            <a:xfrm>
              <a:off x="6707197" y="3788831"/>
              <a:ext cx="3529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52" name="文字方塊 51"/>
            <p:cNvSpPr txBox="1"/>
            <p:nvPr/>
          </p:nvSpPr>
          <p:spPr>
            <a:xfrm>
              <a:off x="7269347" y="4172055"/>
              <a:ext cx="3529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  <p:sp>
          <p:nvSpPr>
            <p:cNvPr id="53" name="文字方塊 52"/>
            <p:cNvSpPr txBox="1"/>
            <p:nvPr/>
          </p:nvSpPr>
          <p:spPr>
            <a:xfrm>
              <a:off x="7143211" y="4822963"/>
              <a:ext cx="52129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10</a:t>
              </a:r>
              <a:endParaRPr lang="zh-TW" altLang="en-US" dirty="0"/>
            </a:p>
          </p:txBody>
        </p:sp>
        <p:sp>
          <p:nvSpPr>
            <p:cNvPr id="54" name="文字方塊 53"/>
            <p:cNvSpPr txBox="1"/>
            <p:nvPr/>
          </p:nvSpPr>
          <p:spPr>
            <a:xfrm>
              <a:off x="8170251" y="4468855"/>
              <a:ext cx="2986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內容版面配置區 2"/>
          <p:cNvSpPr>
            <a:spLocks noGrp="1"/>
          </p:cNvSpPr>
          <p:nvPr>
            <p:ph idx="1"/>
          </p:nvPr>
        </p:nvSpPr>
        <p:spPr>
          <a:xfrm>
            <a:off x="755650" y="692150"/>
            <a:ext cx="7772400" cy="54800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+mn-ea"/>
                <a:sym typeface="Wingdings" panose="05000000000000000000" pitchFamily="2" charset="2"/>
              </a:rPr>
              <a:t>1.</a:t>
            </a:r>
            <a:r>
              <a:rPr lang="zh-TW" altLang="en-US" sz="2400" dirty="0">
                <a:latin typeface="+mn-ea"/>
                <a:sym typeface="Wingdings" panose="05000000000000000000" pitchFamily="2" charset="2"/>
              </a:rPr>
              <a:t>將所有路徑長存入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G[</a:t>
            </a:r>
            <a:r>
              <a:rPr lang="en-US" altLang="zh-TW" sz="2400" dirty="0" err="1"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][j](</a:t>
            </a:r>
            <a:r>
              <a:rPr lang="en-US" altLang="zh-TW" sz="2400" dirty="0" err="1"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i</a:t>
            </a:r>
            <a:r>
              <a:rPr lang="zh-TW" altLang="en-US" sz="2400" dirty="0">
                <a:latin typeface="+mn-ea"/>
                <a:sym typeface="Wingdings" panose="05000000000000000000" pitchFamily="2" charset="2"/>
              </a:rPr>
              <a:t>點到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j</a:t>
            </a:r>
            <a:r>
              <a:rPr lang="zh-TW" altLang="en-US" sz="2400" dirty="0">
                <a:latin typeface="+mn-ea"/>
                <a:sym typeface="Wingdings" panose="05000000000000000000" pitchFamily="2" charset="2"/>
              </a:rPr>
              <a:t>點的距離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zh-TW" sz="2400" dirty="0">
              <a:latin typeface="+mn-ea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+mn-ea"/>
                <a:sym typeface="Wingdings" panose="05000000000000000000" pitchFamily="2" charset="2"/>
              </a:rPr>
              <a:t>2.</a:t>
            </a:r>
            <a:r>
              <a:rPr lang="zh-TW" altLang="en-US" sz="2400" dirty="0">
                <a:latin typeface="+mn-ea"/>
                <a:sym typeface="Wingdings" panose="05000000000000000000" pitchFamily="2" charset="2"/>
              </a:rPr>
              <a:t>將所有路徑做優化處理。但若路徑會經過城堡則跳過不做優化。</a:t>
            </a:r>
            <a:r>
              <a:rPr lang="en-US" altLang="zh-TW" sz="2400" dirty="0">
                <a:latin typeface="+mn-ea"/>
                <a:sym typeface="Wingdings" panose="05000000000000000000" pitchFamily="2" charset="2"/>
              </a:rPr>
              <a:t>(</a:t>
            </a:r>
            <a:r>
              <a:rPr lang="zh-TW" altLang="en-US" sz="2400" dirty="0">
                <a:latin typeface="+mn-ea"/>
                <a:sym typeface="Wingdings" panose="05000000000000000000" pitchFamily="2" charset="2"/>
              </a:rPr>
              <a:t>確保能夠有效的使用彈簧鞋</a:t>
            </a:r>
            <a:r>
              <a:rPr lang="en-US" altLang="zh-TW" sz="2400" dirty="0">
                <a:latin typeface="+mn-ea"/>
                <a:sym typeface="Wingdings" panose="05000000000000000000" pitchFamily="2" charset="2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zh-TW" sz="2400" dirty="0">
              <a:latin typeface="+mn-ea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+mn-ea"/>
                <a:sym typeface="Wingdings" panose="05000000000000000000" pitchFamily="2" charset="2"/>
              </a:rPr>
              <a:t>3.</a:t>
            </a:r>
            <a:r>
              <a:rPr lang="zh-TW" altLang="en-US" sz="2400" dirty="0">
                <a:latin typeface="+mn-ea"/>
                <a:sym typeface="Wingdings" panose="05000000000000000000" pitchFamily="2" charset="2"/>
              </a:rPr>
              <a:t>使用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DP</a:t>
            </a:r>
            <a:r>
              <a:rPr lang="zh-TW" altLang="en-US" sz="2400" dirty="0">
                <a:latin typeface="+mn-ea"/>
                <a:sym typeface="Wingdings" panose="05000000000000000000" pitchFamily="2" charset="2"/>
              </a:rPr>
              <a:t>，建立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D[</a:t>
            </a:r>
            <a:r>
              <a:rPr lang="en-US" altLang="zh-TW" sz="2400" dirty="0" err="1"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][j]</a:t>
            </a:r>
            <a:r>
              <a:rPr lang="zh-TW" altLang="en-US" sz="2400" dirty="0">
                <a:latin typeface="+mn-ea"/>
                <a:sym typeface="Wingdings" panose="05000000000000000000" pitchFamily="2" charset="2"/>
              </a:rPr>
              <a:t>，表示使用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j</a:t>
            </a:r>
            <a:r>
              <a:rPr lang="zh-TW" altLang="en-US" sz="2400" dirty="0">
                <a:latin typeface="+mn-ea"/>
                <a:sym typeface="Wingdings" panose="05000000000000000000" pitchFamily="2" charset="2"/>
              </a:rPr>
              <a:t>次彈簧鞋從編號</a:t>
            </a:r>
            <a:r>
              <a:rPr lang="en-US" altLang="zh-TW" sz="2400" dirty="0">
                <a:latin typeface="+mn-ea"/>
                <a:sym typeface="Wingdings" panose="05000000000000000000" pitchFamily="2" charset="2"/>
              </a:rPr>
              <a:t>A+B</a:t>
            </a:r>
            <a:r>
              <a:rPr lang="zh-TW" altLang="en-US" sz="2400" dirty="0">
                <a:latin typeface="+mn-ea"/>
                <a:sym typeface="Wingdings" panose="05000000000000000000" pitchFamily="2" charset="2"/>
              </a:rPr>
              <a:t>的點到</a:t>
            </a:r>
            <a:r>
              <a:rPr lang="en-US" altLang="zh-TW" sz="2400" dirty="0" err="1">
                <a:latin typeface="+mn-ea"/>
                <a:sym typeface="Wingdings" panose="05000000000000000000" pitchFamily="2" charset="2"/>
              </a:rPr>
              <a:t>i</a:t>
            </a:r>
            <a:r>
              <a:rPr lang="zh-TW" altLang="en-US" sz="2400" dirty="0">
                <a:latin typeface="+mn-ea"/>
                <a:sym typeface="Wingdings" panose="05000000000000000000" pitchFamily="2" charset="2"/>
              </a:rPr>
              <a:t>號點所需的時間。從</a:t>
            </a:r>
            <a:r>
              <a:rPr lang="en-US" altLang="zh-TW" sz="2400" dirty="0">
                <a:latin typeface="+mn-ea"/>
                <a:sym typeface="Wingdings" panose="05000000000000000000" pitchFamily="2" charset="2"/>
              </a:rPr>
              <a:t>A+B</a:t>
            </a:r>
            <a:r>
              <a:rPr lang="zh-TW" altLang="en-US" sz="2400" dirty="0">
                <a:latin typeface="+mn-ea"/>
                <a:sym typeface="Wingdings" panose="05000000000000000000" pitchFamily="2" charset="2"/>
              </a:rPr>
              <a:t>點開始慢慢往</a:t>
            </a:r>
            <a:r>
              <a:rPr lang="en-US" altLang="zh-TW" sz="2400" dirty="0">
                <a:latin typeface="+mn-ea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+mn-ea"/>
                <a:sym typeface="Wingdings" panose="05000000000000000000" pitchFamily="2" charset="2"/>
              </a:rPr>
              <a:t>號村莊前進，直到抵達為止。</a:t>
            </a:r>
            <a:endParaRPr lang="en-US" altLang="zh-TW" sz="2400" dirty="0">
              <a:latin typeface="+mn-ea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zh-TW" sz="2400" dirty="0">
              <a:latin typeface="+mn-ea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+mn-ea"/>
              </a:rPr>
              <a:t>4.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D[1][k] </a:t>
            </a:r>
            <a:r>
              <a:rPr lang="zh-TW" altLang="en-US" sz="2400" dirty="0">
                <a:latin typeface="+mn-ea"/>
              </a:rPr>
              <a:t>即為解答</a:t>
            </a:r>
            <a:endParaRPr lang="pl-PL" altLang="zh-TW" sz="2400" dirty="0">
              <a:latin typeface="+mn-ea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zh-TW" sz="2400" dirty="0">
              <a:latin typeface="+mn-ea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zh-TW" sz="2400" dirty="0">
              <a:latin typeface="+mn-ea"/>
              <a:sym typeface="Wingdings" panose="05000000000000000000" pitchFamily="2" charset="2"/>
            </a:endParaRPr>
          </a:p>
        </p:txBody>
      </p:sp>
      <p:sp>
        <p:nvSpPr>
          <p:cNvPr id="8195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38C62E5-55B0-4181-8315-4A00F2AC43B9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編號版面配置區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1788A7D-1F80-42BA-8395-9E5C26313B26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88504" y="685800"/>
            <a:ext cx="8077200" cy="562292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Floyd-</a:t>
            </a:r>
            <a:r>
              <a:rPr lang="en-US" altLang="zh-TW" sz="2400" dirty="0" err="1">
                <a:latin typeface="Times New Roman" panose="02020603050405020304" pitchFamily="18" charset="0"/>
                <a:ea typeface="新細明體" panose="02020500000000000000" pitchFamily="18" charset="-120"/>
              </a:rPr>
              <a:t>Warshall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 algorithm </a:t>
            </a:r>
            <a:r>
              <a:rPr lang="zh-TW" altLang="en-US" sz="2400" dirty="0">
                <a:latin typeface="+mn-ea"/>
              </a:rPr>
              <a:t>，</a:t>
            </a:r>
            <a:r>
              <a:rPr lang="zh-TW" altLang="en-US" sz="2400" dirty="0">
                <a:latin typeface="Times New Roman" panose="02020603050405020304" pitchFamily="18" charset="0"/>
              </a:rPr>
              <a:t>任意兩點間，找到比原先的路更快的路，但是兩點的捷徑中不能經過城堡。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sz="2400" dirty="0">
                <a:latin typeface="Times New Roman" panose="02020603050405020304" pitchFamily="18" charset="0"/>
              </a:rPr>
              <a:t>舉例來說，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, 6</a:t>
            </a:r>
            <a:r>
              <a:rPr lang="zh-TW" altLang="en-US" sz="2400" dirty="0">
                <a:latin typeface="Times New Roman" panose="02020603050405020304" pitchFamily="18" charset="0"/>
              </a:rPr>
              <a:t>之間原本的距離是</a:t>
            </a:r>
            <a:r>
              <a:rPr lang="en-US" altLang="zh-TW" sz="2400" dirty="0">
                <a:latin typeface="Times New Roman" panose="02020603050405020304" pitchFamily="18" charset="0"/>
              </a:rPr>
              <a:t>10</a:t>
            </a:r>
            <a:r>
              <a:rPr lang="zh-TW" altLang="en-US" sz="2400" dirty="0">
                <a:latin typeface="Times New Roman" panose="02020603050405020304" pitchFamily="18" charset="0"/>
              </a:rPr>
              <a:t>，優化後會變成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sz="2400" dirty="0">
                <a:latin typeface="Times New Roman" panose="02020603050405020304" pitchFamily="18" charset="0"/>
              </a:rPr>
              <a:t>但是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,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間的距離並不能優化成</a:t>
            </a:r>
            <a:r>
              <a:rPr lang="en-US" altLang="zh-TW" sz="2400" dirty="0">
                <a:latin typeface="Times New Roman" panose="02020603050405020304" pitchFamily="18" charset="0"/>
              </a:rPr>
              <a:t>9</a:t>
            </a:r>
            <a:r>
              <a:rPr lang="zh-TW" altLang="en-US" sz="2400" dirty="0">
                <a:latin typeface="Times New Roman" panose="02020603050405020304" pitchFamily="18" charset="0"/>
              </a:rPr>
              <a:t>，因為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 是城堡</a:t>
            </a: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52" name="箭號: 向右 51"/>
          <p:cNvSpPr/>
          <p:nvPr/>
        </p:nvSpPr>
        <p:spPr bwMode="auto">
          <a:xfrm>
            <a:off x="3978031" y="4128169"/>
            <a:ext cx="978408" cy="484632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grpSp>
        <p:nvGrpSpPr>
          <p:cNvPr id="2" name="群組 1"/>
          <p:cNvGrpSpPr/>
          <p:nvPr/>
        </p:nvGrpSpPr>
        <p:grpSpPr>
          <a:xfrm>
            <a:off x="857245" y="2850970"/>
            <a:ext cx="2460404" cy="3122933"/>
            <a:chOff x="877023" y="2363474"/>
            <a:chExt cx="2460404" cy="3122933"/>
          </a:xfrm>
        </p:grpSpPr>
        <p:sp>
          <p:nvSpPr>
            <p:cNvPr id="33" name="橢圓 32"/>
            <p:cNvSpPr/>
            <p:nvPr/>
          </p:nvSpPr>
          <p:spPr bwMode="auto">
            <a:xfrm>
              <a:off x="877023" y="3338095"/>
              <a:ext cx="432048" cy="403558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1800" dirty="0"/>
                <a:t>2</a:t>
              </a:r>
              <a:endParaRPr kumimoji="1" lang="zh-TW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4" name="橢圓 33"/>
            <p:cNvSpPr/>
            <p:nvPr/>
          </p:nvSpPr>
          <p:spPr bwMode="auto">
            <a:xfrm>
              <a:off x="2684342" y="4376282"/>
              <a:ext cx="432048" cy="403558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1800" dirty="0"/>
                <a:t>4</a:t>
              </a:r>
              <a:endParaRPr kumimoji="1" lang="zh-TW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5" name="橢圓 34"/>
            <p:cNvSpPr/>
            <p:nvPr/>
          </p:nvSpPr>
          <p:spPr bwMode="auto">
            <a:xfrm>
              <a:off x="1900957" y="3665617"/>
              <a:ext cx="432048" cy="403558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1800" dirty="0"/>
                <a:t>3</a:t>
              </a:r>
              <a:endParaRPr kumimoji="1" lang="zh-TW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6" name="橢圓 35"/>
            <p:cNvSpPr/>
            <p:nvPr/>
          </p:nvSpPr>
          <p:spPr bwMode="auto">
            <a:xfrm>
              <a:off x="1290294" y="2363474"/>
              <a:ext cx="432048" cy="403558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1800" dirty="0"/>
                <a:t>1</a:t>
              </a:r>
              <a:endParaRPr kumimoji="1" lang="zh-TW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7" name="橢圓 36"/>
            <p:cNvSpPr/>
            <p:nvPr/>
          </p:nvSpPr>
          <p:spPr bwMode="auto">
            <a:xfrm>
              <a:off x="1171479" y="4749137"/>
              <a:ext cx="432048" cy="403558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1800" dirty="0"/>
                <a:t>5</a:t>
              </a:r>
              <a:endParaRPr kumimoji="1" lang="zh-TW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8" name="橢圓 37"/>
            <p:cNvSpPr/>
            <p:nvPr/>
          </p:nvSpPr>
          <p:spPr bwMode="auto">
            <a:xfrm>
              <a:off x="2851302" y="5034779"/>
              <a:ext cx="432048" cy="403558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1800" dirty="0"/>
                <a:t>6</a:t>
              </a:r>
              <a:endParaRPr kumimoji="1" lang="zh-TW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39" name="直線接點 38"/>
            <p:cNvCxnSpPr>
              <a:stCxn id="34" idx="4"/>
              <a:endCxn id="38" idx="0"/>
            </p:cNvCxnSpPr>
            <p:nvPr/>
          </p:nvCxnSpPr>
          <p:spPr bwMode="auto">
            <a:xfrm>
              <a:off x="2900366" y="4779840"/>
              <a:ext cx="166960" cy="25493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直線接點 39"/>
            <p:cNvCxnSpPr>
              <a:stCxn id="37" idx="6"/>
              <a:endCxn id="38" idx="2"/>
            </p:cNvCxnSpPr>
            <p:nvPr/>
          </p:nvCxnSpPr>
          <p:spPr bwMode="auto">
            <a:xfrm>
              <a:off x="1603527" y="4950916"/>
              <a:ext cx="1247775" cy="28564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直線接點 40"/>
            <p:cNvCxnSpPr>
              <a:stCxn id="34" idx="3"/>
              <a:endCxn id="37" idx="7"/>
            </p:cNvCxnSpPr>
            <p:nvPr/>
          </p:nvCxnSpPr>
          <p:spPr bwMode="auto">
            <a:xfrm flipH="1">
              <a:off x="1540255" y="4720740"/>
              <a:ext cx="1207359" cy="8749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直線接點 41"/>
            <p:cNvCxnSpPr>
              <a:stCxn id="33" idx="6"/>
              <a:endCxn id="35" idx="1"/>
            </p:cNvCxnSpPr>
            <p:nvPr/>
          </p:nvCxnSpPr>
          <p:spPr bwMode="auto">
            <a:xfrm>
              <a:off x="1309071" y="3539874"/>
              <a:ext cx="655158" cy="18484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直線接點 42"/>
            <p:cNvCxnSpPr>
              <a:stCxn id="36" idx="4"/>
              <a:endCxn id="33" idx="0"/>
            </p:cNvCxnSpPr>
            <p:nvPr/>
          </p:nvCxnSpPr>
          <p:spPr bwMode="auto">
            <a:xfrm flipH="1">
              <a:off x="1093047" y="2767032"/>
              <a:ext cx="413271" cy="57106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44" name="文字方塊 43"/>
            <p:cNvSpPr txBox="1"/>
            <p:nvPr/>
          </p:nvSpPr>
          <p:spPr>
            <a:xfrm>
              <a:off x="960258" y="2783853"/>
              <a:ext cx="3529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3</a:t>
              </a:r>
              <a:endParaRPr lang="zh-TW" altLang="en-US" dirty="0"/>
            </a:p>
          </p:txBody>
        </p:sp>
        <p:sp>
          <p:nvSpPr>
            <p:cNvPr id="45" name="文字方塊 44"/>
            <p:cNvSpPr txBox="1"/>
            <p:nvPr/>
          </p:nvSpPr>
          <p:spPr>
            <a:xfrm>
              <a:off x="1577694" y="3240404"/>
              <a:ext cx="3529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46" name="文字方塊 45"/>
            <p:cNvSpPr txBox="1"/>
            <p:nvPr/>
          </p:nvSpPr>
          <p:spPr>
            <a:xfrm>
              <a:off x="1575751" y="3990610"/>
              <a:ext cx="3529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47" name="文字方塊 46"/>
            <p:cNvSpPr txBox="1"/>
            <p:nvPr/>
          </p:nvSpPr>
          <p:spPr>
            <a:xfrm>
              <a:off x="2137901" y="4373834"/>
              <a:ext cx="3529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  <p:sp>
          <p:nvSpPr>
            <p:cNvPr id="48" name="文字方塊 47"/>
            <p:cNvSpPr txBox="1"/>
            <p:nvPr/>
          </p:nvSpPr>
          <p:spPr>
            <a:xfrm>
              <a:off x="2011765" y="5024742"/>
              <a:ext cx="52129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10</a:t>
              </a:r>
              <a:endParaRPr lang="zh-TW" altLang="en-US" dirty="0"/>
            </a:p>
          </p:txBody>
        </p:sp>
        <p:sp>
          <p:nvSpPr>
            <p:cNvPr id="49" name="文字方塊 48"/>
            <p:cNvSpPr txBox="1"/>
            <p:nvPr/>
          </p:nvSpPr>
          <p:spPr>
            <a:xfrm>
              <a:off x="3038805" y="4670634"/>
              <a:ext cx="2986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cxnSp>
          <p:nvCxnSpPr>
            <p:cNvPr id="50" name="直線接點 49"/>
            <p:cNvCxnSpPr/>
            <p:nvPr/>
          </p:nvCxnSpPr>
          <p:spPr bwMode="auto">
            <a:xfrm flipH="1">
              <a:off x="1387503" y="4069175"/>
              <a:ext cx="729478" cy="67996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直線接點 53"/>
            <p:cNvCxnSpPr>
              <a:endCxn id="34" idx="1"/>
            </p:cNvCxnSpPr>
            <p:nvPr/>
          </p:nvCxnSpPr>
          <p:spPr bwMode="auto">
            <a:xfrm>
              <a:off x="2333005" y="3911449"/>
              <a:ext cx="414609" cy="52393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56" name="文字方塊 55"/>
            <p:cNvSpPr txBox="1"/>
            <p:nvPr/>
          </p:nvSpPr>
          <p:spPr>
            <a:xfrm>
              <a:off x="2523321" y="3829079"/>
              <a:ext cx="52129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10</a:t>
              </a:r>
              <a:endParaRPr lang="zh-TW" altLang="en-US" dirty="0"/>
            </a:p>
          </p:txBody>
        </p:sp>
      </p:grpSp>
      <p:grpSp>
        <p:nvGrpSpPr>
          <p:cNvPr id="62" name="群組 61"/>
          <p:cNvGrpSpPr/>
          <p:nvPr/>
        </p:nvGrpSpPr>
        <p:grpSpPr>
          <a:xfrm>
            <a:off x="5707500" y="2985940"/>
            <a:ext cx="2460404" cy="3122933"/>
            <a:chOff x="6008469" y="2161695"/>
            <a:chExt cx="2460404" cy="3122933"/>
          </a:xfrm>
        </p:grpSpPr>
        <p:sp>
          <p:nvSpPr>
            <p:cNvPr id="15" name="橢圓 14"/>
            <p:cNvSpPr/>
            <p:nvPr/>
          </p:nvSpPr>
          <p:spPr bwMode="auto">
            <a:xfrm>
              <a:off x="6008469" y="3136316"/>
              <a:ext cx="432048" cy="403558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1800" dirty="0"/>
                <a:t>2</a:t>
              </a:r>
              <a:endParaRPr kumimoji="1" lang="zh-TW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6" name="橢圓 15"/>
            <p:cNvSpPr/>
            <p:nvPr/>
          </p:nvSpPr>
          <p:spPr bwMode="auto">
            <a:xfrm>
              <a:off x="7815788" y="4174503"/>
              <a:ext cx="432048" cy="403558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1800" dirty="0"/>
                <a:t>4</a:t>
              </a:r>
              <a:endParaRPr kumimoji="1" lang="zh-TW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7" name="橢圓 16"/>
            <p:cNvSpPr/>
            <p:nvPr/>
          </p:nvSpPr>
          <p:spPr bwMode="auto">
            <a:xfrm>
              <a:off x="7032403" y="3463838"/>
              <a:ext cx="432048" cy="403558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1800" dirty="0"/>
                <a:t>3</a:t>
              </a:r>
              <a:endParaRPr kumimoji="1" lang="zh-TW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8" name="橢圓 17"/>
            <p:cNvSpPr/>
            <p:nvPr/>
          </p:nvSpPr>
          <p:spPr bwMode="auto">
            <a:xfrm>
              <a:off x="6421740" y="2161695"/>
              <a:ext cx="432048" cy="403558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1800" dirty="0"/>
                <a:t>1</a:t>
              </a:r>
              <a:endParaRPr kumimoji="1" lang="zh-TW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9" name="橢圓 18"/>
            <p:cNvSpPr/>
            <p:nvPr/>
          </p:nvSpPr>
          <p:spPr bwMode="auto">
            <a:xfrm>
              <a:off x="6302925" y="4547358"/>
              <a:ext cx="432048" cy="403558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1800" dirty="0"/>
                <a:t>5</a:t>
              </a:r>
              <a:endParaRPr kumimoji="1" lang="zh-TW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0" name="橢圓 19"/>
            <p:cNvSpPr/>
            <p:nvPr/>
          </p:nvSpPr>
          <p:spPr bwMode="auto">
            <a:xfrm>
              <a:off x="7982748" y="4833000"/>
              <a:ext cx="432048" cy="403558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1800" dirty="0"/>
                <a:t>6</a:t>
              </a:r>
              <a:endParaRPr kumimoji="1" lang="zh-TW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21" name="直線接點 20"/>
            <p:cNvCxnSpPr>
              <a:stCxn id="16" idx="4"/>
              <a:endCxn id="20" idx="0"/>
            </p:cNvCxnSpPr>
            <p:nvPr/>
          </p:nvCxnSpPr>
          <p:spPr bwMode="auto">
            <a:xfrm>
              <a:off x="8031812" y="4578061"/>
              <a:ext cx="166960" cy="25493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直線接點 21"/>
            <p:cNvCxnSpPr>
              <a:stCxn id="19" idx="6"/>
              <a:endCxn id="20" idx="2"/>
            </p:cNvCxnSpPr>
            <p:nvPr/>
          </p:nvCxnSpPr>
          <p:spPr bwMode="auto">
            <a:xfrm>
              <a:off x="6734973" y="4749137"/>
              <a:ext cx="1247775" cy="28564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直線接點 22"/>
            <p:cNvCxnSpPr>
              <a:stCxn id="16" idx="3"/>
              <a:endCxn id="19" idx="7"/>
            </p:cNvCxnSpPr>
            <p:nvPr/>
          </p:nvCxnSpPr>
          <p:spPr bwMode="auto">
            <a:xfrm flipH="1">
              <a:off x="6671701" y="4518961"/>
              <a:ext cx="1207359" cy="8749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直線接點 23"/>
            <p:cNvCxnSpPr>
              <a:stCxn id="15" idx="6"/>
              <a:endCxn id="17" idx="1"/>
            </p:cNvCxnSpPr>
            <p:nvPr/>
          </p:nvCxnSpPr>
          <p:spPr bwMode="auto">
            <a:xfrm>
              <a:off x="6440517" y="3338095"/>
              <a:ext cx="655158" cy="18484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直線接點 24"/>
            <p:cNvCxnSpPr>
              <a:stCxn id="18" idx="4"/>
              <a:endCxn id="15" idx="0"/>
            </p:cNvCxnSpPr>
            <p:nvPr/>
          </p:nvCxnSpPr>
          <p:spPr bwMode="auto">
            <a:xfrm flipH="1">
              <a:off x="6224493" y="2565253"/>
              <a:ext cx="413271" cy="57106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26" name="文字方塊 25"/>
            <p:cNvSpPr txBox="1"/>
            <p:nvPr/>
          </p:nvSpPr>
          <p:spPr>
            <a:xfrm>
              <a:off x="6091704" y="2582074"/>
              <a:ext cx="3529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3</a:t>
              </a:r>
              <a:endParaRPr lang="zh-TW" altLang="en-US" dirty="0"/>
            </a:p>
          </p:txBody>
        </p:sp>
        <p:sp>
          <p:nvSpPr>
            <p:cNvPr id="27" name="文字方塊 26"/>
            <p:cNvSpPr txBox="1"/>
            <p:nvPr/>
          </p:nvSpPr>
          <p:spPr>
            <a:xfrm>
              <a:off x="6709140" y="3038625"/>
              <a:ext cx="3529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28" name="文字方塊 27"/>
            <p:cNvSpPr txBox="1"/>
            <p:nvPr/>
          </p:nvSpPr>
          <p:spPr>
            <a:xfrm>
              <a:off x="6707197" y="3788831"/>
              <a:ext cx="3529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29" name="文字方塊 28"/>
            <p:cNvSpPr txBox="1"/>
            <p:nvPr/>
          </p:nvSpPr>
          <p:spPr>
            <a:xfrm>
              <a:off x="7269347" y="4172055"/>
              <a:ext cx="3529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  <p:sp>
          <p:nvSpPr>
            <p:cNvPr id="30" name="文字方塊 29"/>
            <p:cNvSpPr txBox="1"/>
            <p:nvPr/>
          </p:nvSpPr>
          <p:spPr>
            <a:xfrm>
              <a:off x="7143211" y="4822963"/>
              <a:ext cx="3529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  <p:sp>
          <p:nvSpPr>
            <p:cNvPr id="31" name="文字方塊 30"/>
            <p:cNvSpPr txBox="1"/>
            <p:nvPr/>
          </p:nvSpPr>
          <p:spPr>
            <a:xfrm>
              <a:off x="8170251" y="4468855"/>
              <a:ext cx="2986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cxnSp>
          <p:nvCxnSpPr>
            <p:cNvPr id="32" name="直線接點 31"/>
            <p:cNvCxnSpPr/>
            <p:nvPr/>
          </p:nvCxnSpPr>
          <p:spPr bwMode="auto">
            <a:xfrm flipH="1">
              <a:off x="6518949" y="3867396"/>
              <a:ext cx="729478" cy="67996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直線接點 57"/>
            <p:cNvCxnSpPr>
              <a:stCxn id="17" idx="6"/>
              <a:endCxn id="16" idx="1"/>
            </p:cNvCxnSpPr>
            <p:nvPr/>
          </p:nvCxnSpPr>
          <p:spPr bwMode="auto">
            <a:xfrm>
              <a:off x="7464451" y="3665617"/>
              <a:ext cx="414609" cy="56798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61" name="文字方塊 60"/>
            <p:cNvSpPr txBox="1"/>
            <p:nvPr/>
          </p:nvSpPr>
          <p:spPr>
            <a:xfrm>
              <a:off x="7722099" y="3662732"/>
              <a:ext cx="52129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10</a:t>
              </a:r>
              <a:endParaRPr lang="zh-TW" alt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89D81E-456D-48AC-964B-DF2A88A2C86B}" type="slidenum">
              <a:rPr lang="zh-TW" altLang="en-US" smtClean="0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88504" y="685800"/>
            <a:ext cx="8077200" cy="562292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zh-TW" altLang="en-US" sz="2400" dirty="0">
                <a:latin typeface="Times New Roman" panose="02020603050405020304" pitchFamily="18" charset="0"/>
              </a:rPr>
              <a:t>最後優化完的結果存入陣列</a:t>
            </a:r>
            <a:r>
              <a:rPr lang="en-US" altLang="zh-TW" sz="2400" dirty="0">
                <a:latin typeface="Times New Roman" panose="02020603050405020304" pitchFamily="18" charset="0"/>
              </a:rPr>
              <a:t>G[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][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]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593750"/>
              </p:ext>
            </p:extLst>
          </p:nvPr>
        </p:nvGraphicFramePr>
        <p:xfrm>
          <a:off x="566935" y="1700808"/>
          <a:ext cx="4502491" cy="3495912"/>
        </p:xfrm>
        <a:graphic>
          <a:graphicData uri="http://schemas.openxmlformats.org/drawingml/2006/table">
            <a:tbl>
              <a:tblPr firstRow="1" firstCol="1">
                <a:tableStyleId>{C083E6E3-FA7D-4D7B-A595-EF9225AFEA82}</a:tableStyleId>
              </a:tblPr>
              <a:tblGrid>
                <a:gridCol w="643213">
                  <a:extLst>
                    <a:ext uri="{9D8B030D-6E8A-4147-A177-3AD203B41FA5}">
                      <a16:colId xmlns:a16="http://schemas.microsoft.com/office/drawing/2014/main" xmlns="" val="2038984939"/>
                    </a:ext>
                  </a:extLst>
                </a:gridCol>
                <a:gridCol w="643213">
                  <a:extLst>
                    <a:ext uri="{9D8B030D-6E8A-4147-A177-3AD203B41FA5}">
                      <a16:colId xmlns:a16="http://schemas.microsoft.com/office/drawing/2014/main" xmlns="" val="2031452294"/>
                    </a:ext>
                  </a:extLst>
                </a:gridCol>
                <a:gridCol w="643213">
                  <a:extLst>
                    <a:ext uri="{9D8B030D-6E8A-4147-A177-3AD203B41FA5}">
                      <a16:colId xmlns:a16="http://schemas.microsoft.com/office/drawing/2014/main" xmlns="" val="3478213727"/>
                    </a:ext>
                  </a:extLst>
                </a:gridCol>
                <a:gridCol w="643213">
                  <a:extLst>
                    <a:ext uri="{9D8B030D-6E8A-4147-A177-3AD203B41FA5}">
                      <a16:colId xmlns:a16="http://schemas.microsoft.com/office/drawing/2014/main" xmlns="" val="422043759"/>
                    </a:ext>
                  </a:extLst>
                </a:gridCol>
                <a:gridCol w="643213">
                  <a:extLst>
                    <a:ext uri="{9D8B030D-6E8A-4147-A177-3AD203B41FA5}">
                      <a16:colId xmlns:a16="http://schemas.microsoft.com/office/drawing/2014/main" xmlns="" val="2105750188"/>
                    </a:ext>
                  </a:extLst>
                </a:gridCol>
                <a:gridCol w="643213">
                  <a:extLst>
                    <a:ext uri="{9D8B030D-6E8A-4147-A177-3AD203B41FA5}">
                      <a16:colId xmlns:a16="http://schemas.microsoft.com/office/drawing/2014/main" xmlns="" val="3633868434"/>
                    </a:ext>
                  </a:extLst>
                </a:gridCol>
                <a:gridCol w="643213">
                  <a:extLst>
                    <a:ext uri="{9D8B030D-6E8A-4147-A177-3AD203B41FA5}">
                      <a16:colId xmlns:a16="http://schemas.microsoft.com/office/drawing/2014/main" xmlns="" val="2178054288"/>
                    </a:ext>
                  </a:extLst>
                </a:gridCol>
              </a:tblGrid>
              <a:tr h="499416">
                <a:tc>
                  <a:txBody>
                    <a:bodyPr/>
                    <a:lstStyle/>
                    <a:p>
                      <a:r>
                        <a:rPr lang="en-US" altLang="zh-TW" dirty="0"/>
                        <a:t>G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22438429"/>
                  </a:ext>
                </a:extLst>
              </a:tr>
              <a:tr h="499416"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92853576"/>
                  </a:ext>
                </a:extLst>
              </a:tr>
              <a:tr h="499416"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25258897"/>
                  </a:ext>
                </a:extLst>
              </a:tr>
              <a:tr h="499416"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90019932"/>
                  </a:ext>
                </a:extLst>
              </a:tr>
              <a:tr h="499416"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54275343"/>
                  </a:ext>
                </a:extLst>
              </a:tr>
              <a:tr h="499416"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87666258"/>
                  </a:ext>
                </a:extLst>
              </a:tr>
              <a:tr h="499416"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68709061"/>
                  </a:ext>
                </a:extLst>
              </a:tr>
            </a:tbl>
          </a:graphicData>
        </a:graphic>
      </p:graphicFrame>
      <p:grpSp>
        <p:nvGrpSpPr>
          <p:cNvPr id="7" name="群組 6"/>
          <p:cNvGrpSpPr/>
          <p:nvPr/>
        </p:nvGrpSpPr>
        <p:grpSpPr>
          <a:xfrm>
            <a:off x="5627029" y="2323636"/>
            <a:ext cx="2460404" cy="3122933"/>
            <a:chOff x="6008469" y="2161695"/>
            <a:chExt cx="2460404" cy="3122933"/>
          </a:xfrm>
        </p:grpSpPr>
        <p:sp>
          <p:nvSpPr>
            <p:cNvPr id="8" name="橢圓 7"/>
            <p:cNvSpPr/>
            <p:nvPr/>
          </p:nvSpPr>
          <p:spPr bwMode="auto">
            <a:xfrm>
              <a:off x="6008469" y="3136316"/>
              <a:ext cx="432048" cy="403558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1800" dirty="0"/>
                <a:t>2</a:t>
              </a:r>
              <a:endParaRPr kumimoji="1" lang="zh-TW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9" name="橢圓 8"/>
            <p:cNvSpPr/>
            <p:nvPr/>
          </p:nvSpPr>
          <p:spPr bwMode="auto">
            <a:xfrm>
              <a:off x="7815788" y="4174503"/>
              <a:ext cx="432048" cy="403558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1800" dirty="0"/>
                <a:t>4</a:t>
              </a:r>
              <a:endParaRPr kumimoji="1" lang="zh-TW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" name="橢圓 9"/>
            <p:cNvSpPr/>
            <p:nvPr/>
          </p:nvSpPr>
          <p:spPr bwMode="auto">
            <a:xfrm>
              <a:off x="7032403" y="3463838"/>
              <a:ext cx="432048" cy="403558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1800" dirty="0"/>
                <a:t>3</a:t>
              </a:r>
              <a:endParaRPr kumimoji="1" lang="zh-TW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1" name="橢圓 10"/>
            <p:cNvSpPr/>
            <p:nvPr/>
          </p:nvSpPr>
          <p:spPr bwMode="auto">
            <a:xfrm>
              <a:off x="6421740" y="2161695"/>
              <a:ext cx="432048" cy="403558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1800" dirty="0"/>
                <a:t>1</a:t>
              </a:r>
              <a:endParaRPr kumimoji="1" lang="zh-TW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" name="橢圓 11"/>
            <p:cNvSpPr/>
            <p:nvPr/>
          </p:nvSpPr>
          <p:spPr bwMode="auto">
            <a:xfrm>
              <a:off x="6302925" y="4547358"/>
              <a:ext cx="432048" cy="403558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1800" dirty="0"/>
                <a:t>5</a:t>
              </a:r>
              <a:endParaRPr kumimoji="1" lang="zh-TW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3" name="橢圓 12"/>
            <p:cNvSpPr/>
            <p:nvPr/>
          </p:nvSpPr>
          <p:spPr bwMode="auto">
            <a:xfrm>
              <a:off x="7982748" y="4833000"/>
              <a:ext cx="432048" cy="403558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1800" dirty="0"/>
                <a:t>6</a:t>
              </a:r>
              <a:endParaRPr kumimoji="1" lang="zh-TW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4" name="直線接點 13"/>
            <p:cNvCxnSpPr>
              <a:stCxn id="9" idx="4"/>
              <a:endCxn id="13" idx="0"/>
            </p:cNvCxnSpPr>
            <p:nvPr/>
          </p:nvCxnSpPr>
          <p:spPr bwMode="auto">
            <a:xfrm>
              <a:off x="8031812" y="4578061"/>
              <a:ext cx="166960" cy="25493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直線接點 14"/>
            <p:cNvCxnSpPr>
              <a:stCxn id="12" idx="6"/>
              <a:endCxn id="13" idx="2"/>
            </p:cNvCxnSpPr>
            <p:nvPr/>
          </p:nvCxnSpPr>
          <p:spPr bwMode="auto">
            <a:xfrm>
              <a:off x="6734973" y="4749137"/>
              <a:ext cx="1247775" cy="28564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直線接點 15"/>
            <p:cNvCxnSpPr>
              <a:stCxn id="9" idx="3"/>
              <a:endCxn id="12" idx="7"/>
            </p:cNvCxnSpPr>
            <p:nvPr/>
          </p:nvCxnSpPr>
          <p:spPr bwMode="auto">
            <a:xfrm flipH="1">
              <a:off x="6671701" y="4518961"/>
              <a:ext cx="1207359" cy="8749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直線接點 16"/>
            <p:cNvCxnSpPr>
              <a:stCxn id="8" idx="6"/>
              <a:endCxn id="10" idx="1"/>
            </p:cNvCxnSpPr>
            <p:nvPr/>
          </p:nvCxnSpPr>
          <p:spPr bwMode="auto">
            <a:xfrm>
              <a:off x="6440517" y="3338095"/>
              <a:ext cx="655158" cy="18484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直線接點 17"/>
            <p:cNvCxnSpPr>
              <a:stCxn id="11" idx="4"/>
              <a:endCxn id="8" idx="0"/>
            </p:cNvCxnSpPr>
            <p:nvPr/>
          </p:nvCxnSpPr>
          <p:spPr bwMode="auto">
            <a:xfrm flipH="1">
              <a:off x="6224493" y="2565253"/>
              <a:ext cx="413271" cy="57106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19" name="文字方塊 18"/>
            <p:cNvSpPr txBox="1"/>
            <p:nvPr/>
          </p:nvSpPr>
          <p:spPr>
            <a:xfrm>
              <a:off x="6091704" y="2582074"/>
              <a:ext cx="3529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3</a:t>
              </a:r>
              <a:endParaRPr lang="zh-TW" altLang="en-US" dirty="0"/>
            </a:p>
          </p:txBody>
        </p:sp>
        <p:sp>
          <p:nvSpPr>
            <p:cNvPr id="20" name="文字方塊 19"/>
            <p:cNvSpPr txBox="1"/>
            <p:nvPr/>
          </p:nvSpPr>
          <p:spPr>
            <a:xfrm>
              <a:off x="6709140" y="3038625"/>
              <a:ext cx="3529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21" name="文字方塊 20"/>
            <p:cNvSpPr txBox="1"/>
            <p:nvPr/>
          </p:nvSpPr>
          <p:spPr>
            <a:xfrm>
              <a:off x="6707197" y="3788831"/>
              <a:ext cx="3529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22" name="文字方塊 21"/>
            <p:cNvSpPr txBox="1"/>
            <p:nvPr/>
          </p:nvSpPr>
          <p:spPr>
            <a:xfrm>
              <a:off x="7269347" y="4172055"/>
              <a:ext cx="3529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  <p:sp>
          <p:nvSpPr>
            <p:cNvPr id="23" name="文字方塊 22"/>
            <p:cNvSpPr txBox="1"/>
            <p:nvPr/>
          </p:nvSpPr>
          <p:spPr>
            <a:xfrm>
              <a:off x="7143211" y="4822963"/>
              <a:ext cx="3529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  <p:sp>
          <p:nvSpPr>
            <p:cNvPr id="24" name="文字方塊 23"/>
            <p:cNvSpPr txBox="1"/>
            <p:nvPr/>
          </p:nvSpPr>
          <p:spPr>
            <a:xfrm>
              <a:off x="8170251" y="4468855"/>
              <a:ext cx="2986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cxnSp>
          <p:nvCxnSpPr>
            <p:cNvPr id="25" name="直線接點 24"/>
            <p:cNvCxnSpPr/>
            <p:nvPr/>
          </p:nvCxnSpPr>
          <p:spPr bwMode="auto">
            <a:xfrm flipH="1">
              <a:off x="6518949" y="3867396"/>
              <a:ext cx="729478" cy="67996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直線接點 25"/>
            <p:cNvCxnSpPr>
              <a:stCxn id="10" idx="6"/>
              <a:endCxn id="9" idx="1"/>
            </p:cNvCxnSpPr>
            <p:nvPr/>
          </p:nvCxnSpPr>
          <p:spPr bwMode="auto">
            <a:xfrm>
              <a:off x="7464451" y="3665617"/>
              <a:ext cx="414609" cy="56798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27" name="文字方塊 26"/>
            <p:cNvSpPr txBox="1"/>
            <p:nvPr/>
          </p:nvSpPr>
          <p:spPr>
            <a:xfrm>
              <a:off x="7722099" y="3662732"/>
              <a:ext cx="52129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10</a:t>
              </a:r>
              <a:endParaRPr lang="zh-TW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52735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投影片編號版面配置區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fld id="{BB1DBE52-F9BF-4BB8-BF20-C70E98BCAF03}" type="slidenum">
              <a:rPr kumimoji="0" lang="zh-TW" altLang="en-US" sz="1400" smtClean="0">
                <a:solidFill>
                  <a:schemeClr val="accent1"/>
                </a:solidFill>
              </a:rPr>
              <a:pPr/>
              <a:t>6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47650" y="260648"/>
            <a:ext cx="8439150" cy="597666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endParaRPr lang="en-US" altLang="zh-TW" sz="2400" kern="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2.</a:t>
            </a:r>
            <a:r>
              <a:rPr lang="en-US" altLang="zh-TW" dirty="0"/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Dijkstra‘s algorithm</a:t>
            </a:r>
            <a:r>
              <a:rPr lang="zh-TW" altLang="en-US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，</a:t>
            </a:r>
            <a:r>
              <a:rPr lang="zh-TW" altLang="en-US" sz="2400" dirty="0">
                <a:latin typeface="+mn-ea"/>
              </a:rPr>
              <a:t>從起點開始往各個點擴展，到達終點時</a:t>
            </a:r>
            <a:r>
              <a:rPr lang="en-US" altLang="zh-TW" sz="2400" dirty="0">
                <a:latin typeface="+mn-ea"/>
              </a:rPr>
              <a:t>(u=0</a:t>
            </a:r>
            <a:r>
              <a:rPr lang="zh-TW" altLang="en-US" sz="2400" dirty="0">
                <a:latin typeface="+mn-ea"/>
              </a:rPr>
              <a:t>時</a:t>
            </a:r>
            <a:r>
              <a:rPr lang="en-US" altLang="zh-TW" sz="2400" dirty="0">
                <a:latin typeface="+mn-ea"/>
              </a:rPr>
              <a:t>)</a:t>
            </a:r>
            <a:r>
              <a:rPr lang="zh-TW" altLang="en-US" sz="2400" dirty="0">
                <a:latin typeface="+mn-ea"/>
              </a:rPr>
              <a:t>即可求得解，否則回傳</a:t>
            </a:r>
            <a:r>
              <a:rPr lang="zh-TW" altLang="en-US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∞。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0" indent="0"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D[</a:t>
            </a:r>
            <a:r>
              <a:rPr lang="en-US" altLang="zh-TW" sz="2400" dirty="0" err="1"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][j]</a:t>
            </a:r>
            <a:r>
              <a:rPr lang="zh-TW" altLang="en-US" sz="2400" dirty="0">
                <a:latin typeface="+mn-ea"/>
                <a:sym typeface="Wingdings" panose="05000000000000000000" pitchFamily="2" charset="2"/>
              </a:rPr>
              <a:t>表示使用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j</a:t>
            </a:r>
            <a:r>
              <a:rPr lang="zh-TW" altLang="en-US" sz="2400" dirty="0">
                <a:latin typeface="+mn-ea"/>
                <a:sym typeface="Wingdings" panose="05000000000000000000" pitchFamily="2" charset="2"/>
              </a:rPr>
              <a:t>次彈簧鞋從編號</a:t>
            </a:r>
            <a:r>
              <a:rPr lang="en-US" altLang="zh-TW" sz="2400" dirty="0">
                <a:latin typeface="+mn-ea"/>
                <a:sym typeface="Wingdings" panose="05000000000000000000" pitchFamily="2" charset="2"/>
              </a:rPr>
              <a:t>A+B</a:t>
            </a:r>
            <a:r>
              <a:rPr lang="zh-TW" altLang="en-US" sz="2400" dirty="0">
                <a:latin typeface="+mn-ea"/>
                <a:sym typeface="Wingdings" panose="05000000000000000000" pitchFamily="2" charset="2"/>
              </a:rPr>
              <a:t>的點到</a:t>
            </a:r>
            <a:r>
              <a:rPr lang="en-US" altLang="zh-TW" sz="2400" dirty="0" err="1">
                <a:latin typeface="+mn-ea"/>
                <a:sym typeface="Wingdings" panose="05000000000000000000" pitchFamily="2" charset="2"/>
              </a:rPr>
              <a:t>i</a:t>
            </a:r>
            <a:r>
              <a:rPr lang="zh-TW" altLang="en-US" sz="2400" dirty="0">
                <a:latin typeface="+mn-ea"/>
                <a:sym typeface="Wingdings" panose="05000000000000000000" pitchFamily="2" charset="2"/>
              </a:rPr>
              <a:t>號點所需的時間。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0" indent="0">
              <a:buNone/>
              <a:defRPr/>
            </a:pPr>
            <a:r>
              <a:rPr lang="pl-PL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if (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D</a:t>
            </a:r>
            <a:r>
              <a:rPr lang="pl-PL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[i][k] &gt; 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D</a:t>
            </a:r>
            <a:r>
              <a:rPr lang="pl-PL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[u][k] + G[u][i]) 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0" indent="0"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D</a:t>
            </a:r>
            <a:r>
              <a:rPr lang="pl-PL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[i][k] = 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D</a:t>
            </a:r>
            <a:r>
              <a:rPr lang="pl-PL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[u][k] + G[u][i];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0" indent="0">
              <a:buNone/>
              <a:defRPr/>
            </a:pPr>
            <a:r>
              <a:rPr lang="pl-PL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if (G[u][i] &lt;= L &amp;&amp; 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D</a:t>
            </a:r>
            <a:r>
              <a:rPr lang="pl-PL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[i][k 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+</a:t>
            </a:r>
            <a:r>
              <a:rPr lang="pl-PL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 1] &gt; 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D</a:t>
            </a:r>
            <a:r>
              <a:rPr lang="pl-PL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[u][k] &amp;&amp; k != 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K</a:t>
            </a:r>
            <a:r>
              <a:rPr lang="pl-PL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0" indent="0"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D</a:t>
            </a:r>
            <a:r>
              <a:rPr lang="pl-PL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[i][k 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+</a:t>
            </a:r>
            <a:r>
              <a:rPr lang="pl-PL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 1] = 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D</a:t>
            </a:r>
            <a:r>
              <a:rPr lang="pl-PL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[u][k];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grpSp>
        <p:nvGrpSpPr>
          <p:cNvPr id="4" name="群組 3"/>
          <p:cNvGrpSpPr/>
          <p:nvPr/>
        </p:nvGrpSpPr>
        <p:grpSpPr>
          <a:xfrm>
            <a:off x="5364088" y="3472644"/>
            <a:ext cx="2244380" cy="2808312"/>
            <a:chOff x="6008469" y="2161695"/>
            <a:chExt cx="2460404" cy="3122933"/>
          </a:xfrm>
        </p:grpSpPr>
        <p:sp>
          <p:nvSpPr>
            <p:cNvPr id="5" name="橢圓 4"/>
            <p:cNvSpPr/>
            <p:nvPr/>
          </p:nvSpPr>
          <p:spPr bwMode="auto">
            <a:xfrm>
              <a:off x="6008469" y="3136316"/>
              <a:ext cx="432048" cy="403558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1800" dirty="0"/>
                <a:t>2</a:t>
              </a:r>
              <a:endParaRPr kumimoji="1" lang="zh-TW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" name="橢圓 5"/>
            <p:cNvSpPr/>
            <p:nvPr/>
          </p:nvSpPr>
          <p:spPr bwMode="auto">
            <a:xfrm>
              <a:off x="7815788" y="4174503"/>
              <a:ext cx="432048" cy="403558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1800" dirty="0"/>
                <a:t>4</a:t>
              </a:r>
              <a:endParaRPr kumimoji="1" lang="zh-TW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7" name="橢圓 6"/>
            <p:cNvSpPr/>
            <p:nvPr/>
          </p:nvSpPr>
          <p:spPr bwMode="auto">
            <a:xfrm>
              <a:off x="7032403" y="3463838"/>
              <a:ext cx="432048" cy="403558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1800" dirty="0"/>
                <a:t>3</a:t>
              </a:r>
              <a:endParaRPr kumimoji="1" lang="zh-TW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" name="橢圓 7"/>
            <p:cNvSpPr/>
            <p:nvPr/>
          </p:nvSpPr>
          <p:spPr bwMode="auto">
            <a:xfrm>
              <a:off x="6421740" y="2161695"/>
              <a:ext cx="432048" cy="403558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1800" dirty="0"/>
                <a:t>1</a:t>
              </a:r>
              <a:endParaRPr kumimoji="1" lang="zh-TW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9" name="橢圓 8"/>
            <p:cNvSpPr/>
            <p:nvPr/>
          </p:nvSpPr>
          <p:spPr bwMode="auto">
            <a:xfrm>
              <a:off x="6302925" y="4547358"/>
              <a:ext cx="432048" cy="403558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1800" dirty="0"/>
                <a:t>5</a:t>
              </a:r>
              <a:endParaRPr kumimoji="1" lang="zh-TW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" name="橢圓 9"/>
            <p:cNvSpPr/>
            <p:nvPr/>
          </p:nvSpPr>
          <p:spPr bwMode="auto">
            <a:xfrm>
              <a:off x="7982748" y="4833000"/>
              <a:ext cx="432048" cy="403558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1800" dirty="0"/>
                <a:t>6</a:t>
              </a:r>
              <a:endParaRPr kumimoji="1" lang="zh-TW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1" name="直線接點 10"/>
            <p:cNvCxnSpPr>
              <a:stCxn id="6" idx="4"/>
              <a:endCxn id="10" idx="0"/>
            </p:cNvCxnSpPr>
            <p:nvPr/>
          </p:nvCxnSpPr>
          <p:spPr bwMode="auto">
            <a:xfrm>
              <a:off x="8031812" y="4578061"/>
              <a:ext cx="166960" cy="25493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直線接點 11"/>
            <p:cNvCxnSpPr>
              <a:stCxn id="9" idx="6"/>
              <a:endCxn id="10" idx="2"/>
            </p:cNvCxnSpPr>
            <p:nvPr/>
          </p:nvCxnSpPr>
          <p:spPr bwMode="auto">
            <a:xfrm>
              <a:off x="6734973" y="4749137"/>
              <a:ext cx="1247775" cy="28564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直線接點 12"/>
            <p:cNvCxnSpPr>
              <a:stCxn id="6" idx="3"/>
              <a:endCxn id="9" idx="7"/>
            </p:cNvCxnSpPr>
            <p:nvPr/>
          </p:nvCxnSpPr>
          <p:spPr bwMode="auto">
            <a:xfrm flipH="1">
              <a:off x="6671701" y="4518961"/>
              <a:ext cx="1207359" cy="8749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直線接點 13"/>
            <p:cNvCxnSpPr>
              <a:stCxn id="5" idx="6"/>
              <a:endCxn id="7" idx="1"/>
            </p:cNvCxnSpPr>
            <p:nvPr/>
          </p:nvCxnSpPr>
          <p:spPr bwMode="auto">
            <a:xfrm>
              <a:off x="6440517" y="3338095"/>
              <a:ext cx="655158" cy="18484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直線接點 14"/>
            <p:cNvCxnSpPr>
              <a:stCxn id="8" idx="4"/>
              <a:endCxn id="5" idx="0"/>
            </p:cNvCxnSpPr>
            <p:nvPr/>
          </p:nvCxnSpPr>
          <p:spPr bwMode="auto">
            <a:xfrm flipH="1">
              <a:off x="6224493" y="2565253"/>
              <a:ext cx="413271" cy="57106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16" name="文字方塊 15"/>
            <p:cNvSpPr txBox="1"/>
            <p:nvPr/>
          </p:nvSpPr>
          <p:spPr>
            <a:xfrm>
              <a:off x="6091704" y="2582074"/>
              <a:ext cx="3529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3</a:t>
              </a:r>
              <a:endParaRPr lang="zh-TW" altLang="en-US" dirty="0"/>
            </a:p>
          </p:txBody>
        </p:sp>
        <p:sp>
          <p:nvSpPr>
            <p:cNvPr id="17" name="文字方塊 16"/>
            <p:cNvSpPr txBox="1"/>
            <p:nvPr/>
          </p:nvSpPr>
          <p:spPr>
            <a:xfrm>
              <a:off x="6709140" y="3038625"/>
              <a:ext cx="3529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18" name="文字方塊 17"/>
            <p:cNvSpPr txBox="1"/>
            <p:nvPr/>
          </p:nvSpPr>
          <p:spPr>
            <a:xfrm>
              <a:off x="6707197" y="3788831"/>
              <a:ext cx="3529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7269347" y="4172055"/>
              <a:ext cx="3529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  <p:sp>
          <p:nvSpPr>
            <p:cNvPr id="20" name="文字方塊 19"/>
            <p:cNvSpPr txBox="1"/>
            <p:nvPr/>
          </p:nvSpPr>
          <p:spPr>
            <a:xfrm>
              <a:off x="7143211" y="4822963"/>
              <a:ext cx="3529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  <p:sp>
          <p:nvSpPr>
            <p:cNvPr id="21" name="文字方塊 20"/>
            <p:cNvSpPr txBox="1"/>
            <p:nvPr/>
          </p:nvSpPr>
          <p:spPr>
            <a:xfrm>
              <a:off x="8170251" y="4468855"/>
              <a:ext cx="2986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cxnSp>
          <p:nvCxnSpPr>
            <p:cNvPr id="22" name="直線接點 21"/>
            <p:cNvCxnSpPr/>
            <p:nvPr/>
          </p:nvCxnSpPr>
          <p:spPr bwMode="auto">
            <a:xfrm flipH="1">
              <a:off x="6518949" y="3867396"/>
              <a:ext cx="729478" cy="67996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直線接點 22"/>
            <p:cNvCxnSpPr>
              <a:stCxn id="7" idx="6"/>
              <a:endCxn id="6" idx="1"/>
            </p:cNvCxnSpPr>
            <p:nvPr/>
          </p:nvCxnSpPr>
          <p:spPr bwMode="auto">
            <a:xfrm>
              <a:off x="7464451" y="3665617"/>
              <a:ext cx="414609" cy="56798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24" name="文字方塊 23"/>
            <p:cNvSpPr txBox="1"/>
            <p:nvPr/>
          </p:nvSpPr>
          <p:spPr>
            <a:xfrm>
              <a:off x="7722099" y="3662732"/>
              <a:ext cx="52129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10</a:t>
              </a:r>
              <a:endParaRPr lang="zh-TW" altLang="en-US" dirty="0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89D81E-456D-48AC-964B-DF2A88A2C86B}" type="slidenum">
              <a:rPr lang="zh-TW" altLang="en-US" smtClean="0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88504" y="685800"/>
            <a:ext cx="8077200" cy="562292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D</a:t>
            </a:r>
            <a:r>
              <a:rPr lang="pl-PL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[i][k] &gt; 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D</a:t>
            </a:r>
            <a:r>
              <a:rPr lang="pl-PL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[u][k] + G[u][i]</a:t>
            </a: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406941"/>
              </p:ext>
            </p:extLst>
          </p:nvPr>
        </p:nvGraphicFramePr>
        <p:xfrm>
          <a:off x="422122" y="3431377"/>
          <a:ext cx="3633945" cy="2720704"/>
        </p:xfrm>
        <a:graphic>
          <a:graphicData uri="http://schemas.openxmlformats.org/drawingml/2006/table">
            <a:tbl>
              <a:tblPr firstRow="1" firstCol="1">
                <a:tableStyleId>{C083E6E3-FA7D-4D7B-A595-EF9225AFEA82}</a:tableStyleId>
              </a:tblPr>
              <a:tblGrid>
                <a:gridCol w="519135">
                  <a:extLst>
                    <a:ext uri="{9D8B030D-6E8A-4147-A177-3AD203B41FA5}">
                      <a16:colId xmlns:a16="http://schemas.microsoft.com/office/drawing/2014/main" xmlns="" val="2038984939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2031452294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3478213727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422043759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2105750188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3633868434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2178054288"/>
                    </a:ext>
                  </a:extLst>
                </a:gridCol>
              </a:tblGrid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G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22438429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92853576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25258897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90019932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54275343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87666258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68709061"/>
                  </a:ext>
                </a:extLst>
              </a:tr>
            </a:tbl>
          </a:graphicData>
        </a:graphic>
      </p:graphicFrame>
      <p:sp>
        <p:nvSpPr>
          <p:cNvPr id="60" name="AutoShape 31"/>
          <p:cNvSpPr>
            <a:spLocks noChangeAspect="1" noChangeArrowheads="1" noTextEdit="1"/>
          </p:cNvSpPr>
          <p:nvPr/>
        </p:nvSpPr>
        <p:spPr bwMode="auto">
          <a:xfrm>
            <a:off x="2654300" y="358775"/>
            <a:ext cx="6038850" cy="202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1" name="Line 33"/>
          <p:cNvSpPr>
            <a:spLocks noChangeShapeType="1"/>
          </p:cNvSpPr>
          <p:nvPr/>
        </p:nvSpPr>
        <p:spPr bwMode="auto">
          <a:xfrm>
            <a:off x="3667125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2" name="Line 34"/>
          <p:cNvSpPr>
            <a:spLocks noChangeShapeType="1"/>
          </p:cNvSpPr>
          <p:nvPr/>
        </p:nvSpPr>
        <p:spPr bwMode="auto">
          <a:xfrm>
            <a:off x="4667250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3" name="Line 35"/>
          <p:cNvSpPr>
            <a:spLocks noChangeShapeType="1"/>
          </p:cNvSpPr>
          <p:nvPr/>
        </p:nvSpPr>
        <p:spPr bwMode="auto">
          <a:xfrm>
            <a:off x="5680075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4" name="Line 36"/>
          <p:cNvSpPr>
            <a:spLocks noChangeShapeType="1"/>
          </p:cNvSpPr>
          <p:nvPr/>
        </p:nvSpPr>
        <p:spPr bwMode="auto">
          <a:xfrm>
            <a:off x="6680200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5" name="Line 37"/>
          <p:cNvSpPr>
            <a:spLocks noChangeShapeType="1"/>
          </p:cNvSpPr>
          <p:nvPr/>
        </p:nvSpPr>
        <p:spPr bwMode="auto">
          <a:xfrm>
            <a:off x="7680325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6" name="Line 38"/>
          <p:cNvSpPr>
            <a:spLocks noChangeShapeType="1"/>
          </p:cNvSpPr>
          <p:nvPr/>
        </p:nvSpPr>
        <p:spPr bwMode="auto">
          <a:xfrm>
            <a:off x="2654300" y="873125"/>
            <a:ext cx="6038850" cy="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7" name="Line 39"/>
          <p:cNvSpPr>
            <a:spLocks noChangeShapeType="1"/>
          </p:cNvSpPr>
          <p:nvPr/>
        </p:nvSpPr>
        <p:spPr bwMode="auto">
          <a:xfrm>
            <a:off x="2654300" y="1365250"/>
            <a:ext cx="6038850" cy="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8" name="Line 40"/>
          <p:cNvSpPr>
            <a:spLocks noChangeShapeType="1"/>
          </p:cNvSpPr>
          <p:nvPr/>
        </p:nvSpPr>
        <p:spPr bwMode="auto">
          <a:xfrm>
            <a:off x="2654300" y="1846263"/>
            <a:ext cx="6038850" cy="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9" name="Line 41"/>
          <p:cNvSpPr>
            <a:spLocks noChangeShapeType="1"/>
          </p:cNvSpPr>
          <p:nvPr/>
        </p:nvSpPr>
        <p:spPr bwMode="auto">
          <a:xfrm>
            <a:off x="2665413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0" name="Line 42"/>
          <p:cNvSpPr>
            <a:spLocks noChangeShapeType="1"/>
          </p:cNvSpPr>
          <p:nvPr/>
        </p:nvSpPr>
        <p:spPr bwMode="auto">
          <a:xfrm>
            <a:off x="8682038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1" name="Line 43"/>
          <p:cNvSpPr>
            <a:spLocks noChangeShapeType="1"/>
          </p:cNvSpPr>
          <p:nvPr/>
        </p:nvSpPr>
        <p:spPr bwMode="auto">
          <a:xfrm>
            <a:off x="2654300" y="381000"/>
            <a:ext cx="6038850" cy="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2" name="Line 44"/>
          <p:cNvSpPr>
            <a:spLocks noChangeShapeType="1"/>
          </p:cNvSpPr>
          <p:nvPr/>
        </p:nvSpPr>
        <p:spPr bwMode="auto">
          <a:xfrm>
            <a:off x="2654300" y="2338388"/>
            <a:ext cx="6038850" cy="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3" name="Rectangle 45"/>
          <p:cNvSpPr>
            <a:spLocks noChangeArrowheads="1"/>
          </p:cNvSpPr>
          <p:nvPr/>
        </p:nvSpPr>
        <p:spPr bwMode="auto">
          <a:xfrm>
            <a:off x="2776538" y="43656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D[6][0]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" name="Rectangle 46"/>
          <p:cNvSpPr>
            <a:spLocks noChangeArrowheads="1"/>
          </p:cNvSpPr>
          <p:nvPr/>
        </p:nvSpPr>
        <p:spPr bwMode="auto">
          <a:xfrm>
            <a:off x="3778250" y="43656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D[5][0]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Rectangle 47"/>
          <p:cNvSpPr>
            <a:spLocks noChangeArrowheads="1"/>
          </p:cNvSpPr>
          <p:nvPr/>
        </p:nvSpPr>
        <p:spPr bwMode="auto">
          <a:xfrm>
            <a:off x="4778375" y="43656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D[4][0]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Rectangle 48"/>
          <p:cNvSpPr>
            <a:spLocks noChangeArrowheads="1"/>
          </p:cNvSpPr>
          <p:nvPr/>
        </p:nvSpPr>
        <p:spPr bwMode="auto">
          <a:xfrm>
            <a:off x="5791200" y="43656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D[3][0]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7" name="Rectangle 49"/>
          <p:cNvSpPr>
            <a:spLocks noChangeArrowheads="1"/>
          </p:cNvSpPr>
          <p:nvPr/>
        </p:nvSpPr>
        <p:spPr bwMode="auto">
          <a:xfrm>
            <a:off x="6791325" y="43656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D[2][0]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8" name="Rectangle 50"/>
          <p:cNvSpPr>
            <a:spLocks noChangeArrowheads="1"/>
          </p:cNvSpPr>
          <p:nvPr/>
        </p:nvSpPr>
        <p:spPr bwMode="auto">
          <a:xfrm>
            <a:off x="7793038" y="43656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D[1][0]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9" name="Rectangle 51"/>
          <p:cNvSpPr>
            <a:spLocks noChangeArrowheads="1"/>
          </p:cNvSpPr>
          <p:nvPr/>
        </p:nvSpPr>
        <p:spPr bwMode="auto">
          <a:xfrm>
            <a:off x="2776538" y="928688"/>
            <a:ext cx="277813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0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0" name="Rectangle 52"/>
          <p:cNvSpPr>
            <a:spLocks noChangeArrowheads="1"/>
          </p:cNvSpPr>
          <p:nvPr/>
        </p:nvSpPr>
        <p:spPr bwMode="auto">
          <a:xfrm>
            <a:off x="3778250" y="928688"/>
            <a:ext cx="277813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6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1" name="Rectangle 53"/>
          <p:cNvSpPr>
            <a:spLocks noChangeArrowheads="1"/>
          </p:cNvSpPr>
          <p:nvPr/>
        </p:nvSpPr>
        <p:spPr bwMode="auto">
          <a:xfrm>
            <a:off x="4778375" y="928688"/>
            <a:ext cx="277813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1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2" name="Rectangle 54"/>
          <p:cNvSpPr>
            <a:spLocks noChangeArrowheads="1"/>
          </p:cNvSpPr>
          <p:nvPr/>
        </p:nvSpPr>
        <p:spPr bwMode="auto">
          <a:xfrm>
            <a:off x="5791200" y="928688"/>
            <a:ext cx="433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11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3" name="Rectangle 55"/>
          <p:cNvSpPr>
            <a:spLocks noChangeArrowheads="1"/>
          </p:cNvSpPr>
          <p:nvPr/>
        </p:nvSpPr>
        <p:spPr bwMode="auto">
          <a:xfrm>
            <a:off x="6791325" y="928688"/>
            <a:ext cx="433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15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4" name="Rectangle 56"/>
          <p:cNvSpPr>
            <a:spLocks noChangeArrowheads="1"/>
          </p:cNvSpPr>
          <p:nvPr/>
        </p:nvSpPr>
        <p:spPr bwMode="auto">
          <a:xfrm>
            <a:off x="7793038" y="928688"/>
            <a:ext cx="433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18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5" name="Rectangle 57"/>
          <p:cNvSpPr>
            <a:spLocks noChangeArrowheads="1"/>
          </p:cNvSpPr>
          <p:nvPr/>
        </p:nvSpPr>
        <p:spPr bwMode="auto">
          <a:xfrm>
            <a:off x="2776538" y="142081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D[6][1]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6" name="Rectangle 58"/>
          <p:cNvSpPr>
            <a:spLocks noChangeArrowheads="1"/>
          </p:cNvSpPr>
          <p:nvPr/>
        </p:nvSpPr>
        <p:spPr bwMode="auto">
          <a:xfrm>
            <a:off x="3778250" y="142081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D[5][1]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7" name="Rectangle 59"/>
          <p:cNvSpPr>
            <a:spLocks noChangeArrowheads="1"/>
          </p:cNvSpPr>
          <p:nvPr/>
        </p:nvSpPr>
        <p:spPr bwMode="auto">
          <a:xfrm>
            <a:off x="4778375" y="142081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D[4][1]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8" name="Rectangle 60"/>
          <p:cNvSpPr>
            <a:spLocks noChangeArrowheads="1"/>
          </p:cNvSpPr>
          <p:nvPr/>
        </p:nvSpPr>
        <p:spPr bwMode="auto">
          <a:xfrm>
            <a:off x="5791200" y="142081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D[3][1]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9" name="Rectangle 61"/>
          <p:cNvSpPr>
            <a:spLocks noChangeArrowheads="1"/>
          </p:cNvSpPr>
          <p:nvPr/>
        </p:nvSpPr>
        <p:spPr bwMode="auto">
          <a:xfrm>
            <a:off x="6791325" y="142081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D[2][1]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" name="Rectangle 62"/>
          <p:cNvSpPr>
            <a:spLocks noChangeArrowheads="1"/>
          </p:cNvSpPr>
          <p:nvPr/>
        </p:nvSpPr>
        <p:spPr bwMode="auto">
          <a:xfrm>
            <a:off x="7793038" y="142081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D[1][1]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1" name="Rectangle 63"/>
          <p:cNvSpPr>
            <a:spLocks noChangeArrowheads="1"/>
          </p:cNvSpPr>
          <p:nvPr/>
        </p:nvSpPr>
        <p:spPr bwMode="auto">
          <a:xfrm>
            <a:off x="2776538" y="1901825"/>
            <a:ext cx="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2" name="Rectangle 64"/>
          <p:cNvSpPr>
            <a:spLocks noChangeArrowheads="1"/>
          </p:cNvSpPr>
          <p:nvPr/>
        </p:nvSpPr>
        <p:spPr bwMode="auto">
          <a:xfrm>
            <a:off x="3778250" y="1901825"/>
            <a:ext cx="277813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0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3" name="Rectangle 65"/>
          <p:cNvSpPr>
            <a:spLocks noChangeArrowheads="1"/>
          </p:cNvSpPr>
          <p:nvPr/>
        </p:nvSpPr>
        <p:spPr bwMode="auto">
          <a:xfrm>
            <a:off x="4778375" y="1901825"/>
            <a:ext cx="277813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0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4" name="Rectangle 66"/>
          <p:cNvSpPr>
            <a:spLocks noChangeArrowheads="1"/>
          </p:cNvSpPr>
          <p:nvPr/>
        </p:nvSpPr>
        <p:spPr bwMode="auto">
          <a:xfrm>
            <a:off x="5791200" y="1901825"/>
            <a:ext cx="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5" name="Rectangle 67"/>
          <p:cNvSpPr>
            <a:spLocks noChangeArrowheads="1"/>
          </p:cNvSpPr>
          <p:nvPr/>
        </p:nvSpPr>
        <p:spPr bwMode="auto">
          <a:xfrm>
            <a:off x="6791325" y="1901825"/>
            <a:ext cx="433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14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6" name="Rectangle 68"/>
          <p:cNvSpPr>
            <a:spLocks noChangeArrowheads="1"/>
          </p:cNvSpPr>
          <p:nvPr/>
        </p:nvSpPr>
        <p:spPr bwMode="auto">
          <a:xfrm>
            <a:off x="7793038" y="1901825"/>
            <a:ext cx="433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17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6" name="文字方塊 125"/>
          <p:cNvSpPr txBox="1"/>
          <p:nvPr/>
        </p:nvSpPr>
        <p:spPr>
          <a:xfrm>
            <a:off x="5304721" y="3089453"/>
            <a:ext cx="6767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u= </a:t>
            </a:r>
            <a:endParaRPr lang="zh-TW" altLang="en-US" dirty="0"/>
          </a:p>
        </p:txBody>
      </p:sp>
      <p:sp>
        <p:nvSpPr>
          <p:cNvPr id="127" name="文字方塊 126"/>
          <p:cNvSpPr txBox="1"/>
          <p:nvPr/>
        </p:nvSpPr>
        <p:spPr>
          <a:xfrm>
            <a:off x="5816131" y="3111809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6</a:t>
            </a:r>
            <a:endParaRPr lang="zh-TW" altLang="en-US" dirty="0"/>
          </a:p>
        </p:txBody>
      </p:sp>
      <p:sp>
        <p:nvSpPr>
          <p:cNvPr id="131" name="文字方塊 130"/>
          <p:cNvSpPr txBox="1"/>
          <p:nvPr/>
        </p:nvSpPr>
        <p:spPr>
          <a:xfrm>
            <a:off x="5315834" y="3703470"/>
            <a:ext cx="6591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k= </a:t>
            </a:r>
            <a:endParaRPr lang="zh-TW" altLang="en-US" dirty="0"/>
          </a:p>
        </p:txBody>
      </p:sp>
      <p:sp>
        <p:nvSpPr>
          <p:cNvPr id="132" name="文字方塊 131"/>
          <p:cNvSpPr txBox="1"/>
          <p:nvPr/>
        </p:nvSpPr>
        <p:spPr>
          <a:xfrm>
            <a:off x="5816131" y="3703852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0</a:t>
            </a:r>
            <a:endParaRPr lang="zh-TW" altLang="en-US" dirty="0"/>
          </a:p>
        </p:txBody>
      </p:sp>
      <p:sp>
        <p:nvSpPr>
          <p:cNvPr id="144" name="文字方塊 143"/>
          <p:cNvSpPr txBox="1"/>
          <p:nvPr/>
        </p:nvSpPr>
        <p:spPr>
          <a:xfrm>
            <a:off x="5781412" y="308940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4</a:t>
            </a:r>
            <a:endParaRPr lang="zh-TW" altLang="en-US" dirty="0"/>
          </a:p>
        </p:txBody>
      </p:sp>
      <p:sp>
        <p:nvSpPr>
          <p:cNvPr id="145" name="文字方塊 144"/>
          <p:cNvSpPr txBox="1"/>
          <p:nvPr/>
        </p:nvSpPr>
        <p:spPr>
          <a:xfrm>
            <a:off x="5781412" y="3703470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</a:t>
            </a:r>
            <a:endParaRPr lang="zh-TW" altLang="en-US" dirty="0"/>
          </a:p>
        </p:txBody>
      </p:sp>
      <p:pic>
        <p:nvPicPr>
          <p:cNvPr id="188" name="圖片 18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1729" y="4118546"/>
            <a:ext cx="1837022" cy="2290925"/>
          </a:xfrm>
          <a:prstGeom prst="rect">
            <a:avLst/>
          </a:prstGeom>
        </p:spPr>
      </p:pic>
      <p:sp>
        <p:nvSpPr>
          <p:cNvPr id="97" name="Rectangle 67"/>
          <p:cNvSpPr>
            <a:spLocks noChangeArrowheads="1"/>
          </p:cNvSpPr>
          <p:nvPr/>
        </p:nvSpPr>
        <p:spPr bwMode="auto">
          <a:xfrm>
            <a:off x="5775928" y="1912937"/>
            <a:ext cx="294953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100" dirty="0">
                <a:solidFill>
                  <a:srgbClr val="000000"/>
                </a:solidFill>
                <a:latin typeface="Tahoma" panose="020B0604030504040204" pitchFamily="34" charset="0"/>
              </a:rPr>
              <a:t>10</a:t>
            </a:r>
            <a:endParaRPr kumimoji="0" lang="zh-TW" altLang="zh-TW" sz="2100" dirty="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98" name="Rectangle 64"/>
          <p:cNvSpPr>
            <a:spLocks noChangeArrowheads="1"/>
          </p:cNvSpPr>
          <p:nvPr/>
        </p:nvSpPr>
        <p:spPr bwMode="auto">
          <a:xfrm>
            <a:off x="2776538" y="1900580"/>
            <a:ext cx="147476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100" dirty="0">
                <a:solidFill>
                  <a:srgbClr val="000000"/>
                </a:solidFill>
                <a:latin typeface="Tahoma" panose="020B0604030504040204" pitchFamily="34" charset="0"/>
              </a:rPr>
              <a:t>1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326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80" grpId="0"/>
      <p:bldP spid="81" grpId="0"/>
      <p:bldP spid="82" grpId="0"/>
      <p:bldP spid="83" grpId="0"/>
      <p:bldP spid="84" grpId="0"/>
      <p:bldP spid="92" grpId="0"/>
      <p:bldP spid="93" grpId="0"/>
      <p:bldP spid="95" grpId="0"/>
      <p:bldP spid="96" grpId="0"/>
      <p:bldP spid="127" grpId="0"/>
      <p:bldP spid="127" grpId="1"/>
      <p:bldP spid="132" grpId="0"/>
      <p:bldP spid="132" grpId="1"/>
      <p:bldP spid="144" grpId="0"/>
      <p:bldP spid="145" grpId="0"/>
      <p:bldP spid="97" grpId="0"/>
      <p:bldP spid="9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89D81E-456D-48AC-964B-DF2A88A2C86B}" type="slidenum">
              <a:rPr lang="zh-TW" altLang="en-US" smtClean="0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88504" y="685800"/>
            <a:ext cx="8077200" cy="562292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D</a:t>
            </a:r>
            <a:r>
              <a:rPr lang="pl-PL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[i][k] &gt; 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D</a:t>
            </a:r>
            <a:r>
              <a:rPr lang="pl-PL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[u][k] + G[u][i]</a:t>
            </a: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/>
          </p:nvPr>
        </p:nvGraphicFramePr>
        <p:xfrm>
          <a:off x="422122" y="3431377"/>
          <a:ext cx="3633945" cy="2720704"/>
        </p:xfrm>
        <a:graphic>
          <a:graphicData uri="http://schemas.openxmlformats.org/drawingml/2006/table">
            <a:tbl>
              <a:tblPr firstRow="1" firstCol="1">
                <a:tableStyleId>{C083E6E3-FA7D-4D7B-A595-EF9225AFEA82}</a:tableStyleId>
              </a:tblPr>
              <a:tblGrid>
                <a:gridCol w="519135">
                  <a:extLst>
                    <a:ext uri="{9D8B030D-6E8A-4147-A177-3AD203B41FA5}">
                      <a16:colId xmlns:a16="http://schemas.microsoft.com/office/drawing/2014/main" xmlns="" val="2038984939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2031452294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3478213727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422043759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2105750188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3633868434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2178054288"/>
                    </a:ext>
                  </a:extLst>
                </a:gridCol>
              </a:tblGrid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G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22438429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92853576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25258897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90019932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54275343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87666258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68709061"/>
                  </a:ext>
                </a:extLst>
              </a:tr>
            </a:tbl>
          </a:graphicData>
        </a:graphic>
      </p:graphicFrame>
      <p:sp>
        <p:nvSpPr>
          <p:cNvPr id="60" name="AutoShape 31"/>
          <p:cNvSpPr>
            <a:spLocks noChangeAspect="1" noChangeArrowheads="1" noTextEdit="1"/>
          </p:cNvSpPr>
          <p:nvPr/>
        </p:nvSpPr>
        <p:spPr bwMode="auto">
          <a:xfrm>
            <a:off x="2654300" y="358775"/>
            <a:ext cx="6038850" cy="202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1" name="Line 33"/>
          <p:cNvSpPr>
            <a:spLocks noChangeShapeType="1"/>
          </p:cNvSpPr>
          <p:nvPr/>
        </p:nvSpPr>
        <p:spPr bwMode="auto">
          <a:xfrm>
            <a:off x="3667125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2" name="Line 34"/>
          <p:cNvSpPr>
            <a:spLocks noChangeShapeType="1"/>
          </p:cNvSpPr>
          <p:nvPr/>
        </p:nvSpPr>
        <p:spPr bwMode="auto">
          <a:xfrm>
            <a:off x="4667250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3" name="Line 35"/>
          <p:cNvSpPr>
            <a:spLocks noChangeShapeType="1"/>
          </p:cNvSpPr>
          <p:nvPr/>
        </p:nvSpPr>
        <p:spPr bwMode="auto">
          <a:xfrm>
            <a:off x="5680075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4" name="Line 36"/>
          <p:cNvSpPr>
            <a:spLocks noChangeShapeType="1"/>
          </p:cNvSpPr>
          <p:nvPr/>
        </p:nvSpPr>
        <p:spPr bwMode="auto">
          <a:xfrm>
            <a:off x="6680200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5" name="Line 37"/>
          <p:cNvSpPr>
            <a:spLocks noChangeShapeType="1"/>
          </p:cNvSpPr>
          <p:nvPr/>
        </p:nvSpPr>
        <p:spPr bwMode="auto">
          <a:xfrm>
            <a:off x="7680325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6" name="Line 38"/>
          <p:cNvSpPr>
            <a:spLocks noChangeShapeType="1"/>
          </p:cNvSpPr>
          <p:nvPr/>
        </p:nvSpPr>
        <p:spPr bwMode="auto">
          <a:xfrm>
            <a:off x="2654300" y="873125"/>
            <a:ext cx="6038850" cy="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7" name="Line 39"/>
          <p:cNvSpPr>
            <a:spLocks noChangeShapeType="1"/>
          </p:cNvSpPr>
          <p:nvPr/>
        </p:nvSpPr>
        <p:spPr bwMode="auto">
          <a:xfrm>
            <a:off x="2654300" y="1365250"/>
            <a:ext cx="6038850" cy="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8" name="Line 40"/>
          <p:cNvSpPr>
            <a:spLocks noChangeShapeType="1"/>
          </p:cNvSpPr>
          <p:nvPr/>
        </p:nvSpPr>
        <p:spPr bwMode="auto">
          <a:xfrm>
            <a:off x="2654300" y="1846263"/>
            <a:ext cx="6038850" cy="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9" name="Line 41"/>
          <p:cNvSpPr>
            <a:spLocks noChangeShapeType="1"/>
          </p:cNvSpPr>
          <p:nvPr/>
        </p:nvSpPr>
        <p:spPr bwMode="auto">
          <a:xfrm>
            <a:off x="2665413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0" name="Line 42"/>
          <p:cNvSpPr>
            <a:spLocks noChangeShapeType="1"/>
          </p:cNvSpPr>
          <p:nvPr/>
        </p:nvSpPr>
        <p:spPr bwMode="auto">
          <a:xfrm>
            <a:off x="8682038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1" name="Line 43"/>
          <p:cNvSpPr>
            <a:spLocks noChangeShapeType="1"/>
          </p:cNvSpPr>
          <p:nvPr/>
        </p:nvSpPr>
        <p:spPr bwMode="auto">
          <a:xfrm>
            <a:off x="2654300" y="381000"/>
            <a:ext cx="6038850" cy="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2" name="Line 44"/>
          <p:cNvSpPr>
            <a:spLocks noChangeShapeType="1"/>
          </p:cNvSpPr>
          <p:nvPr/>
        </p:nvSpPr>
        <p:spPr bwMode="auto">
          <a:xfrm>
            <a:off x="2654300" y="2338388"/>
            <a:ext cx="6038850" cy="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3" name="Rectangle 45"/>
          <p:cNvSpPr>
            <a:spLocks noChangeArrowheads="1"/>
          </p:cNvSpPr>
          <p:nvPr/>
        </p:nvSpPr>
        <p:spPr bwMode="auto">
          <a:xfrm>
            <a:off x="2776538" y="43656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D[6][0]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" name="Rectangle 46"/>
          <p:cNvSpPr>
            <a:spLocks noChangeArrowheads="1"/>
          </p:cNvSpPr>
          <p:nvPr/>
        </p:nvSpPr>
        <p:spPr bwMode="auto">
          <a:xfrm>
            <a:off x="3778250" y="43656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D[5][0]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Rectangle 47"/>
          <p:cNvSpPr>
            <a:spLocks noChangeArrowheads="1"/>
          </p:cNvSpPr>
          <p:nvPr/>
        </p:nvSpPr>
        <p:spPr bwMode="auto">
          <a:xfrm>
            <a:off x="4778375" y="43656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D[4][0]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Rectangle 48"/>
          <p:cNvSpPr>
            <a:spLocks noChangeArrowheads="1"/>
          </p:cNvSpPr>
          <p:nvPr/>
        </p:nvSpPr>
        <p:spPr bwMode="auto">
          <a:xfrm>
            <a:off x="5791200" y="43656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D[3][0]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7" name="Rectangle 49"/>
          <p:cNvSpPr>
            <a:spLocks noChangeArrowheads="1"/>
          </p:cNvSpPr>
          <p:nvPr/>
        </p:nvSpPr>
        <p:spPr bwMode="auto">
          <a:xfrm>
            <a:off x="6791325" y="43656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D[2][0]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8" name="Rectangle 50"/>
          <p:cNvSpPr>
            <a:spLocks noChangeArrowheads="1"/>
          </p:cNvSpPr>
          <p:nvPr/>
        </p:nvSpPr>
        <p:spPr bwMode="auto">
          <a:xfrm>
            <a:off x="7793038" y="43656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D[1][0]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9" name="Rectangle 51"/>
          <p:cNvSpPr>
            <a:spLocks noChangeArrowheads="1"/>
          </p:cNvSpPr>
          <p:nvPr/>
        </p:nvSpPr>
        <p:spPr bwMode="auto">
          <a:xfrm>
            <a:off x="2776538" y="928688"/>
            <a:ext cx="277813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0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0" name="Rectangle 52"/>
          <p:cNvSpPr>
            <a:spLocks noChangeArrowheads="1"/>
          </p:cNvSpPr>
          <p:nvPr/>
        </p:nvSpPr>
        <p:spPr bwMode="auto">
          <a:xfrm>
            <a:off x="3778250" y="928688"/>
            <a:ext cx="277813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6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1" name="Rectangle 53"/>
          <p:cNvSpPr>
            <a:spLocks noChangeArrowheads="1"/>
          </p:cNvSpPr>
          <p:nvPr/>
        </p:nvSpPr>
        <p:spPr bwMode="auto">
          <a:xfrm>
            <a:off x="4778375" y="928688"/>
            <a:ext cx="277813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1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2" name="Rectangle 54"/>
          <p:cNvSpPr>
            <a:spLocks noChangeArrowheads="1"/>
          </p:cNvSpPr>
          <p:nvPr/>
        </p:nvSpPr>
        <p:spPr bwMode="auto">
          <a:xfrm>
            <a:off x="5791200" y="928688"/>
            <a:ext cx="433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11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3" name="Rectangle 55"/>
          <p:cNvSpPr>
            <a:spLocks noChangeArrowheads="1"/>
          </p:cNvSpPr>
          <p:nvPr/>
        </p:nvSpPr>
        <p:spPr bwMode="auto">
          <a:xfrm>
            <a:off x="6791325" y="928688"/>
            <a:ext cx="433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15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4" name="Rectangle 56"/>
          <p:cNvSpPr>
            <a:spLocks noChangeArrowheads="1"/>
          </p:cNvSpPr>
          <p:nvPr/>
        </p:nvSpPr>
        <p:spPr bwMode="auto">
          <a:xfrm>
            <a:off x="7793038" y="928688"/>
            <a:ext cx="433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18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5" name="Rectangle 57"/>
          <p:cNvSpPr>
            <a:spLocks noChangeArrowheads="1"/>
          </p:cNvSpPr>
          <p:nvPr/>
        </p:nvSpPr>
        <p:spPr bwMode="auto">
          <a:xfrm>
            <a:off x="2776538" y="142081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D[6][1]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6" name="Rectangle 58"/>
          <p:cNvSpPr>
            <a:spLocks noChangeArrowheads="1"/>
          </p:cNvSpPr>
          <p:nvPr/>
        </p:nvSpPr>
        <p:spPr bwMode="auto">
          <a:xfrm>
            <a:off x="3778250" y="142081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D[5][1]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7" name="Rectangle 59"/>
          <p:cNvSpPr>
            <a:spLocks noChangeArrowheads="1"/>
          </p:cNvSpPr>
          <p:nvPr/>
        </p:nvSpPr>
        <p:spPr bwMode="auto">
          <a:xfrm>
            <a:off x="4778375" y="142081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D[4][1]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8" name="Rectangle 60"/>
          <p:cNvSpPr>
            <a:spLocks noChangeArrowheads="1"/>
          </p:cNvSpPr>
          <p:nvPr/>
        </p:nvSpPr>
        <p:spPr bwMode="auto">
          <a:xfrm>
            <a:off x="5791200" y="142081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D[3][1]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9" name="Rectangle 61"/>
          <p:cNvSpPr>
            <a:spLocks noChangeArrowheads="1"/>
          </p:cNvSpPr>
          <p:nvPr/>
        </p:nvSpPr>
        <p:spPr bwMode="auto">
          <a:xfrm>
            <a:off x="6791325" y="142081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D[2][1]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" name="Rectangle 62"/>
          <p:cNvSpPr>
            <a:spLocks noChangeArrowheads="1"/>
          </p:cNvSpPr>
          <p:nvPr/>
        </p:nvSpPr>
        <p:spPr bwMode="auto">
          <a:xfrm>
            <a:off x="7793038" y="142081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D[1][1]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1" name="Rectangle 63"/>
          <p:cNvSpPr>
            <a:spLocks noChangeArrowheads="1"/>
          </p:cNvSpPr>
          <p:nvPr/>
        </p:nvSpPr>
        <p:spPr bwMode="auto">
          <a:xfrm>
            <a:off x="2776538" y="1901825"/>
            <a:ext cx="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2" name="Rectangle 64"/>
          <p:cNvSpPr>
            <a:spLocks noChangeArrowheads="1"/>
          </p:cNvSpPr>
          <p:nvPr/>
        </p:nvSpPr>
        <p:spPr bwMode="auto">
          <a:xfrm>
            <a:off x="3778250" y="1901825"/>
            <a:ext cx="277813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0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3" name="Rectangle 65"/>
          <p:cNvSpPr>
            <a:spLocks noChangeArrowheads="1"/>
          </p:cNvSpPr>
          <p:nvPr/>
        </p:nvSpPr>
        <p:spPr bwMode="auto">
          <a:xfrm>
            <a:off x="4778375" y="1901825"/>
            <a:ext cx="277813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0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4" name="Rectangle 66"/>
          <p:cNvSpPr>
            <a:spLocks noChangeArrowheads="1"/>
          </p:cNvSpPr>
          <p:nvPr/>
        </p:nvSpPr>
        <p:spPr bwMode="auto">
          <a:xfrm>
            <a:off x="5791200" y="1901825"/>
            <a:ext cx="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5" name="Rectangle 67"/>
          <p:cNvSpPr>
            <a:spLocks noChangeArrowheads="1"/>
          </p:cNvSpPr>
          <p:nvPr/>
        </p:nvSpPr>
        <p:spPr bwMode="auto">
          <a:xfrm>
            <a:off x="6791325" y="1901825"/>
            <a:ext cx="147476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ahoma" panose="020B0604030504040204" pitchFamily="34" charset="0"/>
              </a:rPr>
              <a:t>8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96" name="Rectangle 68"/>
          <p:cNvSpPr>
            <a:spLocks noChangeArrowheads="1"/>
          </p:cNvSpPr>
          <p:nvPr/>
        </p:nvSpPr>
        <p:spPr bwMode="auto">
          <a:xfrm>
            <a:off x="7793038" y="1901825"/>
            <a:ext cx="294953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ahoma" panose="020B0604030504040204" pitchFamily="34" charset="0"/>
              </a:rPr>
              <a:t>11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26" name="文字方塊 125"/>
          <p:cNvSpPr txBox="1"/>
          <p:nvPr/>
        </p:nvSpPr>
        <p:spPr>
          <a:xfrm>
            <a:off x="5304721" y="3089453"/>
            <a:ext cx="6767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u= </a:t>
            </a:r>
            <a:endParaRPr lang="zh-TW" altLang="en-US" dirty="0"/>
          </a:p>
        </p:txBody>
      </p:sp>
      <p:sp>
        <p:nvSpPr>
          <p:cNvPr id="131" name="文字方塊 130"/>
          <p:cNvSpPr txBox="1"/>
          <p:nvPr/>
        </p:nvSpPr>
        <p:spPr>
          <a:xfrm>
            <a:off x="5315834" y="3703470"/>
            <a:ext cx="6591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k= </a:t>
            </a:r>
            <a:endParaRPr lang="zh-TW" altLang="en-US" dirty="0"/>
          </a:p>
        </p:txBody>
      </p:sp>
      <p:sp>
        <p:nvSpPr>
          <p:cNvPr id="144" name="文字方塊 143"/>
          <p:cNvSpPr txBox="1"/>
          <p:nvPr/>
        </p:nvSpPr>
        <p:spPr>
          <a:xfrm>
            <a:off x="5775928" y="3085338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5</a:t>
            </a:r>
            <a:endParaRPr lang="zh-TW" altLang="en-US" dirty="0"/>
          </a:p>
        </p:txBody>
      </p:sp>
      <p:sp>
        <p:nvSpPr>
          <p:cNvPr id="145" name="文字方塊 144"/>
          <p:cNvSpPr txBox="1"/>
          <p:nvPr/>
        </p:nvSpPr>
        <p:spPr>
          <a:xfrm>
            <a:off x="5773546" y="369935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</a:t>
            </a:r>
            <a:endParaRPr lang="zh-TW" altLang="en-US" dirty="0"/>
          </a:p>
        </p:txBody>
      </p:sp>
      <p:pic>
        <p:nvPicPr>
          <p:cNvPr id="188" name="圖片 18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1729" y="4118546"/>
            <a:ext cx="1837022" cy="2290925"/>
          </a:xfrm>
          <a:prstGeom prst="rect">
            <a:avLst/>
          </a:prstGeom>
        </p:spPr>
      </p:pic>
      <p:sp>
        <p:nvSpPr>
          <p:cNvPr id="97" name="Rectangle 67"/>
          <p:cNvSpPr>
            <a:spLocks noChangeArrowheads="1"/>
          </p:cNvSpPr>
          <p:nvPr/>
        </p:nvSpPr>
        <p:spPr bwMode="auto">
          <a:xfrm>
            <a:off x="5775928" y="1912937"/>
            <a:ext cx="147476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ahoma" panose="020B0604030504040204" pitchFamily="34" charset="0"/>
              </a:rPr>
              <a:t>4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50" name="Rectangle 64"/>
          <p:cNvSpPr>
            <a:spLocks noChangeArrowheads="1"/>
          </p:cNvSpPr>
          <p:nvPr/>
        </p:nvSpPr>
        <p:spPr bwMode="auto">
          <a:xfrm>
            <a:off x="2776538" y="1900580"/>
            <a:ext cx="147476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100" dirty="0">
                <a:solidFill>
                  <a:srgbClr val="000000"/>
                </a:solidFill>
                <a:latin typeface="Tahoma" panose="020B0604030504040204" pitchFamily="34" charset="0"/>
              </a:rPr>
              <a:t>1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54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89D81E-456D-48AC-964B-DF2A88A2C86B}" type="slidenum">
              <a:rPr lang="zh-TW" altLang="en-US" smtClean="0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88504" y="685800"/>
            <a:ext cx="8077200" cy="562292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D</a:t>
            </a:r>
            <a:r>
              <a:rPr lang="pl-PL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[i][k] &gt; 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D</a:t>
            </a:r>
            <a:r>
              <a:rPr lang="pl-PL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[u][k] + G[u][i]</a:t>
            </a: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/>
          </p:nvPr>
        </p:nvGraphicFramePr>
        <p:xfrm>
          <a:off x="422122" y="3431377"/>
          <a:ext cx="3633945" cy="2720704"/>
        </p:xfrm>
        <a:graphic>
          <a:graphicData uri="http://schemas.openxmlformats.org/drawingml/2006/table">
            <a:tbl>
              <a:tblPr firstRow="1" firstCol="1">
                <a:tableStyleId>{C083E6E3-FA7D-4D7B-A595-EF9225AFEA82}</a:tableStyleId>
              </a:tblPr>
              <a:tblGrid>
                <a:gridCol w="519135">
                  <a:extLst>
                    <a:ext uri="{9D8B030D-6E8A-4147-A177-3AD203B41FA5}">
                      <a16:colId xmlns:a16="http://schemas.microsoft.com/office/drawing/2014/main" xmlns="" val="2038984939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2031452294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3478213727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422043759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2105750188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3633868434"/>
                    </a:ext>
                  </a:extLst>
                </a:gridCol>
                <a:gridCol w="519135">
                  <a:extLst>
                    <a:ext uri="{9D8B030D-6E8A-4147-A177-3AD203B41FA5}">
                      <a16:colId xmlns:a16="http://schemas.microsoft.com/office/drawing/2014/main" xmlns="" val="2178054288"/>
                    </a:ext>
                  </a:extLst>
                </a:gridCol>
              </a:tblGrid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G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22438429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92853576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25258897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90019932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54275343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87666258"/>
                  </a:ext>
                </a:extLst>
              </a:tr>
              <a:tr h="388672"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68709061"/>
                  </a:ext>
                </a:extLst>
              </a:tr>
            </a:tbl>
          </a:graphicData>
        </a:graphic>
      </p:graphicFrame>
      <p:sp>
        <p:nvSpPr>
          <p:cNvPr id="60" name="AutoShape 31"/>
          <p:cNvSpPr>
            <a:spLocks noChangeAspect="1" noChangeArrowheads="1" noTextEdit="1"/>
          </p:cNvSpPr>
          <p:nvPr/>
        </p:nvSpPr>
        <p:spPr bwMode="auto">
          <a:xfrm>
            <a:off x="2654300" y="358775"/>
            <a:ext cx="6038850" cy="202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1" name="Line 33"/>
          <p:cNvSpPr>
            <a:spLocks noChangeShapeType="1"/>
          </p:cNvSpPr>
          <p:nvPr/>
        </p:nvSpPr>
        <p:spPr bwMode="auto">
          <a:xfrm>
            <a:off x="3667125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2" name="Line 34"/>
          <p:cNvSpPr>
            <a:spLocks noChangeShapeType="1"/>
          </p:cNvSpPr>
          <p:nvPr/>
        </p:nvSpPr>
        <p:spPr bwMode="auto">
          <a:xfrm>
            <a:off x="4667250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3" name="Line 35"/>
          <p:cNvSpPr>
            <a:spLocks noChangeShapeType="1"/>
          </p:cNvSpPr>
          <p:nvPr/>
        </p:nvSpPr>
        <p:spPr bwMode="auto">
          <a:xfrm>
            <a:off x="5680075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4" name="Line 36"/>
          <p:cNvSpPr>
            <a:spLocks noChangeShapeType="1"/>
          </p:cNvSpPr>
          <p:nvPr/>
        </p:nvSpPr>
        <p:spPr bwMode="auto">
          <a:xfrm>
            <a:off x="6680200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5" name="Line 37"/>
          <p:cNvSpPr>
            <a:spLocks noChangeShapeType="1"/>
          </p:cNvSpPr>
          <p:nvPr/>
        </p:nvSpPr>
        <p:spPr bwMode="auto">
          <a:xfrm>
            <a:off x="7680325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6" name="Line 38"/>
          <p:cNvSpPr>
            <a:spLocks noChangeShapeType="1"/>
          </p:cNvSpPr>
          <p:nvPr/>
        </p:nvSpPr>
        <p:spPr bwMode="auto">
          <a:xfrm>
            <a:off x="2654300" y="873125"/>
            <a:ext cx="6038850" cy="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7" name="Line 39"/>
          <p:cNvSpPr>
            <a:spLocks noChangeShapeType="1"/>
          </p:cNvSpPr>
          <p:nvPr/>
        </p:nvSpPr>
        <p:spPr bwMode="auto">
          <a:xfrm>
            <a:off x="2654300" y="1365250"/>
            <a:ext cx="6038850" cy="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8" name="Line 40"/>
          <p:cNvSpPr>
            <a:spLocks noChangeShapeType="1"/>
          </p:cNvSpPr>
          <p:nvPr/>
        </p:nvSpPr>
        <p:spPr bwMode="auto">
          <a:xfrm>
            <a:off x="2654300" y="1846263"/>
            <a:ext cx="6038850" cy="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9" name="Line 41"/>
          <p:cNvSpPr>
            <a:spLocks noChangeShapeType="1"/>
          </p:cNvSpPr>
          <p:nvPr/>
        </p:nvSpPr>
        <p:spPr bwMode="auto">
          <a:xfrm>
            <a:off x="2665413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0" name="Line 42"/>
          <p:cNvSpPr>
            <a:spLocks noChangeShapeType="1"/>
          </p:cNvSpPr>
          <p:nvPr/>
        </p:nvSpPr>
        <p:spPr bwMode="auto">
          <a:xfrm>
            <a:off x="8682038" y="381000"/>
            <a:ext cx="0" cy="196850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1" name="Line 43"/>
          <p:cNvSpPr>
            <a:spLocks noChangeShapeType="1"/>
          </p:cNvSpPr>
          <p:nvPr/>
        </p:nvSpPr>
        <p:spPr bwMode="auto">
          <a:xfrm>
            <a:off x="2654300" y="381000"/>
            <a:ext cx="6038850" cy="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2" name="Line 44"/>
          <p:cNvSpPr>
            <a:spLocks noChangeShapeType="1"/>
          </p:cNvSpPr>
          <p:nvPr/>
        </p:nvSpPr>
        <p:spPr bwMode="auto">
          <a:xfrm>
            <a:off x="2654300" y="2338388"/>
            <a:ext cx="6038850" cy="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3" name="Rectangle 45"/>
          <p:cNvSpPr>
            <a:spLocks noChangeArrowheads="1"/>
          </p:cNvSpPr>
          <p:nvPr/>
        </p:nvSpPr>
        <p:spPr bwMode="auto">
          <a:xfrm>
            <a:off x="2776538" y="43656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D[6][0]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" name="Rectangle 46"/>
          <p:cNvSpPr>
            <a:spLocks noChangeArrowheads="1"/>
          </p:cNvSpPr>
          <p:nvPr/>
        </p:nvSpPr>
        <p:spPr bwMode="auto">
          <a:xfrm>
            <a:off x="3778250" y="43656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D[5][0]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Rectangle 47"/>
          <p:cNvSpPr>
            <a:spLocks noChangeArrowheads="1"/>
          </p:cNvSpPr>
          <p:nvPr/>
        </p:nvSpPr>
        <p:spPr bwMode="auto">
          <a:xfrm>
            <a:off x="4778375" y="43656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D[4][0]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Rectangle 48"/>
          <p:cNvSpPr>
            <a:spLocks noChangeArrowheads="1"/>
          </p:cNvSpPr>
          <p:nvPr/>
        </p:nvSpPr>
        <p:spPr bwMode="auto">
          <a:xfrm>
            <a:off x="5791200" y="43656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D[3][0]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7" name="Rectangle 49"/>
          <p:cNvSpPr>
            <a:spLocks noChangeArrowheads="1"/>
          </p:cNvSpPr>
          <p:nvPr/>
        </p:nvSpPr>
        <p:spPr bwMode="auto">
          <a:xfrm>
            <a:off x="6791325" y="43656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D[2][0]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8" name="Rectangle 50"/>
          <p:cNvSpPr>
            <a:spLocks noChangeArrowheads="1"/>
          </p:cNvSpPr>
          <p:nvPr/>
        </p:nvSpPr>
        <p:spPr bwMode="auto">
          <a:xfrm>
            <a:off x="7793038" y="43656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D[1][0]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9" name="Rectangle 51"/>
          <p:cNvSpPr>
            <a:spLocks noChangeArrowheads="1"/>
          </p:cNvSpPr>
          <p:nvPr/>
        </p:nvSpPr>
        <p:spPr bwMode="auto">
          <a:xfrm>
            <a:off x="2776538" y="928688"/>
            <a:ext cx="277813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0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0" name="Rectangle 52"/>
          <p:cNvSpPr>
            <a:spLocks noChangeArrowheads="1"/>
          </p:cNvSpPr>
          <p:nvPr/>
        </p:nvSpPr>
        <p:spPr bwMode="auto">
          <a:xfrm>
            <a:off x="3778250" y="928688"/>
            <a:ext cx="277813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6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1" name="Rectangle 53"/>
          <p:cNvSpPr>
            <a:spLocks noChangeArrowheads="1"/>
          </p:cNvSpPr>
          <p:nvPr/>
        </p:nvSpPr>
        <p:spPr bwMode="auto">
          <a:xfrm>
            <a:off x="4778375" y="928688"/>
            <a:ext cx="277813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1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2" name="Rectangle 54"/>
          <p:cNvSpPr>
            <a:spLocks noChangeArrowheads="1"/>
          </p:cNvSpPr>
          <p:nvPr/>
        </p:nvSpPr>
        <p:spPr bwMode="auto">
          <a:xfrm>
            <a:off x="5791200" y="928688"/>
            <a:ext cx="433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11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3" name="Rectangle 55"/>
          <p:cNvSpPr>
            <a:spLocks noChangeArrowheads="1"/>
          </p:cNvSpPr>
          <p:nvPr/>
        </p:nvSpPr>
        <p:spPr bwMode="auto">
          <a:xfrm>
            <a:off x="6791325" y="928688"/>
            <a:ext cx="433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15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4" name="Rectangle 56"/>
          <p:cNvSpPr>
            <a:spLocks noChangeArrowheads="1"/>
          </p:cNvSpPr>
          <p:nvPr/>
        </p:nvSpPr>
        <p:spPr bwMode="auto">
          <a:xfrm>
            <a:off x="7793038" y="928688"/>
            <a:ext cx="433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18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5" name="Rectangle 57"/>
          <p:cNvSpPr>
            <a:spLocks noChangeArrowheads="1"/>
          </p:cNvSpPr>
          <p:nvPr/>
        </p:nvSpPr>
        <p:spPr bwMode="auto">
          <a:xfrm>
            <a:off x="2776538" y="142081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D[6][1]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6" name="Rectangle 58"/>
          <p:cNvSpPr>
            <a:spLocks noChangeArrowheads="1"/>
          </p:cNvSpPr>
          <p:nvPr/>
        </p:nvSpPr>
        <p:spPr bwMode="auto">
          <a:xfrm>
            <a:off x="3778250" y="142081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D[5][1]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7" name="Rectangle 59"/>
          <p:cNvSpPr>
            <a:spLocks noChangeArrowheads="1"/>
          </p:cNvSpPr>
          <p:nvPr/>
        </p:nvSpPr>
        <p:spPr bwMode="auto">
          <a:xfrm>
            <a:off x="4778375" y="142081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D[4][1]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8" name="Rectangle 60"/>
          <p:cNvSpPr>
            <a:spLocks noChangeArrowheads="1"/>
          </p:cNvSpPr>
          <p:nvPr/>
        </p:nvSpPr>
        <p:spPr bwMode="auto">
          <a:xfrm>
            <a:off x="5791200" y="142081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D[3][1]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9" name="Rectangle 61"/>
          <p:cNvSpPr>
            <a:spLocks noChangeArrowheads="1"/>
          </p:cNvSpPr>
          <p:nvPr/>
        </p:nvSpPr>
        <p:spPr bwMode="auto">
          <a:xfrm>
            <a:off x="6791325" y="142081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D[2][1]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" name="Rectangle 62"/>
          <p:cNvSpPr>
            <a:spLocks noChangeArrowheads="1"/>
          </p:cNvSpPr>
          <p:nvPr/>
        </p:nvSpPr>
        <p:spPr bwMode="auto">
          <a:xfrm>
            <a:off x="7793038" y="1420813"/>
            <a:ext cx="1068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D[1][1]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1" name="Rectangle 63"/>
          <p:cNvSpPr>
            <a:spLocks noChangeArrowheads="1"/>
          </p:cNvSpPr>
          <p:nvPr/>
        </p:nvSpPr>
        <p:spPr bwMode="auto">
          <a:xfrm>
            <a:off x="2776538" y="1901825"/>
            <a:ext cx="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2" name="Rectangle 64"/>
          <p:cNvSpPr>
            <a:spLocks noChangeArrowheads="1"/>
          </p:cNvSpPr>
          <p:nvPr/>
        </p:nvSpPr>
        <p:spPr bwMode="auto">
          <a:xfrm>
            <a:off x="3778250" y="1901825"/>
            <a:ext cx="277813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0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3" name="Rectangle 65"/>
          <p:cNvSpPr>
            <a:spLocks noChangeArrowheads="1"/>
          </p:cNvSpPr>
          <p:nvPr/>
        </p:nvSpPr>
        <p:spPr bwMode="auto">
          <a:xfrm>
            <a:off x="4778375" y="1901825"/>
            <a:ext cx="277813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0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4" name="Rectangle 66"/>
          <p:cNvSpPr>
            <a:spLocks noChangeArrowheads="1"/>
          </p:cNvSpPr>
          <p:nvPr/>
        </p:nvSpPr>
        <p:spPr bwMode="auto">
          <a:xfrm>
            <a:off x="5791200" y="1901825"/>
            <a:ext cx="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5" name="Rectangle 67"/>
          <p:cNvSpPr>
            <a:spLocks noChangeArrowheads="1"/>
          </p:cNvSpPr>
          <p:nvPr/>
        </p:nvSpPr>
        <p:spPr bwMode="auto">
          <a:xfrm>
            <a:off x="6791325" y="1901825"/>
            <a:ext cx="147476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8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6" name="Rectangle 68"/>
          <p:cNvSpPr>
            <a:spLocks noChangeArrowheads="1"/>
          </p:cNvSpPr>
          <p:nvPr/>
        </p:nvSpPr>
        <p:spPr bwMode="auto">
          <a:xfrm>
            <a:off x="7793038" y="1901825"/>
            <a:ext cx="294953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11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6" name="文字方塊 125"/>
          <p:cNvSpPr txBox="1"/>
          <p:nvPr/>
        </p:nvSpPr>
        <p:spPr>
          <a:xfrm>
            <a:off x="5304721" y="3089453"/>
            <a:ext cx="6767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u= </a:t>
            </a:r>
            <a:endParaRPr lang="zh-TW" altLang="en-US" dirty="0"/>
          </a:p>
        </p:txBody>
      </p:sp>
      <p:sp>
        <p:nvSpPr>
          <p:cNvPr id="131" name="文字方塊 130"/>
          <p:cNvSpPr txBox="1"/>
          <p:nvPr/>
        </p:nvSpPr>
        <p:spPr>
          <a:xfrm>
            <a:off x="5315834" y="3703470"/>
            <a:ext cx="6591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k= </a:t>
            </a:r>
            <a:endParaRPr lang="zh-TW" altLang="en-US" dirty="0"/>
          </a:p>
        </p:txBody>
      </p:sp>
      <p:sp>
        <p:nvSpPr>
          <p:cNvPr id="144" name="文字方塊 143"/>
          <p:cNvSpPr txBox="1"/>
          <p:nvPr/>
        </p:nvSpPr>
        <p:spPr>
          <a:xfrm>
            <a:off x="5775928" y="3085338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4</a:t>
            </a:r>
            <a:endParaRPr lang="zh-TW" altLang="en-US" dirty="0"/>
          </a:p>
        </p:txBody>
      </p:sp>
      <p:sp>
        <p:nvSpPr>
          <p:cNvPr id="145" name="文字方塊 144"/>
          <p:cNvSpPr txBox="1"/>
          <p:nvPr/>
        </p:nvSpPr>
        <p:spPr>
          <a:xfrm>
            <a:off x="5773546" y="369935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0</a:t>
            </a:r>
            <a:endParaRPr lang="zh-TW" altLang="en-US" dirty="0"/>
          </a:p>
        </p:txBody>
      </p:sp>
      <p:pic>
        <p:nvPicPr>
          <p:cNvPr id="188" name="圖片 18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1729" y="4118546"/>
            <a:ext cx="1837022" cy="2290925"/>
          </a:xfrm>
          <a:prstGeom prst="rect">
            <a:avLst/>
          </a:prstGeom>
        </p:spPr>
      </p:pic>
      <p:sp>
        <p:nvSpPr>
          <p:cNvPr id="97" name="Rectangle 67"/>
          <p:cNvSpPr>
            <a:spLocks noChangeArrowheads="1"/>
          </p:cNvSpPr>
          <p:nvPr/>
        </p:nvSpPr>
        <p:spPr bwMode="auto">
          <a:xfrm>
            <a:off x="5775928" y="1912937"/>
            <a:ext cx="147476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4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64"/>
          <p:cNvSpPr>
            <a:spLocks noChangeArrowheads="1"/>
          </p:cNvSpPr>
          <p:nvPr/>
        </p:nvSpPr>
        <p:spPr bwMode="auto">
          <a:xfrm>
            <a:off x="2776538" y="1900580"/>
            <a:ext cx="147476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100" dirty="0">
                <a:solidFill>
                  <a:srgbClr val="000000"/>
                </a:solidFill>
                <a:latin typeface="Tahoma" panose="020B0604030504040204" pitchFamily="34" charset="0"/>
              </a:rPr>
              <a:t>1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641637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5672</TotalTime>
  <Words>1838</Words>
  <Application>Microsoft Office PowerPoint</Application>
  <PresentationFormat>如螢幕大小 (4:3)</PresentationFormat>
  <Paragraphs>807</Paragraphs>
  <Slides>15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3" baseType="lpstr">
      <vt:lpstr>新細明體</vt:lpstr>
      <vt:lpstr>標楷體</vt:lpstr>
      <vt:lpstr>Arial</vt:lpstr>
      <vt:lpstr>Cambria Math</vt:lpstr>
      <vt:lpstr>Tahoma</vt:lpstr>
      <vt:lpstr>Times New Roman</vt:lpstr>
      <vt:lpstr>Wingdings</vt:lpstr>
      <vt:lpstr>Blends</vt:lpstr>
      <vt:lpstr>10269 - Adventure of Super Mario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other</cp:lastModifiedBy>
  <cp:revision>239</cp:revision>
  <dcterms:created xsi:type="dcterms:W3CDTF">1601-01-01T00:00:00Z</dcterms:created>
  <dcterms:modified xsi:type="dcterms:W3CDTF">2017-06-25T11:09:09Z</dcterms:modified>
</cp:coreProperties>
</file>