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07" r:id="rId2"/>
    <p:sldId id="309" r:id="rId3"/>
    <p:sldId id="311" r:id="rId4"/>
    <p:sldId id="315" r:id="rId5"/>
    <p:sldId id="321" r:id="rId6"/>
    <p:sldId id="318" r:id="rId7"/>
    <p:sldId id="322" r:id="rId8"/>
    <p:sldId id="326" r:id="rId9"/>
    <p:sldId id="328" r:id="rId10"/>
    <p:sldId id="329" r:id="rId11"/>
    <p:sldId id="330" r:id="rId12"/>
    <p:sldId id="331" r:id="rId13"/>
    <p:sldId id="332" r:id="rId14"/>
    <p:sldId id="323" r:id="rId15"/>
    <p:sldId id="317" r:id="rId16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7" d="100"/>
          <a:sy n="97" d="100"/>
        </p:scale>
        <p:origin x="9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FD0A88-05EB-4383-99FF-5EB322578C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1914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97BF9D0-8611-4718-B4BE-7BD47129615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4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171C9A6-CD45-4BD2-858D-FBA22777224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0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A7DC162-4FC2-451F-BA46-59BD7EECC3A9}" type="slidenum">
              <a:rPr lang="zh-TW" altLang="en-US" sz="1200" smtClean="0"/>
              <a:pPr/>
              <a:t>15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61362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53F5E-F02D-451F-ABAA-D58D88DD070E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66C7-F683-4F3F-A3B9-E76192B24CC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533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27062-2B9E-43C9-AE2E-D5B3AF735B18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C64C-C409-41C3-A68F-242CFCBA4C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634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F594B-5071-4780-9277-CB2326A7A8B1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E9D3-8910-44EF-B77F-0E7D1DEE7D0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19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7F169-4FFA-4914-9606-A54222726734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0485B-6918-4FCD-8D92-5F23CF31BE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6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56D8B-01A6-4CB9-899B-E0B683841C13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A1DE-D317-4C57-96CC-3DB3669613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99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BFF29-F183-44A3-9EF3-7F1DBF33C487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4610A-32C8-42BA-95DA-335637480BC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51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D63C-624B-47A8-BEDB-243C6C2D32F0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4D0C-693B-475A-8A42-2F57EB14BF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2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2E7D-7629-4C37-94F1-94219BF849C8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DD39-F634-4025-A485-F7071E17C1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388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64B1-1041-4E23-BB20-763B8EF34473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D81E-456D-48AC-964B-DF2A88A2C8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666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5C2F-B23E-4B34-ACFE-FEFE60CE2330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7239-0C98-496C-B063-27181BD229D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66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311DA-0D65-42AC-B41F-F8CBFC75017F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B7952-33F2-4335-9BF2-FE9785DD82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943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B59A8FE-3789-45B8-9824-3C94609193B3}" type="datetime1">
              <a:rPr lang="zh-TW" altLang="en-US"/>
              <a:pPr>
                <a:defRPr/>
              </a:pPr>
              <a:t>2017/6/25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BE8088-AEB2-4B80-B84D-73C586CFAD3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DD744B-3F7F-4C32-956D-BFCE8C73363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4000" b="1" dirty="0">
                <a:latin typeface="Times New Roman" panose="02020603050405020304" pitchFamily="18" charset="0"/>
              </a:rPr>
              <a:t>10269 - Adventure of Super Mario</a:t>
            </a:r>
            <a:endParaRPr lang="en-US" altLang="zh-TW" sz="4000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74763"/>
            <a:ext cx="8305800" cy="5394597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10269 - Adventure of Super Mario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陳立超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瑪莉歐成功從城堡救出公主了</a:t>
            </a:r>
            <a:r>
              <a:rPr lang="en-US" altLang="zh-TW" sz="2400" dirty="0">
                <a:latin typeface="Times New Roman" panose="02020603050405020304" pitchFamily="18" charset="0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</a:rPr>
              <a:t> 但是為了用最快的速度趕回家，我們必須幫他找到能夠最快回家的路徑。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地點有分村莊跟城堡。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村莊有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座，編號為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1~A</a:t>
            </a:r>
            <a:r>
              <a:rPr lang="zh-TW" altLang="en-US" sz="2400" dirty="0">
                <a:latin typeface="Times New Roman" panose="02020603050405020304" pitchFamily="18" charset="0"/>
              </a:rPr>
              <a:t>；城堡有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座，編號為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A+1~A+B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瑪莉歐有一雙彈簧鞋，可以在“瞬間</a:t>
            </a:r>
            <a:r>
              <a:rPr lang="en-US" altLang="zh-TW" sz="2400" dirty="0">
                <a:latin typeface="Times New Roman" panose="02020603050405020304" pitchFamily="18" charset="0"/>
              </a:rPr>
              <a:t>”</a:t>
            </a:r>
            <a:r>
              <a:rPr lang="zh-TW" altLang="en-US" sz="2400" dirty="0">
                <a:latin typeface="Times New Roman" panose="02020603050405020304" pitchFamily="18" charset="0"/>
              </a:rPr>
              <a:t>跳過</a:t>
            </a:r>
            <a:r>
              <a:rPr lang="en-US" altLang="zh-TW" sz="2400" dirty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的距離，但是只能用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次。而且使用鞋子的起點與終點都必須在村莊或者是城堡。而且起點與終點之間不能有城堡。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</a:rPr>
              <a:t>瑪莉歐要從</a:t>
            </a:r>
            <a:r>
              <a:rPr lang="en-US" altLang="zh-TW" sz="2400" dirty="0">
                <a:latin typeface="Times New Roman" panose="02020603050405020304" pitchFamily="18" charset="0"/>
              </a:rPr>
              <a:t>A+B</a:t>
            </a:r>
            <a:r>
              <a:rPr lang="zh-TW" altLang="en-US" sz="2400" dirty="0">
                <a:latin typeface="Times New Roman" panose="02020603050405020304" pitchFamily="18" charset="0"/>
              </a:rPr>
              <a:t>號城堡返回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號村莊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5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17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94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17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9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2654300" y="334304"/>
            <a:ext cx="6207126" cy="2024063"/>
            <a:chOff x="2654300" y="334304"/>
            <a:chExt cx="6207126" cy="2024063"/>
          </a:xfrm>
        </p:grpSpPr>
        <p:sp>
          <p:nvSpPr>
            <p:cNvPr id="60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654300" y="334304"/>
              <a:ext cx="6038850" cy="202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dirty="0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3667125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2" name="Line 34"/>
            <p:cNvSpPr>
              <a:spLocks noChangeShapeType="1"/>
            </p:cNvSpPr>
            <p:nvPr/>
          </p:nvSpPr>
          <p:spPr bwMode="auto">
            <a:xfrm>
              <a:off x="4667250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5680075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>
              <a:off x="6680200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5" name="Line 37"/>
            <p:cNvSpPr>
              <a:spLocks noChangeShapeType="1"/>
            </p:cNvSpPr>
            <p:nvPr/>
          </p:nvSpPr>
          <p:spPr bwMode="auto">
            <a:xfrm>
              <a:off x="7680325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6" name="Line 38"/>
            <p:cNvSpPr>
              <a:spLocks noChangeShapeType="1"/>
            </p:cNvSpPr>
            <p:nvPr/>
          </p:nvSpPr>
          <p:spPr bwMode="auto">
            <a:xfrm>
              <a:off x="2654300" y="873125"/>
              <a:ext cx="60388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7" name="Line 39"/>
            <p:cNvSpPr>
              <a:spLocks noChangeShapeType="1"/>
            </p:cNvSpPr>
            <p:nvPr/>
          </p:nvSpPr>
          <p:spPr bwMode="auto">
            <a:xfrm>
              <a:off x="2654300" y="1365250"/>
              <a:ext cx="60388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8" name="Line 40"/>
            <p:cNvSpPr>
              <a:spLocks noChangeShapeType="1"/>
            </p:cNvSpPr>
            <p:nvPr/>
          </p:nvSpPr>
          <p:spPr bwMode="auto">
            <a:xfrm>
              <a:off x="2654300" y="1846263"/>
              <a:ext cx="60388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9" name="Line 41"/>
            <p:cNvSpPr>
              <a:spLocks noChangeShapeType="1"/>
            </p:cNvSpPr>
            <p:nvPr/>
          </p:nvSpPr>
          <p:spPr bwMode="auto">
            <a:xfrm>
              <a:off x="2665413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0" name="Line 42"/>
            <p:cNvSpPr>
              <a:spLocks noChangeShapeType="1"/>
            </p:cNvSpPr>
            <p:nvPr/>
          </p:nvSpPr>
          <p:spPr bwMode="auto">
            <a:xfrm>
              <a:off x="8682038" y="381000"/>
              <a:ext cx="0" cy="19685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1" name="Line 43"/>
            <p:cNvSpPr>
              <a:spLocks noChangeShapeType="1"/>
            </p:cNvSpPr>
            <p:nvPr/>
          </p:nvSpPr>
          <p:spPr bwMode="auto">
            <a:xfrm>
              <a:off x="2654300" y="381000"/>
              <a:ext cx="60388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2" name="Line 44"/>
            <p:cNvSpPr>
              <a:spLocks noChangeShapeType="1"/>
            </p:cNvSpPr>
            <p:nvPr/>
          </p:nvSpPr>
          <p:spPr bwMode="auto">
            <a:xfrm>
              <a:off x="2654300" y="2338388"/>
              <a:ext cx="60388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3" name="Rectangle 45"/>
            <p:cNvSpPr>
              <a:spLocks noChangeArrowheads="1"/>
            </p:cNvSpPr>
            <p:nvPr/>
          </p:nvSpPr>
          <p:spPr bwMode="auto">
            <a:xfrm>
              <a:off x="2776538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D[6][0]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46"/>
            <p:cNvSpPr>
              <a:spLocks noChangeArrowheads="1"/>
            </p:cNvSpPr>
            <p:nvPr/>
          </p:nvSpPr>
          <p:spPr bwMode="auto">
            <a:xfrm>
              <a:off x="3778250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D[5][0]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47"/>
            <p:cNvSpPr>
              <a:spLocks noChangeArrowheads="1"/>
            </p:cNvSpPr>
            <p:nvPr/>
          </p:nvSpPr>
          <p:spPr bwMode="auto">
            <a:xfrm>
              <a:off x="4778375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D[4][0]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48"/>
            <p:cNvSpPr>
              <a:spLocks noChangeArrowheads="1"/>
            </p:cNvSpPr>
            <p:nvPr/>
          </p:nvSpPr>
          <p:spPr bwMode="auto">
            <a:xfrm>
              <a:off x="5791200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D[3][0]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49"/>
            <p:cNvSpPr>
              <a:spLocks noChangeArrowheads="1"/>
            </p:cNvSpPr>
            <p:nvPr/>
          </p:nvSpPr>
          <p:spPr bwMode="auto">
            <a:xfrm>
              <a:off x="6791325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D[2][0]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50"/>
            <p:cNvSpPr>
              <a:spLocks noChangeArrowheads="1"/>
            </p:cNvSpPr>
            <p:nvPr/>
          </p:nvSpPr>
          <p:spPr bwMode="auto">
            <a:xfrm>
              <a:off x="7793038" y="43656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D[1][0]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51"/>
            <p:cNvSpPr>
              <a:spLocks noChangeArrowheads="1"/>
            </p:cNvSpPr>
            <p:nvPr/>
          </p:nvSpPr>
          <p:spPr bwMode="auto">
            <a:xfrm>
              <a:off x="2776538" y="928688"/>
              <a:ext cx="277813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0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52"/>
            <p:cNvSpPr>
              <a:spLocks noChangeArrowheads="1"/>
            </p:cNvSpPr>
            <p:nvPr/>
          </p:nvSpPr>
          <p:spPr bwMode="auto">
            <a:xfrm>
              <a:off x="3778250" y="928688"/>
              <a:ext cx="277813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6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53"/>
            <p:cNvSpPr>
              <a:spLocks noChangeArrowheads="1"/>
            </p:cNvSpPr>
            <p:nvPr/>
          </p:nvSpPr>
          <p:spPr bwMode="auto">
            <a:xfrm>
              <a:off x="4778375" y="928688"/>
              <a:ext cx="277813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54"/>
            <p:cNvSpPr>
              <a:spLocks noChangeArrowheads="1"/>
            </p:cNvSpPr>
            <p:nvPr/>
          </p:nvSpPr>
          <p:spPr bwMode="auto">
            <a:xfrm>
              <a:off x="5791200" y="928688"/>
              <a:ext cx="29495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</a:t>
              </a:r>
              <a:r>
                <a:rPr kumimoji="0" lang="en-US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0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55"/>
            <p:cNvSpPr>
              <a:spLocks noChangeArrowheads="1"/>
            </p:cNvSpPr>
            <p:nvPr/>
          </p:nvSpPr>
          <p:spPr bwMode="auto">
            <a:xfrm>
              <a:off x="6791325" y="928688"/>
              <a:ext cx="29495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1</a:t>
              </a:r>
              <a:r>
                <a:rPr kumimoji="0" lang="en-US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4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56"/>
            <p:cNvSpPr>
              <a:spLocks noChangeArrowheads="1"/>
            </p:cNvSpPr>
            <p:nvPr/>
          </p:nvSpPr>
          <p:spPr bwMode="auto">
            <a:xfrm>
              <a:off x="7793038" y="928688"/>
              <a:ext cx="294953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100" dirty="0">
                  <a:solidFill>
                    <a:srgbClr val="000000"/>
                  </a:solidFill>
                  <a:latin typeface="Tahoma" panose="020B0604030504040204" pitchFamily="34" charset="0"/>
                </a:rPr>
                <a:t>17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57"/>
            <p:cNvSpPr>
              <a:spLocks noChangeArrowheads="1"/>
            </p:cNvSpPr>
            <p:nvPr/>
          </p:nvSpPr>
          <p:spPr bwMode="auto">
            <a:xfrm>
              <a:off x="2776538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D[6][1]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58"/>
            <p:cNvSpPr>
              <a:spLocks noChangeArrowheads="1"/>
            </p:cNvSpPr>
            <p:nvPr/>
          </p:nvSpPr>
          <p:spPr bwMode="auto">
            <a:xfrm>
              <a:off x="3778250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D[5][1]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9"/>
            <p:cNvSpPr>
              <a:spLocks noChangeArrowheads="1"/>
            </p:cNvSpPr>
            <p:nvPr/>
          </p:nvSpPr>
          <p:spPr bwMode="auto">
            <a:xfrm>
              <a:off x="4778375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D[4][1]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60"/>
            <p:cNvSpPr>
              <a:spLocks noChangeArrowheads="1"/>
            </p:cNvSpPr>
            <p:nvPr/>
          </p:nvSpPr>
          <p:spPr bwMode="auto">
            <a:xfrm>
              <a:off x="5791200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D[3][1]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61"/>
            <p:cNvSpPr>
              <a:spLocks noChangeArrowheads="1"/>
            </p:cNvSpPr>
            <p:nvPr/>
          </p:nvSpPr>
          <p:spPr bwMode="auto">
            <a:xfrm>
              <a:off x="6791325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D[2][1]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62"/>
            <p:cNvSpPr>
              <a:spLocks noChangeArrowheads="1"/>
            </p:cNvSpPr>
            <p:nvPr/>
          </p:nvSpPr>
          <p:spPr bwMode="auto">
            <a:xfrm>
              <a:off x="7793038" y="1420813"/>
              <a:ext cx="1068388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D[1][1]</a:t>
              </a:r>
              <a:endPara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63"/>
            <p:cNvSpPr>
              <a:spLocks noChangeArrowheads="1"/>
            </p:cNvSpPr>
            <p:nvPr/>
          </p:nvSpPr>
          <p:spPr bwMode="auto">
            <a:xfrm>
              <a:off x="2776538" y="1901825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3778250" y="1901825"/>
              <a:ext cx="277813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0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65"/>
            <p:cNvSpPr>
              <a:spLocks noChangeArrowheads="1"/>
            </p:cNvSpPr>
            <p:nvPr/>
          </p:nvSpPr>
          <p:spPr bwMode="auto">
            <a:xfrm>
              <a:off x="4778375" y="1901825"/>
              <a:ext cx="277813" cy="39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0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66"/>
            <p:cNvSpPr>
              <a:spLocks noChangeArrowheads="1"/>
            </p:cNvSpPr>
            <p:nvPr/>
          </p:nvSpPr>
          <p:spPr bwMode="auto">
            <a:xfrm>
              <a:off x="5791200" y="1901825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67"/>
            <p:cNvSpPr>
              <a:spLocks noChangeArrowheads="1"/>
            </p:cNvSpPr>
            <p:nvPr/>
          </p:nvSpPr>
          <p:spPr bwMode="auto">
            <a:xfrm>
              <a:off x="6791325" y="1901825"/>
              <a:ext cx="14747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100" dirty="0">
                  <a:solidFill>
                    <a:srgbClr val="000000"/>
                  </a:solidFill>
                  <a:latin typeface="Tahoma" panose="020B0604030504040204" pitchFamily="34" charset="0"/>
                </a:rPr>
                <a:t>6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68"/>
            <p:cNvSpPr>
              <a:spLocks noChangeArrowheads="1"/>
            </p:cNvSpPr>
            <p:nvPr/>
          </p:nvSpPr>
          <p:spPr bwMode="auto">
            <a:xfrm>
              <a:off x="7793038" y="1901825"/>
              <a:ext cx="14747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9</a:t>
              </a:r>
              <a:endParaRPr kumimoji="0" lang="zh-TW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27" name="文字方塊 126"/>
          <p:cNvSpPr txBox="1"/>
          <p:nvPr/>
        </p:nvSpPr>
        <p:spPr>
          <a:xfrm>
            <a:off x="5768674" y="308735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32" name="文字方塊 131"/>
          <p:cNvSpPr txBox="1"/>
          <p:nvPr/>
        </p:nvSpPr>
        <p:spPr>
          <a:xfrm>
            <a:off x="5777638" y="372808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5"/>
          <p:cNvSpPr>
            <a:spLocks noChangeArrowheads="1"/>
          </p:cNvSpPr>
          <p:nvPr/>
        </p:nvSpPr>
        <p:spPr bwMode="auto">
          <a:xfrm>
            <a:off x="5767040" y="1913553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51"/>
          <p:cNvSpPr>
            <a:spLocks noChangeArrowheads="1"/>
          </p:cNvSpPr>
          <p:nvPr/>
        </p:nvSpPr>
        <p:spPr bwMode="auto">
          <a:xfrm>
            <a:off x="2800763" y="1892408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F1F253-C531-4D66-B612-1F1CF6F2A04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 txBox="1">
                <a:spLocks/>
              </p:cNvSpPr>
              <p:nvPr/>
            </p:nvSpPr>
            <p:spPr>
              <a:xfrm>
                <a:off x="611188" y="333375"/>
                <a:ext cx="7772400" cy="548005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defRPr/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kern="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Floyd-</a:t>
                </a:r>
                <a:r>
                  <a:rPr lang="en-US" altLang="zh-TW" sz="2400" kern="0" dirty="0" err="1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Warshall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 algorithm</a:t>
                </a:r>
                <a:r>
                  <a:rPr lang="zh-TW" altLang="en-US" sz="2400" dirty="0">
                    <a:latin typeface="+mn-ea"/>
                  </a:rPr>
                  <a:t>的時間複雜度為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N</m:t>
                        </m:r>
                      </m:e>
                      <m:sup>
                        <m: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)</a:t>
                </a:r>
              </a:p>
              <a:p>
                <a:pPr marL="0" indent="0"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marL="0" indent="0"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Dijkstra‘s algorithm</a:t>
                </a:r>
                <a:r>
                  <a:rPr lang="zh-TW" altLang="en-US" sz="2400" dirty="0">
                    <a:latin typeface="+mn-ea"/>
                  </a:rPr>
                  <a:t>時間複雜度為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N</m:t>
                        </m:r>
                      </m:e>
                      <m:sup>
                        <m:r>
                          <a:rPr lang="en-US" altLang="zh-TW" sz="2400" b="0" i="1" kern="0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)</a:t>
                </a:r>
              </a:p>
              <a:p>
                <a:pPr marL="0" indent="0"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marL="0" indent="0">
                  <a:buNone/>
                  <a:defRPr/>
                </a:pPr>
                <a:r>
                  <a:rPr lang="zh-TW" altLang="en-US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此題時間複雜度為</a:t>
                </a:r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N</m:t>
                        </m:r>
                      </m:e>
                      <m:sup>
                        <m: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)+O(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N</m:t>
                        </m:r>
                      </m:e>
                      <m:sup>
                        <m: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)=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N</m:t>
                        </m:r>
                      </m:e>
                      <m:sup>
                        <m:r>
                          <a:rPr lang="en-US" altLang="zh-TW" sz="2400" i="1" ker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sz="2400" kern="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)</a:t>
                </a:r>
              </a:p>
              <a:p>
                <a:pPr marL="0" indent="0"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  <a:defRPr/>
                </a:pPr>
                <a:endParaRPr lang="en-US" altLang="zh-TW" sz="2400" kern="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marL="0" indent="0">
                  <a:buNone/>
                  <a:defRPr/>
                </a:pP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2400" kern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/>
                </a:r>
                <a:br>
                  <a:rPr lang="en-US" altLang="zh-TW" sz="18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endParaRPr lang="en-US" altLang="zh-TW" sz="1800" b="1" kern="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" y="333375"/>
                <a:ext cx="7772400" cy="5480050"/>
              </a:xfrm>
              <a:prstGeom prst="rect">
                <a:avLst/>
              </a:prstGeom>
              <a:blipFill>
                <a:blip r:embed="rId3"/>
                <a:stretch>
                  <a:fillRect l="-1176" t="-8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300FEE-5DE7-4904-BE7D-ABB5AA5D728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3096344" cy="386624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78377" y="1751204"/>
            <a:ext cx="141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資料組數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692368" y="246440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村莊數目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692368" y="293528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城堡數目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692368" y="3906188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鞋子最多能跨越多長的距離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2692368" y="339695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路的數目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2692368" y="441542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鞋子的耐久度</a:t>
            </a:r>
          </a:p>
        </p:txBody>
      </p:sp>
      <p:cxnSp>
        <p:nvCxnSpPr>
          <p:cNvPr id="6" name="直線單箭頭接點 5"/>
          <p:cNvCxnSpPr>
            <a:endCxn id="4" idx="1"/>
          </p:cNvCxnSpPr>
          <p:nvPr/>
        </p:nvCxnSpPr>
        <p:spPr bwMode="auto">
          <a:xfrm>
            <a:off x="827584" y="2565253"/>
            <a:ext cx="1864784" cy="12998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endCxn id="15" idx="1"/>
          </p:cNvCxnSpPr>
          <p:nvPr/>
        </p:nvCxnSpPr>
        <p:spPr bwMode="auto">
          <a:xfrm>
            <a:off x="1115616" y="2509085"/>
            <a:ext cx="1576752" cy="6570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/>
          <p:cNvCxnSpPr>
            <a:endCxn id="17" idx="1"/>
          </p:cNvCxnSpPr>
          <p:nvPr/>
        </p:nvCxnSpPr>
        <p:spPr bwMode="auto">
          <a:xfrm>
            <a:off x="1475656" y="2565253"/>
            <a:ext cx="1216712" cy="1062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直線單箭頭接點 21"/>
          <p:cNvCxnSpPr>
            <a:endCxn id="16" idx="1"/>
          </p:cNvCxnSpPr>
          <p:nvPr/>
        </p:nvCxnSpPr>
        <p:spPr bwMode="auto">
          <a:xfrm>
            <a:off x="1763688" y="2565253"/>
            <a:ext cx="928680" cy="1571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>
            <a:endCxn id="18" idx="1"/>
          </p:cNvCxnSpPr>
          <p:nvPr/>
        </p:nvCxnSpPr>
        <p:spPr bwMode="auto">
          <a:xfrm>
            <a:off x="2123728" y="2565253"/>
            <a:ext cx="568640" cy="20810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5" name="橢圓 24"/>
          <p:cNvSpPr/>
          <p:nvPr/>
        </p:nvSpPr>
        <p:spPr bwMode="auto">
          <a:xfrm>
            <a:off x="611560" y="2212869"/>
            <a:ext cx="360040" cy="35238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3" name="橢圓 32"/>
          <p:cNvSpPr/>
          <p:nvPr/>
        </p:nvSpPr>
        <p:spPr bwMode="auto">
          <a:xfrm>
            <a:off x="961355" y="2227928"/>
            <a:ext cx="360040" cy="352384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4" name="橢圓 33"/>
          <p:cNvSpPr/>
          <p:nvPr/>
        </p:nvSpPr>
        <p:spPr bwMode="auto">
          <a:xfrm>
            <a:off x="1309198" y="2218645"/>
            <a:ext cx="360040" cy="352384"/>
          </a:xfrm>
          <a:prstGeom prst="ellipse">
            <a:avLst/>
          </a:prstGeom>
          <a:noFill/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/>
          <p:cNvSpPr/>
          <p:nvPr/>
        </p:nvSpPr>
        <p:spPr bwMode="auto">
          <a:xfrm>
            <a:off x="1658993" y="2218645"/>
            <a:ext cx="360040" cy="352384"/>
          </a:xfrm>
          <a:prstGeom prst="ellipse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6" name="橢圓 35"/>
          <p:cNvSpPr/>
          <p:nvPr/>
        </p:nvSpPr>
        <p:spPr bwMode="auto">
          <a:xfrm>
            <a:off x="2008292" y="2218645"/>
            <a:ext cx="360040" cy="352384"/>
          </a:xfrm>
          <a:prstGeom prst="ellipse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7" name="直線單箭頭接點 26"/>
          <p:cNvCxnSpPr>
            <a:stCxn id="28" idx="2"/>
            <a:endCxn id="41" idx="1"/>
          </p:cNvCxnSpPr>
          <p:nvPr/>
        </p:nvCxnSpPr>
        <p:spPr bwMode="auto">
          <a:xfrm>
            <a:off x="1185768" y="4877089"/>
            <a:ext cx="473225" cy="9263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矩形: 圓角 27"/>
          <p:cNvSpPr/>
          <p:nvPr/>
        </p:nvSpPr>
        <p:spPr bwMode="auto">
          <a:xfrm>
            <a:off x="611560" y="2630246"/>
            <a:ext cx="1148416" cy="22468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658993" y="5018638"/>
            <a:ext cx="64171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每一行為一條路徑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前兩個數字是城堡或村莊編號，編號不會一樣 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第三個數是兩點之間的距離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endParaRPr lang="zh-TW" altLang="en-US" dirty="0"/>
          </a:p>
        </p:txBody>
      </p:sp>
      <p:pic>
        <p:nvPicPr>
          <p:cNvPr id="32" name="圖片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038" y="1286296"/>
            <a:ext cx="2990831" cy="1102765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6781800" y="2212869"/>
            <a:ext cx="2073930" cy="2827403"/>
            <a:chOff x="6008469" y="2161695"/>
            <a:chExt cx="2460404" cy="3122933"/>
          </a:xfrm>
        </p:grpSpPr>
        <p:sp>
          <p:nvSpPr>
            <p:cNvPr id="38" name="橢圓 37"/>
            <p:cNvSpPr/>
            <p:nvPr/>
          </p:nvSpPr>
          <p:spPr bwMode="auto">
            <a:xfrm>
              <a:off x="6008469" y="3136316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2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橢圓 38"/>
            <p:cNvSpPr/>
            <p:nvPr/>
          </p:nvSpPr>
          <p:spPr bwMode="auto">
            <a:xfrm>
              <a:off x="7815788" y="4174503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4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橢圓 39"/>
            <p:cNvSpPr/>
            <p:nvPr/>
          </p:nvSpPr>
          <p:spPr bwMode="auto">
            <a:xfrm>
              <a:off x="7032403" y="3463838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3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橢圓 41"/>
            <p:cNvSpPr/>
            <p:nvPr/>
          </p:nvSpPr>
          <p:spPr bwMode="auto">
            <a:xfrm>
              <a:off x="6421740" y="2161695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1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橢圓 42"/>
            <p:cNvSpPr/>
            <p:nvPr/>
          </p:nvSpPr>
          <p:spPr bwMode="auto">
            <a:xfrm>
              <a:off x="6302925" y="4547358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5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橢圓 43"/>
            <p:cNvSpPr/>
            <p:nvPr/>
          </p:nvSpPr>
          <p:spPr bwMode="auto">
            <a:xfrm>
              <a:off x="7982748" y="4833000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6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" name="直線接點 7"/>
            <p:cNvCxnSpPr>
              <a:stCxn id="39" idx="4"/>
              <a:endCxn id="44" idx="0"/>
            </p:cNvCxnSpPr>
            <p:nvPr/>
          </p:nvCxnSpPr>
          <p:spPr bwMode="auto">
            <a:xfrm>
              <a:off x="8031812" y="4578061"/>
              <a:ext cx="166960" cy="2549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接點 11"/>
            <p:cNvCxnSpPr>
              <a:stCxn id="43" idx="6"/>
              <a:endCxn id="44" idx="2"/>
            </p:cNvCxnSpPr>
            <p:nvPr/>
          </p:nvCxnSpPr>
          <p:spPr bwMode="auto">
            <a:xfrm>
              <a:off x="6734973" y="4749137"/>
              <a:ext cx="1247775" cy="285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接點 13"/>
            <p:cNvCxnSpPr>
              <a:stCxn id="39" idx="3"/>
              <a:endCxn id="43" idx="7"/>
            </p:cNvCxnSpPr>
            <p:nvPr/>
          </p:nvCxnSpPr>
          <p:spPr bwMode="auto">
            <a:xfrm flipH="1">
              <a:off x="6671701" y="4518961"/>
              <a:ext cx="1207359" cy="874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接點 19"/>
            <p:cNvCxnSpPr>
              <a:stCxn id="40" idx="4"/>
              <a:endCxn id="43" idx="0"/>
            </p:cNvCxnSpPr>
            <p:nvPr/>
          </p:nvCxnSpPr>
          <p:spPr bwMode="auto">
            <a:xfrm flipH="1">
              <a:off x="6518949" y="3867396"/>
              <a:ext cx="729478" cy="6799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接點 22"/>
            <p:cNvCxnSpPr>
              <a:stCxn id="38" idx="6"/>
              <a:endCxn id="40" idx="1"/>
            </p:cNvCxnSpPr>
            <p:nvPr/>
          </p:nvCxnSpPr>
          <p:spPr bwMode="auto">
            <a:xfrm>
              <a:off x="6440517" y="3338095"/>
              <a:ext cx="655158" cy="184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線接點 45"/>
            <p:cNvCxnSpPr>
              <a:stCxn id="42" idx="4"/>
              <a:endCxn id="38" idx="0"/>
            </p:cNvCxnSpPr>
            <p:nvPr/>
          </p:nvCxnSpPr>
          <p:spPr bwMode="auto">
            <a:xfrm flipH="1">
              <a:off x="6224493" y="2565253"/>
              <a:ext cx="413271" cy="571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文字方塊 46"/>
            <p:cNvSpPr txBox="1"/>
            <p:nvPr/>
          </p:nvSpPr>
          <p:spPr>
            <a:xfrm>
              <a:off x="6091704" y="258207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6709140" y="303862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6707197" y="3788831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7269347" y="417205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7143211" y="4822963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8170251" y="4468855"/>
              <a:ext cx="2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755650" y="692150"/>
            <a:ext cx="7772400" cy="548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將所有路徑長存入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G[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][j](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點到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點的距離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將所有路徑做優化處理。但若路徑會經過城堡則跳過不做優化。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確保能夠有效的使用彈簧鞋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3.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使用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，建立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D[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，表示使用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次彈簧鞋從編號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A+B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的點到</a:t>
            </a:r>
            <a:r>
              <a:rPr lang="en-US" altLang="zh-TW" sz="2400" dirty="0" err="1">
                <a:latin typeface="+mn-ea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號點所需的時間。從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A+B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點開始慢慢往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號村莊前進，直到抵達為止。</a:t>
            </a: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+mn-ea"/>
              </a:rPr>
              <a:t>4.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D[1][k] </a:t>
            </a:r>
            <a:r>
              <a:rPr lang="zh-TW" altLang="en-US" sz="2400" dirty="0">
                <a:latin typeface="+mn-ea"/>
              </a:rPr>
              <a:t>即為解答</a:t>
            </a:r>
            <a:endParaRPr lang="pl-PL" altLang="zh-TW" sz="2400" dirty="0">
              <a:latin typeface="+mn-ea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+mn-ea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+mn-ea"/>
              <a:sym typeface="Wingdings" panose="05000000000000000000" pitchFamily="2" charset="2"/>
            </a:endParaRPr>
          </a:p>
        </p:txBody>
      </p:sp>
      <p:sp>
        <p:nvSpPr>
          <p:cNvPr id="819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8C62E5-55B0-4181-8315-4A00F2AC43B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788A7D-1F80-42BA-8395-9E5C26313B2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Floyd-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Warshall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algorithm </a:t>
            </a:r>
            <a:r>
              <a:rPr lang="zh-TW" altLang="en-US" sz="2400" dirty="0">
                <a:latin typeface="+mn-ea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</a:rPr>
              <a:t>任意兩點間，找到比原先的路更快的路，但是兩點的捷徑中不能經過城堡。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舉例來說，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, 6</a:t>
            </a:r>
            <a:r>
              <a:rPr lang="zh-TW" altLang="en-US" sz="2400" dirty="0">
                <a:latin typeface="Times New Roman" panose="02020603050405020304" pitchFamily="18" charset="0"/>
              </a:rPr>
              <a:t>之間原本的距離是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，優化後會變成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但是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,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間的距離並不能優化成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，因為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是城堡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2" name="箭號: 向右 51"/>
          <p:cNvSpPr/>
          <p:nvPr/>
        </p:nvSpPr>
        <p:spPr bwMode="auto">
          <a:xfrm>
            <a:off x="3978031" y="4128169"/>
            <a:ext cx="978408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857245" y="2850970"/>
            <a:ext cx="2460404" cy="3122933"/>
            <a:chOff x="877023" y="2363474"/>
            <a:chExt cx="2460404" cy="3122933"/>
          </a:xfrm>
        </p:grpSpPr>
        <p:sp>
          <p:nvSpPr>
            <p:cNvPr id="33" name="橢圓 32"/>
            <p:cNvSpPr/>
            <p:nvPr/>
          </p:nvSpPr>
          <p:spPr bwMode="auto">
            <a:xfrm>
              <a:off x="877023" y="3338095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2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橢圓 33"/>
            <p:cNvSpPr/>
            <p:nvPr/>
          </p:nvSpPr>
          <p:spPr bwMode="auto">
            <a:xfrm>
              <a:off x="2684342" y="4376282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4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橢圓 34"/>
            <p:cNvSpPr/>
            <p:nvPr/>
          </p:nvSpPr>
          <p:spPr bwMode="auto">
            <a:xfrm>
              <a:off x="1900957" y="3665617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3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橢圓 35"/>
            <p:cNvSpPr/>
            <p:nvPr/>
          </p:nvSpPr>
          <p:spPr bwMode="auto">
            <a:xfrm>
              <a:off x="1290294" y="2363474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1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橢圓 36"/>
            <p:cNvSpPr/>
            <p:nvPr/>
          </p:nvSpPr>
          <p:spPr bwMode="auto">
            <a:xfrm>
              <a:off x="1171479" y="4749137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5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橢圓 37"/>
            <p:cNvSpPr/>
            <p:nvPr/>
          </p:nvSpPr>
          <p:spPr bwMode="auto">
            <a:xfrm>
              <a:off x="2851302" y="5034779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6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9" name="直線接點 38"/>
            <p:cNvCxnSpPr>
              <a:stCxn id="34" idx="4"/>
              <a:endCxn id="38" idx="0"/>
            </p:cNvCxnSpPr>
            <p:nvPr/>
          </p:nvCxnSpPr>
          <p:spPr bwMode="auto">
            <a:xfrm>
              <a:off x="2900366" y="4779840"/>
              <a:ext cx="166960" cy="2549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直線接點 39"/>
            <p:cNvCxnSpPr>
              <a:stCxn id="37" idx="6"/>
              <a:endCxn id="38" idx="2"/>
            </p:cNvCxnSpPr>
            <p:nvPr/>
          </p:nvCxnSpPr>
          <p:spPr bwMode="auto">
            <a:xfrm>
              <a:off x="1603527" y="4950916"/>
              <a:ext cx="1247775" cy="285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線接點 40"/>
            <p:cNvCxnSpPr>
              <a:stCxn id="34" idx="3"/>
              <a:endCxn id="37" idx="7"/>
            </p:cNvCxnSpPr>
            <p:nvPr/>
          </p:nvCxnSpPr>
          <p:spPr bwMode="auto">
            <a:xfrm flipH="1">
              <a:off x="1540255" y="4720740"/>
              <a:ext cx="1207359" cy="874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線接點 41"/>
            <p:cNvCxnSpPr>
              <a:stCxn id="33" idx="6"/>
              <a:endCxn id="35" idx="1"/>
            </p:cNvCxnSpPr>
            <p:nvPr/>
          </p:nvCxnSpPr>
          <p:spPr bwMode="auto">
            <a:xfrm>
              <a:off x="1309071" y="3539874"/>
              <a:ext cx="655158" cy="184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線接點 42"/>
            <p:cNvCxnSpPr>
              <a:stCxn id="36" idx="4"/>
              <a:endCxn id="33" idx="0"/>
            </p:cNvCxnSpPr>
            <p:nvPr/>
          </p:nvCxnSpPr>
          <p:spPr bwMode="auto">
            <a:xfrm flipH="1">
              <a:off x="1093047" y="2767032"/>
              <a:ext cx="413271" cy="571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4" name="文字方塊 43"/>
            <p:cNvSpPr txBox="1"/>
            <p:nvPr/>
          </p:nvSpPr>
          <p:spPr>
            <a:xfrm>
              <a:off x="960258" y="278385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1577694" y="324040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1575751" y="3990610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2137901" y="437383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48" name="文字方塊 47"/>
            <p:cNvSpPr txBox="1"/>
            <p:nvPr/>
          </p:nvSpPr>
          <p:spPr>
            <a:xfrm>
              <a:off x="2011765" y="5024742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3038805" y="4670634"/>
              <a:ext cx="2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cxnSp>
          <p:nvCxnSpPr>
            <p:cNvPr id="50" name="直線接點 49"/>
            <p:cNvCxnSpPr/>
            <p:nvPr/>
          </p:nvCxnSpPr>
          <p:spPr bwMode="auto">
            <a:xfrm flipH="1">
              <a:off x="1387503" y="4069175"/>
              <a:ext cx="729478" cy="6799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線接點 53"/>
            <p:cNvCxnSpPr>
              <a:endCxn id="34" idx="1"/>
            </p:cNvCxnSpPr>
            <p:nvPr/>
          </p:nvCxnSpPr>
          <p:spPr bwMode="auto">
            <a:xfrm>
              <a:off x="2333005" y="3911449"/>
              <a:ext cx="414609" cy="5239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文字方塊 55"/>
            <p:cNvSpPr txBox="1"/>
            <p:nvPr/>
          </p:nvSpPr>
          <p:spPr>
            <a:xfrm>
              <a:off x="2523321" y="3829079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</p:grpSp>
      <p:grpSp>
        <p:nvGrpSpPr>
          <p:cNvPr id="62" name="群組 61"/>
          <p:cNvGrpSpPr/>
          <p:nvPr/>
        </p:nvGrpSpPr>
        <p:grpSpPr>
          <a:xfrm>
            <a:off x="5707500" y="2985940"/>
            <a:ext cx="2460404" cy="3122933"/>
            <a:chOff x="6008469" y="2161695"/>
            <a:chExt cx="2460404" cy="3122933"/>
          </a:xfrm>
        </p:grpSpPr>
        <p:sp>
          <p:nvSpPr>
            <p:cNvPr id="15" name="橢圓 14"/>
            <p:cNvSpPr/>
            <p:nvPr/>
          </p:nvSpPr>
          <p:spPr bwMode="auto">
            <a:xfrm>
              <a:off x="6008469" y="3136316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2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橢圓 15"/>
            <p:cNvSpPr/>
            <p:nvPr/>
          </p:nvSpPr>
          <p:spPr bwMode="auto">
            <a:xfrm>
              <a:off x="7815788" y="4174503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4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橢圓 16"/>
            <p:cNvSpPr/>
            <p:nvPr/>
          </p:nvSpPr>
          <p:spPr bwMode="auto">
            <a:xfrm>
              <a:off x="7032403" y="3463838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3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橢圓 17"/>
            <p:cNvSpPr/>
            <p:nvPr/>
          </p:nvSpPr>
          <p:spPr bwMode="auto">
            <a:xfrm>
              <a:off x="6421740" y="2161695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1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橢圓 18"/>
            <p:cNvSpPr/>
            <p:nvPr/>
          </p:nvSpPr>
          <p:spPr bwMode="auto">
            <a:xfrm>
              <a:off x="6302925" y="4547358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5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橢圓 19"/>
            <p:cNvSpPr/>
            <p:nvPr/>
          </p:nvSpPr>
          <p:spPr bwMode="auto">
            <a:xfrm>
              <a:off x="7982748" y="4833000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6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直線接點 20"/>
            <p:cNvCxnSpPr>
              <a:stCxn id="16" idx="4"/>
              <a:endCxn id="20" idx="0"/>
            </p:cNvCxnSpPr>
            <p:nvPr/>
          </p:nvCxnSpPr>
          <p:spPr bwMode="auto">
            <a:xfrm>
              <a:off x="8031812" y="4578061"/>
              <a:ext cx="166960" cy="2549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/>
            <p:cNvCxnSpPr>
              <a:stCxn id="19" idx="6"/>
              <a:endCxn id="20" idx="2"/>
            </p:cNvCxnSpPr>
            <p:nvPr/>
          </p:nvCxnSpPr>
          <p:spPr bwMode="auto">
            <a:xfrm>
              <a:off x="6734973" y="4749137"/>
              <a:ext cx="1247775" cy="285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接點 22"/>
            <p:cNvCxnSpPr>
              <a:stCxn id="16" idx="3"/>
              <a:endCxn id="19" idx="7"/>
            </p:cNvCxnSpPr>
            <p:nvPr/>
          </p:nvCxnSpPr>
          <p:spPr bwMode="auto">
            <a:xfrm flipH="1">
              <a:off x="6671701" y="4518961"/>
              <a:ext cx="1207359" cy="874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線接點 23"/>
            <p:cNvCxnSpPr>
              <a:stCxn id="15" idx="6"/>
              <a:endCxn id="17" idx="1"/>
            </p:cNvCxnSpPr>
            <p:nvPr/>
          </p:nvCxnSpPr>
          <p:spPr bwMode="auto">
            <a:xfrm>
              <a:off x="6440517" y="3338095"/>
              <a:ext cx="655158" cy="184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接點 24"/>
            <p:cNvCxnSpPr>
              <a:stCxn id="18" idx="4"/>
              <a:endCxn id="15" idx="0"/>
            </p:cNvCxnSpPr>
            <p:nvPr/>
          </p:nvCxnSpPr>
          <p:spPr bwMode="auto">
            <a:xfrm flipH="1">
              <a:off x="6224493" y="2565253"/>
              <a:ext cx="413271" cy="571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6" name="文字方塊 25"/>
            <p:cNvSpPr txBox="1"/>
            <p:nvPr/>
          </p:nvSpPr>
          <p:spPr>
            <a:xfrm>
              <a:off x="6091704" y="258207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6709140" y="303862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707197" y="3788831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7269347" y="417205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7143211" y="482296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8170251" y="4468855"/>
              <a:ext cx="2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cxnSp>
          <p:nvCxnSpPr>
            <p:cNvPr id="32" name="直線接點 31"/>
            <p:cNvCxnSpPr/>
            <p:nvPr/>
          </p:nvCxnSpPr>
          <p:spPr bwMode="auto">
            <a:xfrm flipH="1">
              <a:off x="6518949" y="3867396"/>
              <a:ext cx="729478" cy="6799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直線接點 57"/>
            <p:cNvCxnSpPr>
              <a:stCxn id="17" idx="6"/>
              <a:endCxn id="16" idx="1"/>
            </p:cNvCxnSpPr>
            <p:nvPr/>
          </p:nvCxnSpPr>
          <p:spPr bwMode="auto">
            <a:xfrm>
              <a:off x="7464451" y="3665617"/>
              <a:ext cx="414609" cy="5679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1" name="文字方塊 60"/>
            <p:cNvSpPr txBox="1"/>
            <p:nvPr/>
          </p:nvSpPr>
          <p:spPr>
            <a:xfrm>
              <a:off x="7722099" y="3662732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最後優化完的結果存入陣列</a:t>
            </a:r>
            <a:r>
              <a:rPr lang="en-US" altLang="zh-TW" sz="2400" dirty="0">
                <a:latin typeface="Times New Roman" panose="02020603050405020304" pitchFamily="18" charset="0"/>
              </a:rPr>
              <a:t>G[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][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93750"/>
              </p:ext>
            </p:extLst>
          </p:nvPr>
        </p:nvGraphicFramePr>
        <p:xfrm>
          <a:off x="566935" y="1700808"/>
          <a:ext cx="4502491" cy="3495912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643213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643213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499416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5627029" y="2323636"/>
            <a:ext cx="2460404" cy="3122933"/>
            <a:chOff x="6008469" y="2161695"/>
            <a:chExt cx="2460404" cy="3122933"/>
          </a:xfrm>
        </p:grpSpPr>
        <p:sp>
          <p:nvSpPr>
            <p:cNvPr id="8" name="橢圓 7"/>
            <p:cNvSpPr/>
            <p:nvPr/>
          </p:nvSpPr>
          <p:spPr bwMode="auto">
            <a:xfrm>
              <a:off x="6008469" y="3136316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2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橢圓 8"/>
            <p:cNvSpPr/>
            <p:nvPr/>
          </p:nvSpPr>
          <p:spPr bwMode="auto">
            <a:xfrm>
              <a:off x="7815788" y="4174503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4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橢圓 9"/>
            <p:cNvSpPr/>
            <p:nvPr/>
          </p:nvSpPr>
          <p:spPr bwMode="auto">
            <a:xfrm>
              <a:off x="7032403" y="3463838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3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橢圓 10"/>
            <p:cNvSpPr/>
            <p:nvPr/>
          </p:nvSpPr>
          <p:spPr bwMode="auto">
            <a:xfrm>
              <a:off x="6421740" y="2161695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1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橢圓 11"/>
            <p:cNvSpPr/>
            <p:nvPr/>
          </p:nvSpPr>
          <p:spPr bwMode="auto">
            <a:xfrm>
              <a:off x="6302925" y="4547358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5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橢圓 12"/>
            <p:cNvSpPr/>
            <p:nvPr/>
          </p:nvSpPr>
          <p:spPr bwMode="auto">
            <a:xfrm>
              <a:off x="7982748" y="4833000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6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4" name="直線接點 13"/>
            <p:cNvCxnSpPr>
              <a:stCxn id="9" idx="4"/>
              <a:endCxn id="13" idx="0"/>
            </p:cNvCxnSpPr>
            <p:nvPr/>
          </p:nvCxnSpPr>
          <p:spPr bwMode="auto">
            <a:xfrm>
              <a:off x="8031812" y="4578061"/>
              <a:ext cx="166960" cy="2549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直線接點 14"/>
            <p:cNvCxnSpPr>
              <a:stCxn id="12" idx="6"/>
              <a:endCxn id="13" idx="2"/>
            </p:cNvCxnSpPr>
            <p:nvPr/>
          </p:nvCxnSpPr>
          <p:spPr bwMode="auto">
            <a:xfrm>
              <a:off x="6734973" y="4749137"/>
              <a:ext cx="1247775" cy="285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線接點 15"/>
            <p:cNvCxnSpPr>
              <a:stCxn id="9" idx="3"/>
              <a:endCxn id="12" idx="7"/>
            </p:cNvCxnSpPr>
            <p:nvPr/>
          </p:nvCxnSpPr>
          <p:spPr bwMode="auto">
            <a:xfrm flipH="1">
              <a:off x="6671701" y="4518961"/>
              <a:ext cx="1207359" cy="874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線接點 16"/>
            <p:cNvCxnSpPr>
              <a:stCxn id="8" idx="6"/>
              <a:endCxn id="10" idx="1"/>
            </p:cNvCxnSpPr>
            <p:nvPr/>
          </p:nvCxnSpPr>
          <p:spPr bwMode="auto">
            <a:xfrm>
              <a:off x="6440517" y="3338095"/>
              <a:ext cx="655158" cy="184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接點 17"/>
            <p:cNvCxnSpPr>
              <a:stCxn id="11" idx="4"/>
              <a:endCxn id="8" idx="0"/>
            </p:cNvCxnSpPr>
            <p:nvPr/>
          </p:nvCxnSpPr>
          <p:spPr bwMode="auto">
            <a:xfrm flipH="1">
              <a:off x="6224493" y="2565253"/>
              <a:ext cx="413271" cy="571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9" name="文字方塊 18"/>
            <p:cNvSpPr txBox="1"/>
            <p:nvPr/>
          </p:nvSpPr>
          <p:spPr>
            <a:xfrm>
              <a:off x="6091704" y="258207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709140" y="303862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707197" y="3788831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269347" y="417205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7143211" y="482296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8170251" y="4468855"/>
              <a:ext cx="2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cxnSp>
          <p:nvCxnSpPr>
            <p:cNvPr id="25" name="直線接點 24"/>
            <p:cNvCxnSpPr/>
            <p:nvPr/>
          </p:nvCxnSpPr>
          <p:spPr bwMode="auto">
            <a:xfrm flipH="1">
              <a:off x="6518949" y="3867396"/>
              <a:ext cx="729478" cy="6799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線接點 25"/>
            <p:cNvCxnSpPr>
              <a:stCxn id="10" idx="6"/>
              <a:endCxn id="9" idx="1"/>
            </p:cNvCxnSpPr>
            <p:nvPr/>
          </p:nvCxnSpPr>
          <p:spPr bwMode="auto">
            <a:xfrm>
              <a:off x="7464451" y="3665617"/>
              <a:ext cx="414609" cy="5679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7" name="文字方塊 26"/>
            <p:cNvSpPr txBox="1"/>
            <p:nvPr/>
          </p:nvSpPr>
          <p:spPr>
            <a:xfrm>
              <a:off x="7722099" y="3662732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273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B1DBE52-F9BF-4BB8-BF20-C70E98BCAF03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47650" y="260648"/>
            <a:ext cx="8439150" cy="59766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kern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2.</a:t>
            </a:r>
            <a:r>
              <a:rPr lang="en-US" altLang="zh-TW" dirty="0"/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Dijkstra‘s algorithm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，</a:t>
            </a:r>
            <a:r>
              <a:rPr lang="zh-TW" altLang="en-US" sz="2400" dirty="0">
                <a:latin typeface="+mn-ea"/>
              </a:rPr>
              <a:t>從起點開始往各個點擴展，到達終點時</a:t>
            </a:r>
            <a:r>
              <a:rPr lang="en-US" altLang="zh-TW" sz="2400" dirty="0">
                <a:latin typeface="+mn-ea"/>
              </a:rPr>
              <a:t>(u=0</a:t>
            </a:r>
            <a:r>
              <a:rPr lang="zh-TW" altLang="en-US" sz="2400" dirty="0">
                <a:latin typeface="+mn-ea"/>
              </a:rPr>
              <a:t>時</a:t>
            </a:r>
            <a:r>
              <a:rPr lang="en-US" altLang="zh-TW" sz="2400" dirty="0">
                <a:latin typeface="+mn-ea"/>
              </a:rPr>
              <a:t>)</a:t>
            </a:r>
            <a:r>
              <a:rPr lang="zh-TW" altLang="en-US" sz="2400" dirty="0">
                <a:latin typeface="+mn-ea"/>
              </a:rPr>
              <a:t>即可求得解，否則回傳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∞。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D[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][j]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表示使用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j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次彈簧鞋從編號</a:t>
            </a:r>
            <a:r>
              <a:rPr lang="en-US" altLang="zh-TW" sz="2400" dirty="0">
                <a:latin typeface="+mn-ea"/>
                <a:sym typeface="Wingdings" panose="05000000000000000000" pitchFamily="2" charset="2"/>
              </a:rPr>
              <a:t>A+B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的點到</a:t>
            </a:r>
            <a:r>
              <a:rPr lang="en-US" altLang="zh-TW" sz="2400" dirty="0" err="1">
                <a:latin typeface="+mn-ea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+mn-ea"/>
                <a:sym typeface="Wingdings" panose="05000000000000000000" pitchFamily="2" charset="2"/>
              </a:rPr>
              <a:t>號點所需的時間。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(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G[u][i])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=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G[u][i];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(G[u][i] &lt;= L &amp;&amp;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1]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&amp;&amp; k !=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K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1] =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[u][k];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364088" y="3472644"/>
            <a:ext cx="2244380" cy="2808312"/>
            <a:chOff x="6008469" y="2161695"/>
            <a:chExt cx="2460404" cy="3122933"/>
          </a:xfrm>
        </p:grpSpPr>
        <p:sp>
          <p:nvSpPr>
            <p:cNvPr id="5" name="橢圓 4"/>
            <p:cNvSpPr/>
            <p:nvPr/>
          </p:nvSpPr>
          <p:spPr bwMode="auto">
            <a:xfrm>
              <a:off x="6008469" y="3136316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2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" name="橢圓 5"/>
            <p:cNvSpPr/>
            <p:nvPr/>
          </p:nvSpPr>
          <p:spPr bwMode="auto">
            <a:xfrm>
              <a:off x="7815788" y="4174503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4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橢圓 6"/>
            <p:cNvSpPr/>
            <p:nvPr/>
          </p:nvSpPr>
          <p:spPr bwMode="auto">
            <a:xfrm>
              <a:off x="7032403" y="3463838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3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橢圓 7"/>
            <p:cNvSpPr/>
            <p:nvPr/>
          </p:nvSpPr>
          <p:spPr bwMode="auto">
            <a:xfrm>
              <a:off x="6421740" y="2161695"/>
              <a:ext cx="432048" cy="403558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1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橢圓 8"/>
            <p:cNvSpPr/>
            <p:nvPr/>
          </p:nvSpPr>
          <p:spPr bwMode="auto">
            <a:xfrm>
              <a:off x="6302925" y="4547358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5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橢圓 9"/>
            <p:cNvSpPr/>
            <p:nvPr/>
          </p:nvSpPr>
          <p:spPr bwMode="auto">
            <a:xfrm>
              <a:off x="7982748" y="4833000"/>
              <a:ext cx="432048" cy="403558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1800" dirty="0"/>
                <a:t>6</a:t>
              </a:r>
              <a:endParaRPr kumimoji="1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1" name="直線接點 10"/>
            <p:cNvCxnSpPr>
              <a:stCxn id="6" idx="4"/>
              <a:endCxn id="10" idx="0"/>
            </p:cNvCxnSpPr>
            <p:nvPr/>
          </p:nvCxnSpPr>
          <p:spPr bwMode="auto">
            <a:xfrm>
              <a:off x="8031812" y="4578061"/>
              <a:ext cx="166960" cy="2549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接點 11"/>
            <p:cNvCxnSpPr>
              <a:stCxn id="9" idx="6"/>
              <a:endCxn id="10" idx="2"/>
            </p:cNvCxnSpPr>
            <p:nvPr/>
          </p:nvCxnSpPr>
          <p:spPr bwMode="auto">
            <a:xfrm>
              <a:off x="6734973" y="4749137"/>
              <a:ext cx="1247775" cy="2856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線接點 12"/>
            <p:cNvCxnSpPr>
              <a:stCxn id="6" idx="3"/>
              <a:endCxn id="9" idx="7"/>
            </p:cNvCxnSpPr>
            <p:nvPr/>
          </p:nvCxnSpPr>
          <p:spPr bwMode="auto">
            <a:xfrm flipH="1">
              <a:off x="6671701" y="4518961"/>
              <a:ext cx="1207359" cy="874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接點 13"/>
            <p:cNvCxnSpPr>
              <a:stCxn id="5" idx="6"/>
              <a:endCxn id="7" idx="1"/>
            </p:cNvCxnSpPr>
            <p:nvPr/>
          </p:nvCxnSpPr>
          <p:spPr bwMode="auto">
            <a:xfrm>
              <a:off x="6440517" y="3338095"/>
              <a:ext cx="655158" cy="1848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直線接點 14"/>
            <p:cNvCxnSpPr>
              <a:stCxn id="8" idx="4"/>
              <a:endCxn id="5" idx="0"/>
            </p:cNvCxnSpPr>
            <p:nvPr/>
          </p:nvCxnSpPr>
          <p:spPr bwMode="auto">
            <a:xfrm flipH="1">
              <a:off x="6224493" y="2565253"/>
              <a:ext cx="413271" cy="57106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文字方塊 15"/>
            <p:cNvSpPr txBox="1"/>
            <p:nvPr/>
          </p:nvSpPr>
          <p:spPr>
            <a:xfrm>
              <a:off x="6091704" y="258207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3</a:t>
              </a:r>
              <a:endParaRPr lang="zh-TW" altLang="en-US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709140" y="303862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707197" y="3788831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4</a:t>
              </a:r>
              <a:endParaRPr lang="zh-TW" altLang="en-US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269347" y="4172055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7143211" y="482296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8170251" y="4468855"/>
              <a:ext cx="2986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cxnSp>
          <p:nvCxnSpPr>
            <p:cNvPr id="22" name="直線接點 21"/>
            <p:cNvCxnSpPr/>
            <p:nvPr/>
          </p:nvCxnSpPr>
          <p:spPr bwMode="auto">
            <a:xfrm flipH="1">
              <a:off x="6518949" y="3867396"/>
              <a:ext cx="729478" cy="6799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接點 22"/>
            <p:cNvCxnSpPr>
              <a:stCxn id="7" idx="6"/>
              <a:endCxn id="6" idx="1"/>
            </p:cNvCxnSpPr>
            <p:nvPr/>
          </p:nvCxnSpPr>
          <p:spPr bwMode="auto">
            <a:xfrm>
              <a:off x="7464451" y="3665617"/>
              <a:ext cx="414609" cy="5679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4" name="文字方塊 23"/>
            <p:cNvSpPr txBox="1"/>
            <p:nvPr/>
          </p:nvSpPr>
          <p:spPr>
            <a:xfrm>
              <a:off x="7722099" y="3662732"/>
              <a:ext cx="5212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10</a:t>
              </a:r>
              <a:endParaRPr lang="zh-TW" alt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06941"/>
              </p:ext>
            </p:extLst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17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27" name="文字方塊 126"/>
          <p:cNvSpPr txBox="1"/>
          <p:nvPr/>
        </p:nvSpPr>
        <p:spPr>
          <a:xfrm>
            <a:off x="5816131" y="3111809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32" name="文字方塊 131"/>
          <p:cNvSpPr txBox="1"/>
          <p:nvPr/>
        </p:nvSpPr>
        <p:spPr>
          <a:xfrm>
            <a:off x="5816131" y="3703852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81412" y="308940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81412" y="37034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10</a:t>
            </a:r>
            <a:endParaRPr kumimoji="0" lang="zh-TW" altLang="zh-TW" sz="21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8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92" grpId="0"/>
      <p:bldP spid="93" grpId="0"/>
      <p:bldP spid="95" grpId="0"/>
      <p:bldP spid="96" grpId="0"/>
      <p:bldP spid="127" grpId="0"/>
      <p:bldP spid="127" grpId="1"/>
      <p:bldP spid="132" grpId="0"/>
      <p:bldP spid="132" grpId="1"/>
      <p:bldP spid="144" grpId="0"/>
      <p:bldP spid="145" grpId="0"/>
      <p:bldP spid="97" grpId="0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9D81E-456D-48AC-964B-DF2A88A2C86B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8504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[i][k] &gt;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[u][k] + G[u][i]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/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22122" y="3431377"/>
          <a:ext cx="3633945" cy="2720704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519135">
                  <a:extLst>
                    <a:ext uri="{9D8B030D-6E8A-4147-A177-3AD203B41FA5}">
                      <a16:colId xmlns:a16="http://schemas.microsoft.com/office/drawing/2014/main" xmlns="" val="203898493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03145229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478213727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422043759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05750188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3633868434"/>
                    </a:ext>
                  </a:extLst>
                </a:gridCol>
                <a:gridCol w="519135">
                  <a:extLst>
                    <a:ext uri="{9D8B030D-6E8A-4147-A177-3AD203B41FA5}">
                      <a16:colId xmlns:a16="http://schemas.microsoft.com/office/drawing/2014/main" xmlns="" val="2178054288"/>
                    </a:ext>
                  </a:extLst>
                </a:gridCol>
              </a:tblGrid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2438429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853576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5258897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0019932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275343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666258"/>
                  </a:ext>
                </a:extLst>
              </a:tr>
              <a:tr h="388672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709061"/>
                  </a:ext>
                </a:extLst>
              </a:tr>
            </a:tbl>
          </a:graphicData>
        </a:graphic>
      </p:graphicFrame>
      <p:sp>
        <p:nvSpPr>
          <p:cNvPr id="60" name="AutoShape 31"/>
          <p:cNvSpPr>
            <a:spLocks noChangeAspect="1" noChangeArrowheads="1" noTextEdit="1"/>
          </p:cNvSpPr>
          <p:nvPr/>
        </p:nvSpPr>
        <p:spPr bwMode="auto">
          <a:xfrm>
            <a:off x="2654300" y="358775"/>
            <a:ext cx="60388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36671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466725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568007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680200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7680325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654300" y="873125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2654300" y="136525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2654300" y="1846263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>
            <a:off x="2665413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8682038" y="381000"/>
            <a:ext cx="0" cy="196850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2654300" y="381000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2654300" y="2338388"/>
            <a:ext cx="6038850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27765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377825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477837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5791200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49"/>
          <p:cNvSpPr>
            <a:spLocks noChangeArrowheads="1"/>
          </p:cNvSpPr>
          <p:nvPr/>
        </p:nvSpPr>
        <p:spPr bwMode="auto">
          <a:xfrm>
            <a:off x="6791325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50"/>
          <p:cNvSpPr>
            <a:spLocks noChangeArrowheads="1"/>
          </p:cNvSpPr>
          <p:nvPr/>
        </p:nvSpPr>
        <p:spPr bwMode="auto">
          <a:xfrm>
            <a:off x="7793038" y="43656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D[1][0]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1"/>
          <p:cNvSpPr>
            <a:spLocks noChangeArrowheads="1"/>
          </p:cNvSpPr>
          <p:nvPr/>
        </p:nvSpPr>
        <p:spPr bwMode="auto">
          <a:xfrm>
            <a:off x="2776538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3778250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6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3"/>
          <p:cNvSpPr>
            <a:spLocks noChangeArrowheads="1"/>
          </p:cNvSpPr>
          <p:nvPr/>
        </p:nvSpPr>
        <p:spPr bwMode="auto">
          <a:xfrm>
            <a:off x="4778375" y="928688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4"/>
          <p:cNvSpPr>
            <a:spLocks noChangeArrowheads="1"/>
          </p:cNvSpPr>
          <p:nvPr/>
        </p:nvSpPr>
        <p:spPr bwMode="auto">
          <a:xfrm>
            <a:off x="5791200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5"/>
          <p:cNvSpPr>
            <a:spLocks noChangeArrowheads="1"/>
          </p:cNvSpPr>
          <p:nvPr/>
        </p:nvSpPr>
        <p:spPr bwMode="auto">
          <a:xfrm>
            <a:off x="6791325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6"/>
          <p:cNvSpPr>
            <a:spLocks noChangeArrowheads="1"/>
          </p:cNvSpPr>
          <p:nvPr/>
        </p:nvSpPr>
        <p:spPr bwMode="auto">
          <a:xfrm>
            <a:off x="7793038" y="928688"/>
            <a:ext cx="433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7765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D[6][1]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77825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D[5][1]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77837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D[4][1]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5791200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D[3][1]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6791325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D[2][1]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7793038" y="1420813"/>
            <a:ext cx="10683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D[1][1]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2776538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778250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778375" y="1901825"/>
            <a:ext cx="277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0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5791200" y="1901825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6791325" y="1901825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8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7793038" y="1901825"/>
            <a:ext cx="2949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文字方塊 125"/>
          <p:cNvSpPr txBox="1"/>
          <p:nvPr/>
        </p:nvSpPr>
        <p:spPr>
          <a:xfrm>
            <a:off x="5304721" y="3089453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u= </a:t>
            </a:r>
            <a:endParaRPr lang="zh-TW" altLang="en-US" dirty="0"/>
          </a:p>
        </p:txBody>
      </p:sp>
      <p:sp>
        <p:nvSpPr>
          <p:cNvPr id="131" name="文字方塊 130"/>
          <p:cNvSpPr txBox="1"/>
          <p:nvPr/>
        </p:nvSpPr>
        <p:spPr>
          <a:xfrm>
            <a:off x="5315834" y="370347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k= </a:t>
            </a:r>
            <a:endParaRPr lang="zh-TW" altLang="en-US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775928" y="308533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45" name="文字方塊 144"/>
          <p:cNvSpPr txBox="1"/>
          <p:nvPr/>
        </p:nvSpPr>
        <p:spPr>
          <a:xfrm>
            <a:off x="5773546" y="3699355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pic>
        <p:nvPicPr>
          <p:cNvPr id="188" name="圖片 1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29" y="4118546"/>
            <a:ext cx="1837022" cy="2290925"/>
          </a:xfrm>
          <a:prstGeom prst="rect">
            <a:avLst/>
          </a:prstGeom>
        </p:spPr>
      </p:pic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775928" y="1912937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4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4"/>
          <p:cNvSpPr>
            <a:spLocks noChangeArrowheads="1"/>
          </p:cNvSpPr>
          <p:nvPr/>
        </p:nvSpPr>
        <p:spPr bwMode="auto">
          <a:xfrm>
            <a:off x="2776538" y="1900580"/>
            <a:ext cx="14747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100" dirty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4163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5672</TotalTime>
  <Words>1838</Words>
  <Application>Microsoft Office PowerPoint</Application>
  <PresentationFormat>如螢幕大小 (4:3)</PresentationFormat>
  <Paragraphs>807</Paragraphs>
  <Slides>15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新細明體</vt:lpstr>
      <vt:lpstr>標楷體</vt:lpstr>
      <vt:lpstr>Arial</vt:lpstr>
      <vt:lpstr>Cambria Math</vt:lpstr>
      <vt:lpstr>Tahoma</vt:lpstr>
      <vt:lpstr>Times New Roman</vt:lpstr>
      <vt:lpstr>Wingdings</vt:lpstr>
      <vt:lpstr>Blends</vt:lpstr>
      <vt:lpstr>10269 - Adventure of Super Mario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other</cp:lastModifiedBy>
  <cp:revision>239</cp:revision>
  <dcterms:created xsi:type="dcterms:W3CDTF">1601-01-01T00:00:00Z</dcterms:created>
  <dcterms:modified xsi:type="dcterms:W3CDTF">2017-06-25T11:09:09Z</dcterms:modified>
</cp:coreProperties>
</file>