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07" r:id="rId2"/>
    <p:sldId id="309" r:id="rId3"/>
    <p:sldId id="311" r:id="rId4"/>
    <p:sldId id="320" r:id="rId5"/>
    <p:sldId id="315" r:id="rId6"/>
    <p:sldId id="318" r:id="rId7"/>
    <p:sldId id="319" r:id="rId8"/>
    <p:sldId id="321" r:id="rId9"/>
    <p:sldId id="317" r:id="rId10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4AC34A4-527F-4ED2-A508-C0A1FF89B374}">
          <p14:sldIdLst>
            <p14:sldId id="307"/>
            <p14:sldId id="309"/>
            <p14:sldId id="311"/>
            <p14:sldId id="320"/>
            <p14:sldId id="315"/>
            <p14:sldId id="318"/>
            <p14:sldId id="319"/>
            <p14:sldId id="321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68" d="100"/>
          <a:sy n="68" d="100"/>
        </p:scale>
        <p:origin x="11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CD08BE-B0F6-48D3-855C-47DA5E4F7DB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8052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19336C4-6025-4164-984A-DED819A13CA9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84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7C656D6-FB0A-487F-801D-3D0A4DC5BD14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711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</a:endParaRPr>
          </a:p>
        </p:txBody>
      </p:sp>
      <p:sp>
        <p:nvSpPr>
          <p:cNvPr id="1434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7F133F67-27CF-4AB8-815A-B7A6E62E30DF}" type="slidenum">
              <a:rPr lang="zh-TW" altLang="en-US" sz="1200" smtClean="0"/>
              <a:pPr/>
              <a:t>9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240563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1A746-A8C8-4E5A-A93C-4DD513CA31A7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A919A-331B-407B-8E91-77E5B2EEAF9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058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C9EF6-F930-436D-A210-D22EE15688FD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EB50A-8210-44D0-9812-60E50B1EF61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474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9D79C-CAFC-4217-B51F-8795816E01F7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1F757-59B6-40A5-B8AB-52A5CF33FA4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6392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7E88A-16C5-44A3-91F6-F8EA929BA3EF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E1E87-AACA-4240-824F-ED0F30EB965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72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B2219-4D5C-4B58-9C89-551C90779A99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25D16-BB63-426C-ACE2-1DC12DAD86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7199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E0F01-19BA-406C-B5C9-BC5C04674A7D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768E2-67EB-4899-B822-AA47AED82AD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135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D8D63-BD67-4A76-B9F1-E9264F3E729C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19B4B-18EC-4619-B250-F90DBCD3932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164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F5C6E-5999-4255-AA85-4129295E98C5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82D97-14D6-41A5-9A90-0985DA9650F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218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D77F5-55E4-48CA-BAD5-A086EC003891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8C280-FA57-46FA-AF29-8E86E6E3EF0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264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3662E-0A65-4A25-989C-C471CB042998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CA78E-CBC1-4809-9ED9-C8F5154F38F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39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0B035-E302-4A64-96BF-437F9392A416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7DA82-8392-46B0-8D6A-300E26CD27F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81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30C6946-A23F-46CB-AA33-97CCF38C17F1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8946F95-3585-4F79-8F18-63CEF5A0E0C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41B474-B56F-4EAC-8295-DC9EADD86339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pitchFamily="18" charset="0"/>
              </a:rPr>
              <a:t>10271:Chopsticks</a:t>
            </a:r>
            <a:endParaRPr lang="en-US" altLang="zh-TW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74763"/>
            <a:ext cx="8305800" cy="4789487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10271: Chopsticks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林佳臻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18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一般使用筷子時，使用一雙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即兩支筷子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，然而此題</a:t>
            </a:r>
            <a:r>
              <a:rPr lang="en-US" altLang="zh-TW" sz="2400" dirty="0">
                <a:latin typeface="Times New Roman" panose="02020603050405020304" pitchFamily="18" charset="0"/>
              </a:rPr>
              <a:t>Mr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.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L</a:t>
            </a:r>
            <a:r>
              <a:rPr lang="zh-TW" altLang="en-US" sz="2400" dirty="0">
                <a:latin typeface="Times New Roman" panose="02020603050405020304" pitchFamily="18" charset="0"/>
              </a:rPr>
              <a:t>使用三支筷子，較長的那支用來刺穿較大的食物。家中原本有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</a:rPr>
              <a:t>位成員，加上題目給的</a:t>
            </a: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位客人，總共是</a:t>
            </a:r>
            <a:r>
              <a:rPr lang="en-US" altLang="zh-TW" sz="2400" dirty="0">
                <a:latin typeface="Times New Roman" panose="02020603050405020304" pitchFamily="18" charset="0"/>
              </a:rPr>
              <a:t>K+8</a:t>
            </a:r>
            <a:r>
              <a:rPr lang="zh-TW" altLang="en-US" sz="2400" dirty="0">
                <a:latin typeface="Times New Roman" panose="02020603050405020304" pitchFamily="18" charset="0"/>
              </a:rPr>
              <a:t>人。共有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支筷子，然而他發現這些筷子長度大多都不同。</a:t>
            </a: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分配時，每個人的三支筷子中，短的兩支筷子長度的差平方越小越好。試問將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支筷子分配給</a:t>
            </a:r>
            <a:r>
              <a:rPr lang="en-US" altLang="zh-TW" sz="2400" dirty="0">
                <a:latin typeface="Times New Roman" panose="02020603050405020304" pitchFamily="18" charset="0"/>
              </a:rPr>
              <a:t>K+8</a:t>
            </a:r>
            <a:r>
              <a:rPr lang="zh-TW" altLang="en-US" sz="2400" dirty="0">
                <a:latin typeface="Times New Roman" panose="02020603050405020304" pitchFamily="18" charset="0"/>
              </a:rPr>
              <a:t>人後，最小差平方總和為多少</a:t>
            </a:r>
            <a:r>
              <a:rPr lang="en-US" altLang="zh-TW" sz="2400" dirty="0">
                <a:latin typeface="Times New Roman" panose="02020603050405020304" pitchFamily="18" charset="0"/>
              </a:rPr>
              <a:t>?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470E5D-E306-4F57-B521-BB6052336EF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</a:br>
            <a:endParaRPr lang="zh-TW" altLang="en-US" sz="240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148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209675"/>
            <a:ext cx="8448675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08425"/>
            <a:ext cx="914400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圓角矩形 7"/>
          <p:cNvSpPr>
            <a:spLocks noChangeArrowheads="1"/>
          </p:cNvSpPr>
          <p:nvPr/>
        </p:nvSpPr>
        <p:spPr bwMode="auto">
          <a:xfrm>
            <a:off x="107950" y="1989138"/>
            <a:ext cx="1150938" cy="360362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6151" name="向右箭號 10"/>
          <p:cNvSpPr>
            <a:spLocks noChangeArrowheads="1"/>
          </p:cNvSpPr>
          <p:nvPr/>
        </p:nvSpPr>
        <p:spPr bwMode="auto">
          <a:xfrm rot="-910485">
            <a:off x="1443038" y="2008188"/>
            <a:ext cx="936625" cy="66675"/>
          </a:xfrm>
          <a:prstGeom prst="rightArrow">
            <a:avLst>
              <a:gd name="adj1" fmla="val 50000"/>
              <a:gd name="adj2" fmla="val 49102"/>
            </a:avLst>
          </a:prstGeom>
          <a:solidFill>
            <a:schemeClr val="tx1"/>
          </a:solidFill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416175" y="1614488"/>
            <a:ext cx="315277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dirty="0">
                <a:latin typeface="Times New Roman" panose="02020603050405020304" pitchFamily="18" charset="0"/>
                <a:ea typeface="+mn-ea"/>
              </a:rPr>
              <a:t>有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1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位客人，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40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支筷子</a:t>
            </a:r>
          </a:p>
        </p:txBody>
      </p:sp>
      <p:sp>
        <p:nvSpPr>
          <p:cNvPr id="6153" name="圓角矩形 12"/>
          <p:cNvSpPr>
            <a:spLocks noChangeArrowheads="1"/>
          </p:cNvSpPr>
          <p:nvPr/>
        </p:nvSpPr>
        <p:spPr bwMode="auto">
          <a:xfrm>
            <a:off x="282575" y="2349500"/>
            <a:ext cx="8610600" cy="57467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4" name="圓角矩形圖說文字 13"/>
          <p:cNvSpPr/>
          <p:nvPr/>
        </p:nvSpPr>
        <p:spPr bwMode="auto">
          <a:xfrm>
            <a:off x="6378575" y="1651000"/>
            <a:ext cx="1498600" cy="461963"/>
          </a:xfrm>
          <a:prstGeom prst="wedgeRoundRectCallout">
            <a:avLst>
              <a:gd name="adj1" fmla="val -20833"/>
              <a:gd name="adj2" fmla="val 102033"/>
              <a:gd name="adj3" fmla="val 16667"/>
            </a:avLst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zh-TW" altLang="en-US" dirty="0">
                <a:latin typeface="Times New Roman" panose="02020603050405020304" pitchFamily="18" charset="0"/>
                <a:ea typeface="+mn-ea"/>
              </a:rPr>
              <a:t>筷子長度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內容版面配置區 2"/>
          <p:cNvSpPr>
            <a:spLocks noGrp="1"/>
          </p:cNvSpPr>
          <p:nvPr>
            <p:ph idx="1"/>
          </p:nvPr>
        </p:nvSpPr>
        <p:spPr>
          <a:xfrm>
            <a:off x="755650" y="692150"/>
            <a:ext cx="7772400" cy="5480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/>
            </a:r>
            <a:br>
              <a:rPr lang="en-US" altLang="zh-TW" sz="2400" dirty="0">
                <a:latin typeface="+mn-ea"/>
                <a:sym typeface="Wingdings" panose="05000000000000000000" pitchFamily="2" charset="2"/>
              </a:rPr>
            </a:b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1.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題目給筷子長度時由小到大排列，將測資以反序存入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array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，使得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array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內由大到小排列。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2.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如何使差平方縮小，以</a:t>
            </a:r>
            <a:r>
              <a:rPr lang="zh-TW" altLang="en-US" sz="2400" dirty="0">
                <a:latin typeface="Times New Roman" panose="02020603050405020304" pitchFamily="18" charset="0"/>
              </a:rPr>
              <a:t>求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最小差平方之和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?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選擇相鄰的兩支筷子。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3.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用二維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陣列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L[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][j]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，表示前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支筷子分配給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個人 的最小差平方和。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 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Dynamic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programming ]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從筷子少、人數少的情況開始算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=3,j=1)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，並將其結果存入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array(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即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L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[3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][1])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，往後面算多人多筷時會用到先前的結果。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8195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D9F746-CE52-40FB-81B3-6103FFDE3B34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035F6646-435E-45D0-93EC-12DAF3ECD6D5}" type="slidenum">
              <a:rPr kumimoji="0" lang="zh-TW" altLang="en-US" sz="1400" smtClean="0">
                <a:solidFill>
                  <a:schemeClr val="accent1"/>
                </a:solidFill>
              </a:rPr>
              <a:pPr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>
          <a:xfrm>
            <a:off x="755650" y="692150"/>
            <a:ext cx="7772400" cy="5480050"/>
          </a:xfrm>
        </p:spPr>
        <p:txBody>
          <a:bodyPr/>
          <a:lstStyle/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4.  </a:t>
            </a:r>
            <a:r>
              <a:rPr lang="zh-CN" altLang="en-US" sz="2400" dirty="0">
                <a:latin typeface="Times New Roman" panose="02020603050405020304" pitchFamily="18" charset="0"/>
              </a:rPr>
              <a:t>以</a:t>
            </a:r>
            <a:r>
              <a:rPr lang="en-US" altLang="zh-TW" sz="2400" dirty="0">
                <a:latin typeface="Times New Roman" panose="02020603050405020304" pitchFamily="18" charset="0"/>
              </a:rPr>
              <a:t>[</a:t>
            </a:r>
            <a:r>
              <a:rPr lang="en-US" altLang="zh-CN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[</a:t>
            </a:r>
            <a:r>
              <a:rPr lang="en-US" altLang="zh-CN" sz="2400" dirty="0">
                <a:latin typeface="Times New Roman" panose="02020603050405020304" pitchFamily="18" charset="0"/>
              </a:rPr>
              <a:t>i-1</a:t>
            </a:r>
            <a:r>
              <a:rPr lang="en-US" altLang="zh-TW" sz="2400" dirty="0">
                <a:latin typeface="Times New Roman" panose="02020603050405020304" pitchFamily="18" charset="0"/>
              </a:rPr>
              <a:t>]</a:t>
            </a:r>
            <a:r>
              <a:rPr lang="zh-CN" altLang="en-US" sz="2400" dirty="0">
                <a:latin typeface="Times New Roman" panose="02020603050405020304" pitchFamily="18" charset="0"/>
              </a:rPr>
              <a:t>作</a:t>
            </a:r>
            <a:r>
              <a:rPr lang="zh-TW" altLang="en-US" sz="2400" dirty="0">
                <a:latin typeface="Times New Roman" panose="02020603050405020304" pitchFamily="18" charset="0"/>
              </a:rPr>
              <a:t>為</a:t>
            </a:r>
            <a:r>
              <a:rPr lang="zh-CN" altLang="en-US" sz="2400" dirty="0">
                <a:latin typeface="Times New Roman" panose="02020603050405020304" pitchFamily="18" charset="0"/>
              </a:rPr>
              <a:t>一</a:t>
            </a:r>
            <a:r>
              <a:rPr lang="zh-TW" altLang="en-US" sz="2400" dirty="0">
                <a:latin typeface="Times New Roman" panose="02020603050405020304" pitchFamily="18" charset="0"/>
              </a:rPr>
              <a:t>雙</a:t>
            </a:r>
            <a:r>
              <a:rPr lang="zh-CN" altLang="en-US" sz="2400" dirty="0">
                <a:latin typeface="Times New Roman" panose="02020603050405020304" pitchFamily="18" charset="0"/>
              </a:rPr>
              <a:t>筷子</a:t>
            </a:r>
            <a:r>
              <a:rPr lang="zh-TW" altLang="en-US" sz="2400" dirty="0">
                <a:latin typeface="Times New Roman" panose="02020603050405020304" pitchFamily="18" charset="0"/>
              </a:rPr>
              <a:t>時</a:t>
            </a:r>
            <a:r>
              <a:rPr lang="zh-CN" altLang="en-US" sz="2400" dirty="0">
                <a:latin typeface="Times New Roman" panose="02020603050405020304" pitchFamily="18" charset="0"/>
              </a:rPr>
              <a:t>，</a:t>
            </a:r>
            <a:r>
              <a:rPr lang="zh-TW" altLang="en-US" sz="2400" dirty="0">
                <a:latin typeface="Times New Roman" panose="02020603050405020304" pitchFamily="18" charset="0"/>
              </a:rPr>
              <a:t>為了確認前面還有一支</a:t>
            </a:r>
            <a:r>
              <a:rPr lang="zh-CN" altLang="en-US" sz="2400" dirty="0">
                <a:latin typeface="Times New Roman" panose="02020603050405020304" pitchFamily="18" charset="0"/>
              </a:rPr>
              <a:t>筷子可</a:t>
            </a:r>
            <a:r>
              <a:rPr lang="zh-TW" altLang="en-US" sz="2400" dirty="0">
                <a:latin typeface="Times New Roman" panose="02020603050405020304" pitchFamily="18" charset="0"/>
              </a:rPr>
              <a:t>做為同組中</a:t>
            </a:r>
            <a:r>
              <a:rPr lang="zh-CN" altLang="en-US" sz="2400" dirty="0">
                <a:latin typeface="Times New Roman" panose="02020603050405020304" pitchFamily="18" charset="0"/>
              </a:rPr>
              <a:t>最</a:t>
            </a:r>
            <a:r>
              <a:rPr lang="zh-TW" altLang="en-US" sz="2400" dirty="0">
                <a:latin typeface="Times New Roman" panose="02020603050405020304" pitchFamily="18" charset="0"/>
              </a:rPr>
              <a:t>長</a:t>
            </a:r>
            <a:r>
              <a:rPr lang="zh-CN" altLang="en-US" sz="2400" dirty="0">
                <a:latin typeface="Times New Roman" panose="02020603050405020304" pitchFamily="18" charset="0"/>
              </a:rPr>
              <a:t>的那一</a:t>
            </a:r>
            <a:r>
              <a:rPr lang="zh-TW" altLang="en-US" sz="2400" dirty="0">
                <a:latin typeface="Times New Roman" panose="02020603050405020304" pitchFamily="18" charset="0"/>
              </a:rPr>
              <a:t>支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一組三支筷子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zh-CN" altLang="en-US" sz="2400" dirty="0">
                <a:latin typeface="Times New Roman" panose="02020603050405020304" pitchFamily="18" charset="0"/>
              </a:rPr>
              <a:t>只要</a:t>
            </a:r>
            <a:r>
              <a:rPr lang="en-US" altLang="zh-CN" sz="2400" dirty="0">
                <a:latin typeface="Times New Roman" panose="02020603050405020304" pitchFamily="18" charset="0"/>
              </a:rPr>
              <a:t>(i-2)-(j-1)*3 &gt;= 1</a:t>
            </a:r>
            <a:r>
              <a:rPr lang="zh-CN" altLang="en-US" sz="2400" dirty="0">
                <a:latin typeface="Times New Roman" panose="02020603050405020304" pitchFamily="18" charset="0"/>
              </a:rPr>
              <a:t>，即前面</a:t>
            </a:r>
            <a:r>
              <a:rPr lang="en-US" altLang="zh-CN" sz="2400" dirty="0">
                <a:latin typeface="Times New Roman" panose="02020603050405020304" pitchFamily="18" charset="0"/>
              </a:rPr>
              <a:t>j-1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zh-CN" altLang="en-US" sz="2400" dirty="0">
                <a:latin typeface="Times New Roman" panose="02020603050405020304" pitchFamily="18" charset="0"/>
              </a:rPr>
              <a:t>人</a:t>
            </a:r>
            <a:r>
              <a:rPr lang="zh-TW" altLang="en-US" sz="2400" dirty="0">
                <a:latin typeface="Times New Roman" panose="02020603050405020304" pitchFamily="18" charset="0"/>
              </a:rPr>
              <a:t>每人拿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CN" altLang="en-US" sz="2400" dirty="0">
                <a:latin typeface="Times New Roman" panose="02020603050405020304" pitchFamily="18" charset="0"/>
              </a:rPr>
              <a:t>根</a:t>
            </a:r>
            <a:r>
              <a:rPr lang="zh-TW" altLang="en-US" sz="2400" dirty="0">
                <a:latin typeface="Times New Roman" panose="02020603050405020304" pitchFamily="18" charset="0"/>
              </a:rPr>
              <a:t>筷子</a:t>
            </a:r>
            <a:r>
              <a:rPr lang="zh-CN" altLang="en-US" sz="2400" dirty="0">
                <a:latin typeface="Times New Roman" panose="02020603050405020304" pitchFamily="18" charset="0"/>
              </a:rPr>
              <a:t>以</a:t>
            </a:r>
            <a:r>
              <a:rPr lang="zh-TW" altLang="en-US" sz="2400" dirty="0">
                <a:latin typeface="Times New Roman" panose="02020603050405020304" pitchFamily="18" charset="0"/>
              </a:rPr>
              <a:t>後</a:t>
            </a:r>
            <a:r>
              <a:rPr lang="zh-CN" altLang="en-US" sz="2400" dirty="0">
                <a:latin typeface="Times New Roman" panose="02020603050405020304" pitchFamily="18" charset="0"/>
              </a:rPr>
              <a:t>至少</a:t>
            </a:r>
            <a:r>
              <a:rPr lang="zh-TW" altLang="en-US" sz="2400" dirty="0">
                <a:latin typeface="Times New Roman" panose="02020603050405020304" pitchFamily="18" charset="0"/>
              </a:rPr>
              <a:t>還</a:t>
            </a:r>
            <a:r>
              <a:rPr lang="zh-CN" altLang="en-US" sz="2400" dirty="0">
                <a:latin typeface="Times New Roman" panose="02020603050405020304" pitchFamily="18" charset="0"/>
              </a:rPr>
              <a:t>剩下</a:t>
            </a:r>
            <a:r>
              <a:rPr lang="en-US" altLang="zh-CN" sz="2400" dirty="0">
                <a:latin typeface="Times New Roman" panose="02020603050405020304" pitchFamily="18" charset="0"/>
              </a:rPr>
              <a:t>1</a:t>
            </a:r>
            <a:r>
              <a:rPr lang="zh-CN" altLang="en-US" sz="2400" dirty="0">
                <a:latin typeface="Times New Roman" panose="02020603050405020304" pitchFamily="18" charset="0"/>
              </a:rPr>
              <a:t>根筷子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r>
              <a:rPr lang="zh-CN" altLang="en-US" sz="2400" dirty="0">
                <a:latin typeface="Times New Roman" panose="02020603050405020304" pitchFamily="18" charset="0"/>
              </a:rPr>
              <a:t>就一定</a:t>
            </a:r>
            <a:r>
              <a:rPr lang="zh-TW" altLang="en-US" sz="2400" dirty="0">
                <a:latin typeface="Times New Roman" panose="02020603050405020304" pitchFamily="18" charset="0"/>
              </a:rPr>
              <a:t>有筷子</a:t>
            </a:r>
            <a:r>
              <a:rPr lang="zh-CN" altLang="en-US" sz="2400" dirty="0">
                <a:latin typeface="Times New Roman" panose="02020603050405020304" pitchFamily="18" charset="0"/>
              </a:rPr>
              <a:t>可以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做為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[</a:t>
            </a:r>
            <a:r>
              <a:rPr lang="en-US" altLang="zh-TW" sz="2400" dirty="0" err="1" smtClean="0">
                <a:latin typeface="Times New Roman" panose="02020603050405020304" pitchFamily="18" charset="0"/>
              </a:rPr>
              <a:t>i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[</a:t>
            </a:r>
            <a:r>
              <a:rPr lang="en-US" altLang="zh-CN" sz="2400" dirty="0" smtClean="0">
                <a:latin typeface="Times New Roman" panose="02020603050405020304" pitchFamily="18" charset="0"/>
              </a:rPr>
              <a:t> i-1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]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這</a:t>
            </a:r>
            <a:r>
              <a:rPr lang="zh-CN" altLang="en-US" sz="2400" dirty="0">
                <a:latin typeface="Times New Roman" panose="02020603050405020304" pitchFamily="18" charset="0"/>
              </a:rPr>
              <a:t>组的最</a:t>
            </a:r>
            <a:r>
              <a:rPr lang="zh-TW" altLang="en-US" sz="2400" dirty="0">
                <a:latin typeface="Times New Roman" panose="02020603050405020304" pitchFamily="18" charset="0"/>
              </a:rPr>
              <a:t>長的筷子。</a:t>
            </a: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若</a:t>
            </a:r>
            <a:r>
              <a:rPr lang="en-US" altLang="zh-CN" sz="2400" dirty="0">
                <a:latin typeface="Times New Roman" panose="02020603050405020304" pitchFamily="18" charset="0"/>
              </a:rPr>
              <a:t>(i-2)-(j-1)*3 </a:t>
            </a:r>
            <a:r>
              <a:rPr lang="en-US" altLang="zh-TW" sz="2400" dirty="0">
                <a:latin typeface="Times New Roman" panose="02020603050405020304" pitchFamily="18" charset="0"/>
              </a:rPr>
              <a:t>&lt;</a:t>
            </a:r>
            <a:r>
              <a:rPr lang="en-US" altLang="zh-CN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，即表示沒有剩餘的筷子可以分給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, i-1</a:t>
            </a:r>
            <a:r>
              <a:rPr lang="zh-TW" altLang="en-US" sz="2400" dirty="0">
                <a:latin typeface="Times New Roman" panose="02020603050405020304" pitchFamily="18" charset="0"/>
              </a:rPr>
              <a:t>這組作為最長的筷子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。</a:t>
            </a: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 smtClean="0">
                <a:latin typeface="Times New Roman" panose="02020603050405020304" pitchFamily="18" charset="0"/>
              </a:rPr>
              <a:t>所以</a:t>
            </a:r>
            <a:r>
              <a:rPr lang="en-US" altLang="zh-TW" sz="2400" dirty="0">
                <a:latin typeface="Times New Roman" panose="02020603050405020304" pitchFamily="18" charset="0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</a:rPr>
              <a:t>[i-1]</a:t>
            </a:r>
            <a:r>
              <a:rPr lang="zh-TW" altLang="en-US" sz="2400" dirty="0">
                <a:latin typeface="Times New Roman" panose="02020603050405020304" pitchFamily="18" charset="0"/>
              </a:rPr>
              <a:t>無法成為新的一組，所以多了第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</a:rPr>
              <a:t>根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筷</a:t>
            </a: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 smtClean="0">
                <a:latin typeface="Times New Roman" panose="02020603050405020304" pitchFamily="18" charset="0"/>
              </a:rPr>
              <a:t>不</a:t>
            </a:r>
            <a:r>
              <a:rPr lang="zh-TW" altLang="en-US" sz="2400" dirty="0">
                <a:latin typeface="Times New Roman" panose="02020603050405020304" pitchFamily="18" charset="0"/>
              </a:rPr>
              <a:t>影響結果，因此</a:t>
            </a:r>
            <a:r>
              <a:rPr lang="en-US" altLang="zh-TW" sz="2400" dirty="0">
                <a:latin typeface="Times New Roman" panose="02020603050405020304" pitchFamily="18" charset="0"/>
              </a:rPr>
              <a:t>L[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][j]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L[i-1][j]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DCF95B-21B3-4E33-AF42-0F2D7D4FD486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r>
              <a:rPr lang="zh-TW" altLang="en-US" sz="2400" b="1" kern="0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Dynamic programming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" y="1340768"/>
            <a:ext cx="9086414" cy="45205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D65D4A57-1B9D-4E9B-BC53-2F2B87EE8781}" type="slidenum">
              <a:rPr kumimoji="0" lang="zh-TW" altLang="en-US" sz="1400" smtClean="0">
                <a:solidFill>
                  <a:schemeClr val="accent1"/>
                </a:solidFill>
              </a:rPr>
              <a:pPr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3"/>
              <p:cNvSpPr txBox="1">
                <a:spLocks noChangeArrowheads="1"/>
              </p:cNvSpPr>
              <p:nvPr/>
            </p:nvSpPr>
            <p:spPr>
              <a:xfrm>
                <a:off x="381000" y="242888"/>
                <a:ext cx="8439150" cy="5622925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defRPr/>
                </a:pPr>
                <a:r>
                  <a:rPr lang="zh-TW" altLang="en-US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r>
                  <a:rPr lang="en-US" altLang="zh-TW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</a:rPr>
                  <a:t>假設要分給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人，有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8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支筷子，筷子長度分別為：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1  3  5  7  7  8  9  13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存入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C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[]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>								           #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把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i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隻筷子分給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j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個人的最小差平方和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存入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L[ 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 ][ j ]</a:t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[3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][2]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3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支筷子不夠分給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個人。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(L[3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][2] = ∞)		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[3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][1]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前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3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支筷子分給一個人。此時最小差平方為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                                                                 	        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min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( L[3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- 1][1] , 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L[1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][0]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[3] −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TW" sz="2400" i="1" kern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[2] 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) 		    	    </a:t>
                </a:r>
                <a:r>
                  <a:rPr lang="zh-TW" altLang="en-US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min( ∞ , 0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(8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9)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) = 1</a:t>
                </a:r>
                <a:b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L[4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][2]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4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支筷子不夠分給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個人。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(L[4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][2] = ∞)	</a:t>
                </a:r>
                <a:b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L[4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][1]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min( 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L[4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- 1][1] , 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</a:t>
                </a:r>
                <a:r>
                  <a:rPr lang="en-US" altLang="zh-TW" sz="2400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[2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][0] +</a:t>
                </a:r>
                <a14:m>
                  <m:oMath xmlns:m="http://schemas.openxmlformats.org/officeDocument/2006/math">
                    <m:r>
                      <a:rPr lang="en-US" altLang="zh-TW" sz="2400" b="0" i="0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altLang="zh-TW" sz="24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 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[4] − </m:t>
                        </m:r>
                        <m:r>
                          <m:rPr>
                            <m:sty m:val="p"/>
                          </m:rPr>
                          <a:rPr lang="en-US" altLang="zh-TW" sz="2400" i="1" kern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[3] 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)                                   	    </a:t>
                </a:r>
                <a:r>
                  <a:rPr lang="zh-TW" altLang="en-US" sz="2400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min( 1 , 0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7 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) = 1</a:t>
                </a:r>
              </a:p>
              <a:p>
                <a:pPr marL="0" indent="0">
                  <a:buFont typeface="Wingdings" panose="05000000000000000000" pitchFamily="2" charset="2"/>
                  <a:buNone/>
                  <a:defRPr/>
                </a:pP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</a:t>
                </a:r>
                <a:b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42888"/>
                <a:ext cx="8439150" cy="5622925"/>
              </a:xfrm>
              <a:prstGeom prst="rect">
                <a:avLst/>
              </a:prstGeom>
              <a:blipFill rotWithShape="0">
                <a:blip r:embed="rId2"/>
                <a:stretch>
                  <a:fillRect l="-145" t="-868" r="-18786" b="-856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381000" y="1700213"/>
          <a:ext cx="8305803" cy="79375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226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30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[2]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[3]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[4]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[6]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[7]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[8]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28DEBF05-43F4-42FB-AC6D-82D91FFC578E}" type="slidenum">
              <a:rPr kumimoji="0" lang="zh-TW" altLang="en-US" sz="1400" smtClean="0">
                <a:solidFill>
                  <a:schemeClr val="accent1"/>
                </a:solidFill>
              </a:rPr>
              <a:pPr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/>
              <p:cNvSpPr txBox="1">
                <a:spLocks noChangeArrowheads="1"/>
              </p:cNvSpPr>
              <p:nvPr/>
            </p:nvSpPr>
            <p:spPr>
              <a:xfrm>
                <a:off x="381000" y="242888"/>
                <a:ext cx="8439150" cy="608171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defRPr/>
                </a:pPr>
                <a:r>
                  <a:rPr lang="zh-TW" altLang="en-US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r>
                  <a:rPr lang="en-US" altLang="zh-TW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假設要分給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人，有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8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支筷子，筷子長度分別為：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1  3  5  7  7  8  9  13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，</a:t>
                </a:r>
                <a:r>
                  <a:rPr lang="zh-TW" alt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存入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C[]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</a:t>
                </a:r>
                <a:r>
                  <a:rPr lang="en-US" altLang="zh-TW" sz="2400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[5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][2]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5</a:t>
                </a:r>
                <a:r>
                  <a:rPr lang="zh-TW" altLang="en-US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支筷子不夠分給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zh-TW" altLang="en-US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個人。</a:t>
                </a:r>
                <a:r>
                  <a:rPr lang="en-US" altLang="zh-TW" sz="2400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(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L[5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][2] 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∞ )		</a:t>
                </a:r>
                <a:b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L[5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][1] = min( </a:t>
                </a:r>
                <a:r>
                  <a:rPr lang="en-US" altLang="zh-TW" sz="2400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L[5 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- 1][1] , </a:t>
                </a:r>
                <a:r>
                  <a:rPr lang="en-US" altLang="zh-TW" sz="2400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L[3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][0]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TW" sz="24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[5]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altLang="zh-TW" sz="2400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TW" sz="24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[4]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)                                     	    = min( 1 , 0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(7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7)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) = 0</a:t>
                </a:r>
                <a:b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L[6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][2]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min( </a:t>
                </a:r>
                <a:r>
                  <a:rPr lang="en-US" altLang="zh-TW" sz="2400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L[6 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- 1][2] , </a:t>
                </a:r>
                <a:r>
                  <a:rPr lang="en-US" altLang="zh-TW" sz="2400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L[4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][1] +</a:t>
                </a:r>
                <a:r>
                  <a:rPr lang="en-US" altLang="zh-TW" sz="2400" kern="0" dirty="0">
                    <a:solidFill>
                      <a:schemeClr val="tx1"/>
                    </a:solidFill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altLang="zh-TW" sz="2400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TW" sz="24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[6]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TW" sz="24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[5]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)                           	    =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min( ∞ , 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1 +</a:t>
                </a:r>
                <a:r>
                  <a:rPr lang="en-US" altLang="zh-TW" sz="2400" kern="0" dirty="0">
                    <a:solidFill>
                      <a:schemeClr val="tx1"/>
                    </a:solidFill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(5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7)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altLang="zh-TW" sz="2400" b="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)= 5</a:t>
                </a:r>
                <a:b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kern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L[6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][1]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min( 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L[6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- 1][2] , 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L[4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][1] +</a:t>
                </a:r>
                <a:r>
                  <a:rPr lang="en-US" altLang="zh-TW" sz="2400" kern="0" dirty="0"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altLang="zh-TW" sz="2400" b="0" i="1" kern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TW" sz="2400" i="1" kern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[6]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TW" sz="2400" i="1" kern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[5]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)                           	    = min( 0 , 1 +</a:t>
                </a:r>
                <a:r>
                  <a:rPr lang="en-US" altLang="zh-TW" sz="2400" kern="0" dirty="0"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(5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7)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altLang="zh-TW" sz="2400" b="0" i="1" kern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altLang="zh-TW" sz="2400" i="1" kern="0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= 0</a:t>
                </a:r>
                <a:b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</a:br>
                <a:r>
                  <a:rPr lang="zh-TW" altLang="en-US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</a:t>
                </a: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</a:t>
                </a:r>
                <a:b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lang="en-US" altLang="zh-TW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</a:br>
                <a:endPara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42888"/>
                <a:ext cx="8439150" cy="6081712"/>
              </a:xfrm>
              <a:prstGeom prst="rect">
                <a:avLst/>
              </a:prstGeom>
              <a:blipFill rotWithShape="0">
                <a:blip r:embed="rId2"/>
                <a:stretch>
                  <a:fillRect l="-145" t="-802" r="-200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81000" y="1700213"/>
          <a:ext cx="8305803" cy="79375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226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30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[2]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[3]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[4]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[6]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[7]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[8]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DEBF05-43F4-42FB-AC6D-82D91FFC578E}" type="slidenum">
              <a:rPr kumimoji="0" lang="zh-TW" altLang="en-US" sz="1400" b="0" i="0" u="none" strike="noStrike" kern="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TW" sz="1400" b="0" i="0" u="none" strike="noStrike" kern="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/>
              <p:cNvSpPr txBox="1">
                <a:spLocks noChangeArrowheads="1"/>
              </p:cNvSpPr>
              <p:nvPr/>
            </p:nvSpPr>
            <p:spPr>
              <a:xfrm>
                <a:off x="381000" y="242888"/>
                <a:ext cx="8439150" cy="608171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lvl="0">
                  <a:defRPr/>
                </a:pPr>
                <a:r>
                  <a:rPr kumimoji="1" lang="zh-TW" alt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解法範例：</a:t>
                </a:r>
                <a:r>
                  <a:rPr kumimoji="1" lang="en-US" altLang="zh-TW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/>
                </a:r>
                <a:br>
                  <a:rPr kumimoji="1" lang="en-US" altLang="zh-TW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</a:b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假設要分給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2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人，有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8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支筷子，筷子長度分別為：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1  3  5  7  7  8  9  13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，</a:t>
                </a:r>
                <a:r>
                  <a:rPr kumimoji="1" lang="zh-TW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存入</a:t>
                </a: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C[]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/>
                </a:r>
                <a:b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</a:b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/>
                </a:r>
                <a:b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</a:b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/>
                </a:r>
                <a:b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</a:b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		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						</a:t>
                </a:r>
                <a:r>
                  <a:rPr kumimoji="1" lang="en-US" altLang="zh-TW" sz="2400" b="0" i="0" u="none" strike="noStrike" kern="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   </a:t>
                </a: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L[7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][2]</a:t>
                </a:r>
                <a:r>
                  <a:rPr kumimoji="1" lang="en-US" altLang="zh-TW" sz="2400" b="0" i="0" u="none" strike="noStrike" kern="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= min( </a:t>
                </a:r>
                <a:r>
                  <a:rPr kumimoji="1" lang="en-US" altLang="zh-TW" sz="2400" b="0" i="0" u="none" strike="noStrike" kern="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L[7</a:t>
                </a:r>
                <a:r>
                  <a:rPr kumimoji="1" lang="zh-TW" altLang="en-US" sz="2400" b="0" i="0" u="none" strike="noStrike" kern="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kumimoji="1" lang="en-US" altLang="zh-TW" sz="2400" b="0" i="0" u="none" strike="noStrike" kern="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-</a:t>
                </a:r>
                <a:r>
                  <a:rPr kumimoji="1" lang="zh-TW" altLang="en-US" sz="2400" b="0" i="0" u="none" strike="noStrike" kern="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kumimoji="1" lang="en-US" altLang="zh-TW" sz="2400" b="0" i="0" u="none" strike="noStrike" kern="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1</a:t>
                </a:r>
                <a:r>
                  <a:rPr kumimoji="1" lang="en-US" altLang="zh-TW" sz="2400" b="0" i="0" u="none" strike="noStrike" kern="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][2] , </a:t>
                </a:r>
                <a:r>
                  <a:rPr kumimoji="1" lang="en-US" altLang="zh-TW" sz="2400" b="0" i="0" u="none" strike="noStrike" kern="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L[5</a:t>
                </a:r>
                <a:r>
                  <a:rPr kumimoji="1" lang="en-US" altLang="zh-TW" sz="2400" b="0" i="0" u="none" strike="noStrike" kern="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][1]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altLang="zh-TW" sz="2400" i="1" kern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]</m:t>
                        </m:r>
                        <m:r>
                          <a:rPr lang="zh-TW" altLang="en-US" sz="2400" i="1" kern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zh-TW" altLang="en-US" sz="2400" i="1" kern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TW" sz="2400" i="1" kern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])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zh-TW" sz="2400" b="0" i="0" u="none" strike="noStrike" kern="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kumimoji="1" lang="en-US" altLang="zh-TW" sz="2400" b="0" i="0" u="none" strike="noStrike" kern="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  <a:r>
                  <a:rPr lang="zh-TW" altLang="en-US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</a:t>
                </a:r>
                <a:r>
                  <a:rPr kumimoji="1" lang="en-US" altLang="zh-TW" sz="2400" b="0" i="0" u="none" strike="noStrike" kern="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kumimoji="1" lang="en-US" altLang="zh-TW" sz="2400" b="0" i="0" u="none" strike="noStrike" kern="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= min( 5 , 0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+</a:t>
                </a:r>
                <a14:m>
                  <m:oMath xmlns:m="http://schemas.openxmlformats.org/officeDocument/2006/math">
                    <m:r>
                      <a:rPr lang="en-US" altLang="zh-TW" sz="2400" b="0" i="0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altLang="zh-TW" sz="24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3 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5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zh-TW" sz="2400" b="0" i="0" u="none" strike="noStrike" kern="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) = 4 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L[7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][1] = min( </a:t>
                </a: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L[7</a:t>
                </a:r>
                <a:r>
                  <a:rPr kumimoji="1" lang="zh-TW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-</a:t>
                </a:r>
                <a:r>
                  <a:rPr kumimoji="1" lang="zh-TW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1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][1] , </a:t>
                </a: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L[5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][0]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TW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kumimoji="1" lang="en-US" altLang="zh-TW" sz="24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[7]</m:t>
                        </m:r>
                        <m:r>
                          <a:rPr lang="zh-TW" altLang="en-US" sz="2400" i="1" kern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zh-TW" altLang="en-US" sz="2400" i="1" kern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kumimoji="1" lang="en-US" altLang="zh-TW" sz="24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6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])</m:t>
                        </m:r>
                      </m:e>
                      <m:sup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)                                     	    </a:t>
                </a: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 = 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min( 4 , 0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TW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3 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5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  <m:sup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) = 0</a:t>
                </a:r>
                <a:b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L[8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][2]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= min( </a:t>
                </a: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L[8</a:t>
                </a:r>
                <a:r>
                  <a:rPr kumimoji="1" lang="zh-TW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-</a:t>
                </a:r>
                <a:r>
                  <a:rPr kumimoji="1" lang="zh-TW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1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][2] , </a:t>
                </a: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L[6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][1] +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TW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kumimoji="1" lang="en-US" altLang="zh-TW" sz="24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8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]</m:t>
                        </m:r>
                        <m:r>
                          <a:rPr lang="zh-TW" altLang="en-US" sz="2400" i="1" kern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zh-TW" altLang="en-US" sz="2400" i="1" kern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kumimoji="1" lang="en-US" altLang="zh-TW" sz="24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7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])</m:t>
                        </m:r>
                      </m:e>
                      <m:sup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)                           	    </a:t>
                </a: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 = 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min( 4 , 1 +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TW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3</m:t>
                        </m:r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  <m:sup>
                        <m:r>
                          <m:rPr>
                            <m:nor/>
                          </m:rPr>
                          <a:rPr kumimoji="1" lang="en-US" altLang="zh-TW" sz="24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) = 4</a:t>
                </a:r>
                <a:b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kumimoji="1" lang="en-US" altLang="zh-TW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L[8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][1]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min( 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L[8</a:t>
                </a:r>
                <a:r>
                  <a:rPr lang="zh-TW" altLang="en-US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</a:t>
                </a:r>
                <a:r>
                  <a:rPr lang="zh-TW" altLang="en-US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][1] , 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L[6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][0] +</a:t>
                </a:r>
                <a:r>
                  <a:rPr lang="en-US" altLang="zh-TW" sz="2400" kern="0" dirty="0"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altLang="zh-TW" sz="2400" i="1" kern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[8]</m:t>
                        </m:r>
                        <m:r>
                          <a:rPr lang="zh-TW" altLang="en-US" sz="2400" i="1" kern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zh-TW" altLang="en-US" sz="2400" i="1" kern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TW" sz="2400" i="1" kern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[7])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altLang="zh-TW" sz="2400" b="0" i="0" kern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altLang="zh-TW" sz="2400" b="0" kern="0" dirty="0" smtClean="0"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lang="en-US" altLang="zh-TW" sz="2400" b="0" kern="0" dirty="0" smtClean="0"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b="0" kern="0" dirty="0" smtClean="0">
                    <a:cs typeface="Times New Roman" panose="02020603050405020304" pitchFamily="18" charset="0"/>
                    <a:sym typeface="Wingdings" panose="05000000000000000000" pitchFamily="2" charset="2"/>
                  </a:rPr>
                  <a:t>	     </a:t>
                </a:r>
                <a:r>
                  <a:rPr lang="en-US" altLang="zh-TW" sz="2400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min( 4 , 0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US" altLang="zh-TW" sz="2400" b="0" i="0" kern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zh-TW" sz="2400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) = 0</a:t>
                </a:r>
                <a:b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				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/>
                </a:r>
                <a:b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</a:b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 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</a:t>
                </a:r>
                <a:b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/>
                </a:r>
                <a:b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/>
                </a:r>
                <a:b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</a:b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/>
                </a:r>
                <a:b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</a:b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/>
                </a:r>
                <a:b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</a:br>
                <a:endParaRPr kumimoji="1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42888"/>
                <a:ext cx="8439150" cy="6081712"/>
              </a:xfrm>
              <a:prstGeom prst="rect">
                <a:avLst/>
              </a:prstGeom>
              <a:blipFill rotWithShape="0">
                <a:blip r:embed="rId2"/>
                <a:stretch>
                  <a:fillRect l="-145" t="-802" r="-18064" b="-6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298151"/>
              </p:ext>
            </p:extLst>
          </p:nvPr>
        </p:nvGraphicFramePr>
        <p:xfrm>
          <a:off x="381000" y="1628800"/>
          <a:ext cx="8305803" cy="79375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226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30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[2]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[3]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[4]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[6]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[7]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[8]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93" marB="45793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橢圓 1"/>
          <p:cNvSpPr/>
          <p:nvPr/>
        </p:nvSpPr>
        <p:spPr bwMode="auto">
          <a:xfrm>
            <a:off x="4788024" y="4653136"/>
            <a:ext cx="864096" cy="79208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圓角矩形 4"/>
          <p:cNvSpPr/>
          <p:nvPr/>
        </p:nvSpPr>
        <p:spPr bwMode="auto">
          <a:xfrm>
            <a:off x="251520" y="4365104"/>
            <a:ext cx="1728192" cy="504056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44102" y="3911909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ANS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884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A993BA-98F8-4170-A8EA-9BA55396CDC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611560" y="333374"/>
            <a:ext cx="7772028" cy="58319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 Dynamic programming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，兩個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for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loop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時間複雜度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(K+8)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*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(N-3)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O(K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*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N)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2. Greedy method(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無法求解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			            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此題除了要求結果為最小差平方之和，還要注意第三支筷子的限制。若每一次都在所有筷子中找出差平方最小的某兩支筷子，總共找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K+8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次，接著找出相對應的第三支筷子，有可能出現某雙筷子沒有對應的第三支筷子的結果，此時便無法求得解答。</a:t>
            </a:r>
            <a:r>
              <a:rPr lang="en-US" altLang="zh-TW"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1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1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1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1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1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1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1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1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1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1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1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zh-TW" sz="1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1800" b="1" kern="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4563</TotalTime>
  <Words>253</Words>
  <Application>Microsoft Office PowerPoint</Application>
  <PresentationFormat>如螢幕大小 (4:3)</PresentationFormat>
  <Paragraphs>85</Paragraphs>
  <Slides>9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新細明體</vt:lpstr>
      <vt:lpstr>標楷體</vt:lpstr>
      <vt:lpstr>Cambria Math</vt:lpstr>
      <vt:lpstr>Tahoma</vt:lpstr>
      <vt:lpstr>Times New Roman</vt:lpstr>
      <vt:lpstr>Wingdings</vt:lpstr>
      <vt:lpstr>Blends</vt:lpstr>
      <vt:lpstr>10271:Chopsticks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林佳臻</cp:lastModifiedBy>
  <cp:revision>213</cp:revision>
  <dcterms:created xsi:type="dcterms:W3CDTF">1601-01-01T00:00:00Z</dcterms:created>
  <dcterms:modified xsi:type="dcterms:W3CDTF">2017-05-18T15:02:04Z</dcterms:modified>
</cp:coreProperties>
</file>