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ink/ink1.xml" ContentType="application/inkml+xml"/>
  <Override PartName="/ppt/notesSlides/notesSlide3.xml" ContentType="application/vnd.openxmlformats-officedocument.presentationml.notesSlide+xml"/>
  <Override PartName="/ppt/ink/ink2.xml" ContentType="application/inkml+xml"/>
  <Override PartName="/ppt/notesSlides/notesSlide4.xml" ContentType="application/vnd.openxmlformats-officedocument.presentationml.notesSlide+xml"/>
  <Override PartName="/ppt/ink/ink3.xml" ContentType="application/inkml+xml"/>
  <Override PartName="/ppt/notesSlides/notesSlide5.xml" ContentType="application/vnd.openxmlformats-officedocument.presentationml.notesSlide+xml"/>
  <Override PartName="/ppt/ink/ink4.xml" ContentType="application/inkml+xml"/>
  <Override PartName="/ppt/ink/ink5.xml" ContentType="application/inkml+xml"/>
  <Override PartName="/ppt/ink/ink6.xml" ContentType="application/inkml+xml"/>
  <Override PartName="/ppt/notesSlides/notesSlide6.xml" ContentType="application/vnd.openxmlformats-officedocument.presentationml.notesSlide+xml"/>
  <Override PartName="/ppt/ink/ink7.xml" ContentType="application/inkml+xml"/>
  <Override PartName="/ppt/notesSlides/notesSlide7.xml" ContentType="application/vnd.openxmlformats-officedocument.presentationml.notesSlide+xml"/>
  <Override PartName="/ppt/ink/ink8.xml" ContentType="application/inkml+xml"/>
  <Override PartName="/ppt/notesSlides/notesSlide8.xml" ContentType="application/vnd.openxmlformats-officedocument.presentationml.notesSlide+xml"/>
  <Override PartName="/ppt/ink/ink9.xml" ContentType="application/inkml+xml"/>
  <Override PartName="/ppt/notesSlides/notesSlide9.xml" ContentType="application/vnd.openxmlformats-officedocument.presentationml.notesSlide+xml"/>
  <Override PartName="/ppt/ink/ink10.xml" ContentType="application/inkml+xml"/>
  <Override PartName="/ppt/notesSlides/notesSlide10.xml" ContentType="application/vnd.openxmlformats-officedocument.presentationml.notesSlide+xml"/>
  <Override PartName="/ppt/ink/ink11.xml" ContentType="application/inkml+xml"/>
  <Override PartName="/ppt/notesSlides/notesSlide11.xml" ContentType="application/vnd.openxmlformats-officedocument.presentationml.notesSlide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notesSlides/notesSlide12.xml" ContentType="application/vnd.openxmlformats-officedocument.presentationml.notesSlide+xml"/>
  <Override PartName="/ppt/ink/ink16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4"/>
  </p:notesMasterIdLst>
  <p:sldIdLst>
    <p:sldId id="307" r:id="rId2"/>
    <p:sldId id="309" r:id="rId3"/>
    <p:sldId id="311" r:id="rId4"/>
    <p:sldId id="313" r:id="rId5"/>
    <p:sldId id="314" r:id="rId6"/>
    <p:sldId id="315" r:id="rId7"/>
    <p:sldId id="316" r:id="rId8"/>
    <p:sldId id="318" r:id="rId9"/>
    <p:sldId id="319" r:id="rId10"/>
    <p:sldId id="320" r:id="rId11"/>
    <p:sldId id="317" r:id="rId12"/>
    <p:sldId id="312" r:id="rId13"/>
  </p:sldIdLst>
  <p:sldSz cx="9144000" cy="6858000" type="screen4x3"/>
  <p:notesSz cx="6832600" cy="996315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BA943"/>
    <a:srgbClr val="20C428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等深淺樣式 2 - 輔色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中等深淺樣式 2 - 輔色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中等深淺樣式 2 - 輔色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16DA210-FB5B-4158-B5E0-FEB733F419BA}" styleName="淺色樣式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C89EF96-8CEA-46FF-86C4-4CE0E7609802}" styleName="淺色樣式 3 - 輔色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329" autoAdjust="0"/>
    <p:restoredTop sz="92138" autoAdjust="0"/>
  </p:normalViewPr>
  <p:slideViewPr>
    <p:cSldViewPr>
      <p:cViewPr varScale="1">
        <p:scale>
          <a:sx n="103" d="100"/>
          <a:sy n="103" d="100"/>
        </p:scale>
        <p:origin x="1392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  <p:sld r:id="rId1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453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8.xml"/><Relationship Id="rId3" Type="http://schemas.openxmlformats.org/officeDocument/2006/relationships/slide" Target="slides/slide3.xml"/><Relationship Id="rId7" Type="http://schemas.openxmlformats.org/officeDocument/2006/relationships/slide" Target="slides/slide7.xml"/><Relationship Id="rId12" Type="http://schemas.openxmlformats.org/officeDocument/2006/relationships/slide" Target="slides/slide12.xml"/><Relationship Id="rId2" Type="http://schemas.openxmlformats.org/officeDocument/2006/relationships/slide" Target="slides/slide2.xml"/><Relationship Id="rId1" Type="http://schemas.openxmlformats.org/officeDocument/2006/relationships/slide" Target="slides/slide1.xml"/><Relationship Id="rId6" Type="http://schemas.openxmlformats.org/officeDocument/2006/relationships/slide" Target="slides/slide6.xml"/><Relationship Id="rId11" Type="http://schemas.openxmlformats.org/officeDocument/2006/relationships/slide" Target="slides/slide11.xml"/><Relationship Id="rId5" Type="http://schemas.openxmlformats.org/officeDocument/2006/relationships/slide" Target="slides/slide5.xml"/><Relationship Id="rId10" Type="http://schemas.openxmlformats.org/officeDocument/2006/relationships/slide" Target="slides/slide10.xml"/><Relationship Id="rId4" Type="http://schemas.openxmlformats.org/officeDocument/2006/relationships/slide" Target="slides/slide4.xml"/><Relationship Id="rId9" Type="http://schemas.openxmlformats.org/officeDocument/2006/relationships/slide" Target="slides/slide9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7-05-10T06:41:07.44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 14414,'39'0'0,"-39"0"-3267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7-05-10T06:41:07.44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 14414,'39'0'0,"-39"0"-3267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7-05-10T06:41:07.44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 14414,'39'0'0,"-39"0"-3267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7-05-10T06:41:07.44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 14414,'39'0'0,"-39"0"-3267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7-05-11T01:58:33.987"/>
    </inkml:context>
    <inkml:brush xml:id="br0">
      <inkml:brushProperty name="width" value="0.05" units="cm"/>
      <inkml:brushProperty name="height" value="0.05" units="cm"/>
      <inkml:brushProperty name="color" value="#ED1C24"/>
    </inkml:brush>
  </inkml:definitions>
  <inkml:trace contextRef="#ctx0" brushRef="#br0">1563 10278 14542,'-78'0'1377,"39"39"-512,0 0-321,0-39-319,0 0 415,0 0 33,-39-39-321,39 0 1,-40-79-289,-38-77 128,39 0 0,-39-40 160,39-38-31,39-40 127,-40 39 64,40 1 161,0-40-96,0 40 31,-39-79-159,39 39-97,0-38-192,-39-1 64,0-39-160,38 40 65,-38-40-1,78 0-32,-39 39 64,39 40 96,0-1-128,39 40-64,39-1 0,1 40-64,-40-40 64,39 40 1,0-1-65,-39 40-65,39-40 65,0 40 0,1-1 32,-1 1 1,0 0-33,0 38 0,-39 1-65,39 39 1,0 0-32,1-1 32,-1 1 32,-39 39-128,39-39 96,-39 39-160,0 39 192,0-40-32,0 79 0,-39-39 0,78 39-65,-39 0 1,40 0 64,-1 39-32,0 0 96,0 1 0,0 38 32,-39 0-32,39 0-64,1 0 64,-1 39 0,0 40 0,39 38 32,-39 40 160,0 38-192,1 1 64,-1 38-64,0 1 161,-39 39-161,0-40 0,0 1 32,0 38-32,0-38 0,0 39 0,0-1 64,1 40-64,-40-39 0,39 39 32,-39-40-64,0-38 128,0 0-192,0-1 160,0-38-96,0-1 64,0-38-64,-39-1 64,39-38-32,-79-1 64,40-39-128,0 40 128,-39-40-128,39 0 192,-39-38-128,39 38 32,-39-39-64,-1 0 64,40-39-64,-39-38 96,39 38 64,-39-39-128,0-39 0,39 39 0,-39-39 0,39 0-32,-40 0-224,1 0-65,-39-39 1,0 0 0,-40-39-577,40-40-544,-78-38-161,39-78-608,-40-1-1185,1-78-3075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7-05-11T01:58:38.675"/>
    </inkml:context>
    <inkml:brush xml:id="br0">
      <inkml:brushProperty name="width" value="0.05" units="cm"/>
      <inkml:brushProperty name="height" value="0.05" units="cm"/>
      <inkml:brushProperty name="color" value="#ED1C24"/>
    </inkml:brush>
  </inkml:definitions>
  <inkml:trace contextRef="#ctx0" brushRef="#br0">11372 3557 19474,'0'0'129,"0"-39"95,0-1-32,0-38 224,-39-39 353,39-39 480,0 39-512,0-79-353,0 40 353,0-40-321,0 1-320,0 0-96,39 38-160,-39 1 160,0 39 32,0 0 129,0-1-161,0 40-33,-39 0-31,0 0 64,0 39 64,-39-39-64,0 39 65,-40 0-65,1-40 32,0 40 64,-39 0 96,-1 0 96,1 39-288,0-39 0,-1 0 192,1 0-64,-39 0 97,38 0-225,-38 0 0,0-39 32,-1 38 32,-38 1 64,-1 39-128,40-39 32,-39 0 32,-1 39 32,1-39 32,-40 39 32,40 0-32,-1 0-128,-38 0-32,38 0 32,1 0 32,-1 0-32,1 0 0,-1 0 0,40-39 0,0 39 32,-1-39 97,1 39-97,38-39 0,1 39-32,-39 0 0,38 0 64,1 0-32,39 0 32,0 0-64,-1 0 0,1 39 0,39-39 64,-39 0-64,39 0-32,0 0 32,-1 0 0,1 0 32,0 0-32,0 0-32,0-39 32,-39 39 0,38-39-32,1 39 64,0-39-64,0 39 0,-39 0 32,39-39 0,-1 39 0,1 0-32,0 0 32,0 0 0,0 0 0,0 0-64,-1-39 0,1 39 64,0 0-32,0 0-32,0 0 31,0 0-31,0 0 0,-1 0 0,1 39 0,39-39 64,0 0-64,0 0 32,-39 0-64,39 0 64,-39 0 0,39 0 32,-40 0-64,40 0 64,0 0-32,0 0-96,0 0-193,0 0-95,0 0-192,39 0-65,-39 0-480,39 0-1025,0 0-577,0-39-1409,0 39-2850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7-05-11T01:58:39.346"/>
    </inkml:context>
    <inkml:brush xml:id="br0">
      <inkml:brushProperty name="width" value="0.05" units="cm"/>
      <inkml:brushProperty name="height" value="0.05" units="cm"/>
      <inkml:brushProperty name="color" value="#ED1C24"/>
    </inkml:brush>
  </inkml:definitions>
  <inkml:trace contextRef="#ctx0" brushRef="#br0">1290 0 12620,'0'0'1217,"0"0"-512,0 0-33,-39 39-31,39-39 160,-39 0 288,0 0-705,0 39 65,39 0 31,-39 0-128,0 1-159,-1 38 63,1 0-32,-39-39-96,39 39 32,0-39-96,-39 0 257,39 0-129,0 0 128,0-39-256,0 39 32,0-39-96,39 0 96,-40 0-64,40 0 32,0 0 1,0 0-33,-39 0 32,39 0-32,0 0 0,0 0 32,-39 0-64,39 0 64,-39 0-32,39 0 32,-39 0 64,39 0-96,-39 40 0,39-40-32,-39 0 0,0 0 32,39 0-32,-39 0 64,0 0-64,39 0 0,-39 0 0,0 0 96,0 0 0,39 0 97,-40 0-97,40 0-32,0 0-64,0 0 0,0 0-32,0 0 0,40 0 0,-1 39 32,39 0 0,0 0 0,39 39 0,-39 0 32,0-39-32,-38 39 0,-1-39 0,39 0 0,-39 1-161,-39-1-1120,39 39-1153,0-39-2403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7-05-10T06:41:07.44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 14414,'39'0'0,"-39"0"-3267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7-05-10T06:41:07.44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 14414,'39'0'0,"-39"0"-3267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7-05-10T06:41:07.44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 14414,'39'0'0,"-39"0"-3267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7-05-10T06:41:07.44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 14414,'39'0'0,"-39"0"-3267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7-05-11T01:58:25.612"/>
    </inkml:context>
    <inkml:brush xml:id="br0">
      <inkml:brushProperty name="width" value="0.05" units="cm"/>
      <inkml:brushProperty name="height" value="0.05" units="cm"/>
      <inkml:brushProperty name="color" value="#ED1C24"/>
    </inkml:brush>
  </inkml:definitions>
  <inkml:trace contextRef="#ctx0" brushRef="#br0">860 9887 15054,'-39'0'2082,"0"-39"-1665,0 0-385,-39 0 0,39-40 256,-40 1 513,40-39-65,0-39-287,0-1-65,0-38-192,0 0-64,39-1-31,-39 1 191,39 39 32,0-40 161,-39 1-65,39-1 64,-39 1-31,39 0 31,-39-40-159,0 40-97,39-40-224,-39 40 64,-1 0 32,1-40-96,39 79 0,-39-40 96,39 1 32,0 0-128,0-1 160,0 1-160,0 0 161,0 38-97,39 1-32,-39 78-32,39-39 128,-39 38-128,40 40 64,-40-39-64,0 39 0,0-39-32,39 0 32,-39-39 32,0-1-32,0 1 0,0-39 64,0-1 0,39 1-64,-39 39 32,0-39 32,39 38-32,-39 1 64,0 0-96,0 0 0,0-1 0,39 40 64,-39-39-64,0 0 0,0 0 0,39-40 64,-39 40-64,39-39 0,-39 39-32,39-1 32,-39 1 0,39 39 0,-39 0 64,39 39-64,-39-39-96,0-1 96,39 1 0,0 39-32,-39-39 0,39 0 0,1 39 0,-1-39-32,0 39-32,0-1 32,0 40 0,39-39 0,-39 39-32,0 0 32,39 0 32,-39 39 0,40-39 32,-1 40 0,-39-1 0,39 0 0,-39 39 0,39-39 0,0 78 0,0-39 0,1 40 32,-1 38-32,0-39 32,0 39-32,0 40 0,-39-40 0,39 39 0,-38 1 0,-1-1 32,0 1-32,39 38 32,-39 1 0,0-1-32,0 40 0,-39-40 0,39 40 0,-39-40 0,39 0 0,-39 1 0,0-1 0,39 1 0,-39-1 0,0 40-32,0-40-32,0 1 64,0-1-161,0 1 129,0-1-64,0 1 64,-39-40 32,39 0 0,0 1 32,-39-1-32,0 1 0,0-40 0,0 0-32,0-39 0,0 40-32,0-40 32,0-39 0,0 39 0,-1 1 0,1-40 32,39 0 0,-78 0 64,39 0 0,0 0-32,-39 0-32,0 1 0,0 38-32,-1-78 0,40 39 0,-39 0-32,39-39 64,-39 0-64,39-39-32,-39 0 0,0 0-96,-1 0 64,-38-78-417,-39-39-1185,0-78-768,-40-40-1634,1-77-1537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7-05-11T01:58:26.956"/>
    </inkml:context>
    <inkml:brush xml:id="br0">
      <inkml:brushProperty name="width" value="0.05" units="cm"/>
      <inkml:brushProperty name="height" value="0.05" units="cm"/>
      <inkml:brushProperty name="color" value="#ED1C24"/>
    </inkml:brush>
  </inkml:definitions>
  <inkml:trace contextRef="#ctx0" brushRef="#br0">11724 4846 14350,'-39'0'2242,"39"-40"-1185,0-38-160,0 39 63,-40-78 674,40 0 128,0 0-577,0-1-577,0-38-191,0 0 127,0-1-95,40 1-1,-40-39-160,39-1 97,-39 1-97,0-40-192,39 40 64,-39-39 0,0 38 1,-39 1-65,0 39-96,-1-1 32,1 40-32,-39 0 192,0 0-160,0 38-32,0 1-64,0 0 32,-1 0 32,1 39 0,-39 0 0,39-39 0,-39 39 0,-1 39 0,1-40-32,-39 1 32,39 39 0,-40-39 0,1 0 32,0 0-32,-1 0 0,1 0 0,0-39 0,-40 39 0,1 0 0,0 0-64,-1 0 64,-38-1 0,38 40 0,-38-39 0,39 39-32,-40 0 32,1-39 96,-40 39-96,40-39 0,-1 39-32,-38-39 0,38 39 32,-38-39-32,-1 39 32,1-39 32,-1 39-32,1 0 32,-1 0-32,-39 0-64,40 39 64,-1-39-32,40 39-32,-40-39 64,40 0 0,-1 39 0,1-39 0,39 39 0,-40-39 0,79 0 0,-40 39 64,40-39-32,0 0-64,39 0 32,38 0-64,1 0 64,0 0 64,78 0-64,-39 0 0,39 0-32,-39 0 32,39 0 0,0 0 32,0 0-32,0 0-32,0 0 0,-39 0 32,39 0-32,-39 0 0,0 0-32,39 0 64,-39 39 0,0-39 0,-1 40 0,-38-40 0,39 0 0,0 39 0,0-39 32,0 0-32,0 0-32,39 0 32,-39 0-33,39 0 1,0 0-256,0 0-128,-39 0-129,39 0-320,-39 0-448,0 0-192,39 0-705,-39 0-257,39-39-960,0 39-641</inkml:trace>
  <inkml:trace contextRef="#ctx0" brushRef="#br0" timeOffset="468">666-508 11947,'0'0'2371,"0"39"-1699,-39 0 385,0 0-256,0 0 64,0 39 448,-40-38-448,40-1-289,-39 0-63,39 39-65,-39-39-224,39 39-127,-39-39-65,39 39 0,-40-39 32,40 0 32,0-39-96,0 40 32,39-40-32,-39 0-32,39 0 32,0 39 0,0-39 0,0 0 0,0 0-64,0 0-32,0 0-32,0 0 63,0 0-95,39 39 160,0 0 96,39 39-64,40 0-32,-40 0 32,39 39 33,0-38-33,1-1 0,-40 0-32,0-39 0,-39 0-64,0-39-1762,-39 39-1537,0-39-3204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7-05-10T06:41:07.44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 14414,'39'0'0,"-39"0"-3267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7-05-10T06:41:07.44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 14414,'39'0'0,"-39"0"-3267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7-05-10T06:41:07.44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 14414,'39'0'0,"-39"0"-3267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068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71913" y="0"/>
            <a:ext cx="2960687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5513" y="747713"/>
            <a:ext cx="4981575" cy="3735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1225" y="4732338"/>
            <a:ext cx="5010150" cy="448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532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64675"/>
            <a:ext cx="296068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32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71913" y="9464675"/>
            <a:ext cx="2960687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7218F755-8192-422D-8401-A56A64C02413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6776279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E8684D58-26CC-4454-AC6F-C91433262287}" type="slidenum">
              <a:rPr lang="zh-TW" altLang="en-US" smtClean="0">
                <a:latin typeface="Tahoma" panose="020B060403050404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zh-TW">
              <a:latin typeface="Tahoma" panose="020B0604030504040204" pitchFamily="34" charset="0"/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266222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5FC04C43-B717-478A-98CD-D9896CBE72BD}" type="slidenum">
              <a:rPr lang="zh-TW" altLang="en-US" smtClean="0">
                <a:latin typeface="Tahoma" panose="020B0604030504040204" pitchFamily="34" charset="0"/>
              </a:rPr>
              <a:pPr>
                <a:spcBef>
                  <a:spcPct val="0"/>
                </a:spcBef>
              </a:pPr>
              <a:t>10</a:t>
            </a:fld>
            <a:endParaRPr lang="en-US" altLang="zh-TW">
              <a:latin typeface="Tahoma" panose="020B0604030504040204" pitchFamily="34" charset="0"/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211870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47F7654F-9324-4E3A-A76D-34F43EC76ADF}" type="slidenum">
              <a:rPr lang="zh-TW" altLang="en-US" smtClean="0">
                <a:latin typeface="Tahoma" panose="020B0604030504040204" pitchFamily="34" charset="0"/>
              </a:rPr>
              <a:pPr>
                <a:spcBef>
                  <a:spcPct val="0"/>
                </a:spcBef>
              </a:pPr>
              <a:t>11</a:t>
            </a:fld>
            <a:endParaRPr lang="en-US" altLang="zh-TW">
              <a:latin typeface="Tahoma" panose="020B0604030504040204" pitchFamily="34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30825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192C5177-29F8-4010-BB9B-99977A766189}" type="slidenum">
              <a:rPr lang="zh-TW" altLang="en-US" smtClean="0">
                <a:latin typeface="Tahoma" panose="020B0604030504040204" pitchFamily="34" charset="0"/>
              </a:rPr>
              <a:pPr>
                <a:spcBef>
                  <a:spcPct val="0"/>
                </a:spcBef>
              </a:pPr>
              <a:t>12</a:t>
            </a:fld>
            <a:endParaRPr lang="en-US" altLang="zh-TW">
              <a:latin typeface="Tahoma" panose="020B0604030504040204" pitchFamily="34" charset="0"/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28606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1FA6DFC1-0500-48CE-8F40-A3872870D01B}" type="slidenum">
              <a:rPr lang="zh-TW" altLang="en-US" smtClean="0">
                <a:latin typeface="Tahoma" panose="020B060403050404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US" altLang="zh-TW">
              <a:latin typeface="Tahoma" panose="020B0604030504040204" pitchFamily="34" charset="0"/>
            </a:endParaRPr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09388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30DDE980-AF76-4062-8B0E-D36C750267D4}" type="slidenum">
              <a:rPr lang="zh-TW" altLang="en-US" smtClean="0">
                <a:latin typeface="Tahoma" panose="020B0604030504040204" pitchFamily="34" charset="0"/>
              </a:rPr>
              <a:pPr>
                <a:spcBef>
                  <a:spcPct val="0"/>
                </a:spcBef>
              </a:pPr>
              <a:t>3</a:t>
            </a:fld>
            <a:endParaRPr lang="en-US" altLang="zh-TW">
              <a:latin typeface="Tahoma" panose="020B0604030504040204" pitchFamily="34" charset="0"/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23210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5FC04C43-B717-478A-98CD-D9896CBE72BD}" type="slidenum">
              <a:rPr lang="zh-TW" altLang="en-US" smtClean="0">
                <a:latin typeface="Tahoma" panose="020B0604030504040204" pitchFamily="34" charset="0"/>
              </a:rPr>
              <a:pPr>
                <a:spcBef>
                  <a:spcPct val="0"/>
                </a:spcBef>
              </a:pPr>
              <a:t>4</a:t>
            </a:fld>
            <a:endParaRPr lang="en-US" altLang="zh-TW">
              <a:latin typeface="Tahoma" panose="020B0604030504040204" pitchFamily="34" charset="0"/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70149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47F7654F-9324-4E3A-A76D-34F43EC76ADF}" type="slidenum">
              <a:rPr lang="zh-TW" altLang="en-US" smtClean="0">
                <a:latin typeface="Tahoma" panose="020B0604030504040204" pitchFamily="34" charset="0"/>
              </a:rPr>
              <a:pPr>
                <a:spcBef>
                  <a:spcPct val="0"/>
                </a:spcBef>
              </a:pPr>
              <a:t>5</a:t>
            </a:fld>
            <a:endParaRPr lang="en-US" altLang="zh-TW">
              <a:latin typeface="Tahoma" panose="020B0604030504040204" pitchFamily="34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34145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30DDE980-AF76-4062-8B0E-D36C750267D4}" type="slidenum">
              <a:rPr lang="zh-TW" altLang="en-US" smtClean="0">
                <a:latin typeface="Tahoma" panose="020B0604030504040204" pitchFamily="34" charset="0"/>
              </a:rPr>
              <a:pPr>
                <a:spcBef>
                  <a:spcPct val="0"/>
                </a:spcBef>
              </a:pPr>
              <a:t>6</a:t>
            </a:fld>
            <a:endParaRPr lang="en-US" altLang="zh-TW">
              <a:latin typeface="Tahoma" panose="020B0604030504040204" pitchFamily="34" charset="0"/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796465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5FC04C43-B717-478A-98CD-D9896CBE72BD}" type="slidenum">
              <a:rPr lang="zh-TW" altLang="en-US" smtClean="0">
                <a:latin typeface="Tahoma" panose="020B0604030504040204" pitchFamily="34" charset="0"/>
              </a:rPr>
              <a:pPr>
                <a:spcBef>
                  <a:spcPct val="0"/>
                </a:spcBef>
              </a:pPr>
              <a:t>7</a:t>
            </a:fld>
            <a:endParaRPr lang="en-US" altLang="zh-TW">
              <a:latin typeface="Tahoma" panose="020B0604030504040204" pitchFamily="34" charset="0"/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632183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5FC04C43-B717-478A-98CD-D9896CBE72BD}" type="slidenum">
              <a:rPr lang="zh-TW" altLang="en-US" smtClean="0">
                <a:latin typeface="Tahoma" panose="020B0604030504040204" pitchFamily="34" charset="0"/>
              </a:rPr>
              <a:pPr>
                <a:spcBef>
                  <a:spcPct val="0"/>
                </a:spcBef>
              </a:pPr>
              <a:t>8</a:t>
            </a:fld>
            <a:endParaRPr lang="en-US" altLang="zh-TW">
              <a:latin typeface="Tahoma" panose="020B0604030504040204" pitchFamily="34" charset="0"/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188046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5FC04C43-B717-478A-98CD-D9896CBE72BD}" type="slidenum">
              <a:rPr lang="zh-TW" altLang="en-US" smtClean="0">
                <a:latin typeface="Tahoma" panose="020B0604030504040204" pitchFamily="34" charset="0"/>
              </a:rPr>
              <a:pPr>
                <a:spcBef>
                  <a:spcPct val="0"/>
                </a:spcBef>
              </a:pPr>
              <a:t>9</a:t>
            </a:fld>
            <a:endParaRPr lang="en-US" altLang="zh-TW">
              <a:latin typeface="Tahoma" panose="020B0604030504040204" pitchFamily="34" charset="0"/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10701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>
                  <a:defRPr/>
                </a:pPr>
                <a:endParaRPr lang="zh-TW" altLang="en-US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>
                  <a:defRPr/>
                </a:pPr>
                <a:endParaRPr lang="zh-TW" altLang="en-US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>
                  <a:defRPr/>
                </a:pPr>
                <a:endParaRPr lang="zh-TW" altLang="en-US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>
                  <a:defRPr/>
                </a:pPr>
                <a:endParaRPr lang="zh-TW" altLang="en-US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defRPr/>
              </a:pPr>
              <a:endParaRPr lang="zh-TW" altLang="en-US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defRPr/>
              </a:pPr>
              <a:endParaRPr lang="zh-TW" altLang="en-US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defRPr/>
              </a:pPr>
              <a:endParaRPr lang="zh-TW" altLang="en-US"/>
            </a:p>
          </p:txBody>
        </p:sp>
      </p:grpSp>
      <p:sp>
        <p:nvSpPr>
          <p:cNvPr id="718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718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814F3C-3050-435E-8733-64AFF9DCD033}" type="datetime1">
              <a:rPr lang="zh-TW" altLang="en-US"/>
              <a:pPr>
                <a:defRPr/>
              </a:pPr>
              <a:t>2017/5/18</a:t>
            </a:fld>
            <a:endParaRPr lang="en-US" altLang="zh-TW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2362200" y="6248400"/>
            <a:ext cx="4953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TW" altLang="en-US"/>
              <a:t>1</a:t>
            </a:r>
            <a:endParaRPr lang="en-US" altLang="zh-TW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EB7CA3-65EE-4059-B2CA-5F404A0DB25A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7205130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0F8C9E-F213-4179-B7AB-BAAC4E3A87FE}" type="datetime1">
              <a:rPr lang="zh-TW" altLang="en-US"/>
              <a:pPr>
                <a:defRPr/>
              </a:pPr>
              <a:t>2017/5/18</a:t>
            </a:fld>
            <a:endParaRPr lang="en-US" altLang="zh-TW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52DC47-6145-45AA-9292-7D0EDE4366C4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192041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07175" y="381000"/>
            <a:ext cx="1947863" cy="5791200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5692775" cy="5791200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2EFFB5-8254-4BDB-A906-968006D59C5B}" type="datetime1">
              <a:rPr lang="zh-TW" altLang="en-US"/>
              <a:pPr>
                <a:defRPr/>
              </a:pPr>
              <a:t>2017/5/18</a:t>
            </a:fld>
            <a:endParaRPr lang="en-US" altLang="zh-TW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CB3BBA-B9F9-49DC-A5C4-46D17BC10939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285076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42B536-FA7B-4DF9-802B-31844D159901}" type="datetime1">
              <a:rPr lang="zh-TW" altLang="en-US"/>
              <a:pPr>
                <a:defRPr/>
              </a:pPr>
              <a:t>2017/5/18</a:t>
            </a:fld>
            <a:endParaRPr lang="en-US" altLang="zh-TW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5AE240-D820-4337-A309-6051DFE6988E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890564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690F77-F58E-45A0-895C-DAF9F1B5837B}" type="datetime1">
              <a:rPr lang="zh-TW" altLang="en-US"/>
              <a:pPr>
                <a:defRPr/>
              </a:pPr>
              <a:t>2017/5/18</a:t>
            </a:fld>
            <a:endParaRPr lang="en-US" altLang="zh-TW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CDAFEB-6C8E-49F8-919B-EF6C83642163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289159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762000" y="15240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724400" y="15240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C66528-1C7C-4090-BE0E-2225FD692A07}" type="datetime1">
              <a:rPr lang="zh-TW" altLang="en-US"/>
              <a:pPr>
                <a:defRPr/>
              </a:pPr>
              <a:t>2017/5/18</a:t>
            </a:fld>
            <a:endParaRPr lang="en-US" altLang="zh-TW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36F34B-2A19-42CF-87F0-F74B552D26BA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4269060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23D4CA-8B03-4647-8498-E398DF79CA76}" type="datetime1">
              <a:rPr lang="zh-TW" altLang="en-US"/>
              <a:pPr>
                <a:defRPr/>
              </a:pPr>
              <a:t>2017/5/18</a:t>
            </a:fld>
            <a:endParaRPr lang="en-US" altLang="zh-TW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23D17B-6530-4E63-8D1F-26E16BBEB1CF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147621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F04828-23ED-4547-85A9-107232FE45CF}" type="datetime1">
              <a:rPr lang="zh-TW" altLang="en-US"/>
              <a:pPr>
                <a:defRPr/>
              </a:pPr>
              <a:t>2017/5/18</a:t>
            </a:fld>
            <a:endParaRPr lang="en-US" altLang="zh-TW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3DB410-22A4-4E6D-81CE-C52CFE146D17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755320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D79888-FC5D-4E4D-97FD-E5AB7460549B}" type="datetime1">
              <a:rPr lang="zh-TW" altLang="en-US"/>
              <a:pPr>
                <a:defRPr/>
              </a:pPr>
              <a:t>2017/5/18</a:t>
            </a:fld>
            <a:endParaRPr lang="en-US" altLang="zh-TW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9E02C7-4605-4CEF-B45A-6A0293C5FF80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2454434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5319EF-48C1-464B-A41F-6B2646143E10}" type="datetime1">
              <a:rPr lang="zh-TW" altLang="en-US"/>
              <a:pPr>
                <a:defRPr/>
              </a:pPr>
              <a:t>2017/5/18</a:t>
            </a:fld>
            <a:endParaRPr lang="en-US" altLang="zh-TW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2A20CA-6B05-400F-82CE-DE5F0C174F73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179602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87E1D9-0845-408A-A596-3AD474E73FFA}" type="datetime1">
              <a:rPr lang="zh-TW" altLang="en-US"/>
              <a:pPr>
                <a:defRPr/>
              </a:pPr>
              <a:t>2017/5/18</a:t>
            </a:fld>
            <a:endParaRPr lang="en-US" altLang="zh-TW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C8D762-0829-4D99-B48C-88F1ED877085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5437682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381000"/>
            <a:ext cx="7793038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5240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15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4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F06C8427-970F-4E66-AC9A-574AD9D95A99}" type="datetime1">
              <a:rPr lang="zh-TW" altLang="en-US"/>
              <a:pPr>
                <a:defRPr/>
              </a:pPr>
              <a:t>2017/5/18</a:t>
            </a:fld>
            <a:endParaRPr lang="en-US" altLang="zh-TW"/>
          </a:p>
        </p:txBody>
      </p:sp>
      <p:sp>
        <p:nvSpPr>
          <p:cNvPr id="615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62200" y="6324600"/>
            <a:ext cx="495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kumimoji="0" sz="14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15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4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EEB1E140-957B-4B06-9301-9A93B125ED8E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8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ustomXml" Target="../ink/ink11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customXml" Target="../ink/ink12.xml"/><Relationship Id="rId7" Type="http://schemas.openxmlformats.org/officeDocument/2006/relationships/customXml" Target="../ink/ink14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customXml" Target="../ink/ink13.xml"/><Relationship Id="rId10" Type="http://schemas.openxmlformats.org/officeDocument/2006/relationships/image" Target="../media/image7.png"/><Relationship Id="rId4" Type="http://schemas.openxmlformats.org/officeDocument/2006/relationships/image" Target="../media/image2.png"/><Relationship Id="rId9" Type="http://schemas.openxmlformats.org/officeDocument/2006/relationships/customXml" Target="../ink/ink1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ustomXml" Target="../ink/ink16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ustomXml" Target="../ink/ink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ustomXml" Target="../ink/ink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customXml" Target="../ink/ink4.xml"/><Relationship Id="rId7" Type="http://schemas.openxmlformats.org/officeDocument/2006/relationships/customXml" Target="../ink/ink6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customXml" Target="../ink/ink5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ustomXml" Target="../ink/ink7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ustomXml" Target="../ink/ink8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ustomXml" Target="../ink/ink9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ustomXml" Target="../ink/ink10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E5FB005-A282-4047-B0C2-B3EA3289DFC5}" type="slidenum">
              <a:rPr kumimoji="0" lang="zh-TW" altLang="en-US" sz="1400" smtClean="0">
                <a:solidFill>
                  <a:schemeClr val="accent1"/>
                </a:solidFill>
                <a:ea typeface="新細明體" panose="02020500000000000000" pitchFamily="18" charset="-12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kumimoji="0" lang="en-US" altLang="zh-TW" sz="1400">
              <a:solidFill>
                <a:schemeClr val="accent1"/>
              </a:solidFill>
              <a:ea typeface="新細明體" panose="02020500000000000000" pitchFamily="18" charset="-120"/>
            </a:endParaRP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7772400" cy="744538"/>
          </a:xfrm>
        </p:spPr>
        <p:txBody>
          <a:bodyPr/>
          <a:lstStyle/>
          <a:p>
            <a:pPr eaLnBrk="1" hangingPunct="1"/>
            <a:r>
              <a:rPr lang="en-US" altLang="zh-TW" b="1">
                <a:latin typeface="Times New Roman" panose="02020603050405020304" pitchFamily="18" charset="0"/>
              </a:rPr>
              <a:t>1</a:t>
            </a:r>
            <a:r>
              <a:rPr lang="en-US" altLang="zh-CN" b="1">
                <a:latin typeface="Times New Roman" panose="02020603050405020304" pitchFamily="18" charset="0"/>
              </a:rPr>
              <a:t>0401</a:t>
            </a:r>
            <a:r>
              <a:rPr lang="en-US" altLang="zh-TW" b="1">
                <a:latin typeface="Times New Roman" panose="02020603050405020304" pitchFamily="18" charset="0"/>
              </a:rPr>
              <a:t>: Injured Queen Problem</a:t>
            </a:r>
            <a:endParaRPr lang="en-US" altLang="zh-TW"/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268413"/>
            <a:ext cx="8077200" cy="5284787"/>
          </a:xfrm>
        </p:spPr>
        <p:txBody>
          <a:bodyPr/>
          <a:lstStyle/>
          <a:p>
            <a:pPr eaLnBrk="1" hangingPunct="1"/>
            <a:r>
              <a:rPr lang="zh-TW" altLang="en-US" sz="2400" dirty="0">
                <a:solidFill>
                  <a:schemeClr val="hlink"/>
                </a:solidFill>
                <a:latin typeface="Times New Roman" panose="02020603050405020304" pitchFamily="18" charset="0"/>
              </a:rPr>
              <a:t>★★★☆☆</a:t>
            </a: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題組：</a:t>
            </a:r>
            <a:r>
              <a:rPr lang="en-US" altLang="zh-TW" sz="2400" dirty="0">
                <a:latin typeface="Times New Roman" panose="02020603050405020304" pitchFamily="18" charset="0"/>
                <a:ea typeface="新細明體" panose="02020500000000000000" pitchFamily="18" charset="-120"/>
              </a:rPr>
              <a:t>Problem Set Archive with Online Judge</a:t>
            </a: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題號：</a:t>
            </a:r>
            <a:r>
              <a:rPr lang="en-US" altLang="zh-TW" sz="2400" dirty="0">
                <a:latin typeface="Times New Roman" panose="02020603050405020304" pitchFamily="18" charset="0"/>
              </a:rPr>
              <a:t>10401: Injured Queen Problem</a:t>
            </a:r>
            <a:endParaRPr lang="en-US" altLang="zh-TW" sz="2400" dirty="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解題者：</a:t>
            </a:r>
            <a:r>
              <a:rPr lang="zh-TW" altLang="en-US" sz="2400" dirty="0">
                <a:latin typeface="Times New Roman" panose="02020603050405020304" pitchFamily="18" charset="0"/>
              </a:rPr>
              <a:t>廖偉驊</a:t>
            </a:r>
            <a:endParaRPr lang="zh-TW" altLang="en-US" sz="2400" dirty="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解題日期：</a:t>
            </a:r>
            <a:r>
              <a:rPr lang="zh-TW" altLang="en-US" sz="2400" dirty="0">
                <a:latin typeface="Times New Roman" panose="02020603050405020304" pitchFamily="18" charset="0"/>
              </a:rPr>
              <a:t>20</a:t>
            </a:r>
            <a:r>
              <a:rPr lang="en-US" altLang="zh-TW" sz="2400" dirty="0">
                <a:latin typeface="Times New Roman" panose="02020603050405020304" pitchFamily="18" charset="0"/>
              </a:rPr>
              <a:t>17</a:t>
            </a:r>
            <a:r>
              <a:rPr lang="zh-TW" altLang="en-US" sz="2400" dirty="0">
                <a:latin typeface="Times New Roman" panose="02020603050405020304" pitchFamily="18" charset="0"/>
              </a:rPr>
              <a:t>年</a:t>
            </a:r>
            <a:r>
              <a:rPr lang="en-US" altLang="zh-CN" sz="2400" dirty="0">
                <a:latin typeface="Times New Roman" panose="02020603050405020304" pitchFamily="18" charset="0"/>
              </a:rPr>
              <a:t>5</a:t>
            </a:r>
            <a:r>
              <a:rPr lang="zh-TW" altLang="en-US" sz="2400" dirty="0">
                <a:latin typeface="Times New Roman" panose="02020603050405020304" pitchFamily="18" charset="0"/>
              </a:rPr>
              <a:t>月</a:t>
            </a:r>
            <a:r>
              <a:rPr lang="en-US" altLang="zh-TW" sz="2400" dirty="0" smtClean="0">
                <a:latin typeface="Times New Roman" panose="02020603050405020304" pitchFamily="18" charset="0"/>
              </a:rPr>
              <a:t>1</a:t>
            </a:r>
            <a:r>
              <a:rPr lang="en-US" altLang="zh-CN" sz="2400" dirty="0" smtClean="0">
                <a:latin typeface="Times New Roman" panose="02020603050405020304" pitchFamily="18" charset="0"/>
              </a:rPr>
              <a:t>1</a:t>
            </a:r>
            <a:r>
              <a:rPr lang="zh-TW" altLang="en-US" sz="2400" dirty="0">
                <a:latin typeface="Times New Roman" panose="02020603050405020304" pitchFamily="18" charset="0"/>
              </a:rPr>
              <a:t>日</a:t>
            </a:r>
            <a:endParaRPr lang="en-US" altLang="zh-CN" sz="2400" dirty="0" smtClean="0">
              <a:latin typeface="Times New Roman" panose="02020603050405020304" pitchFamily="18" charset="0"/>
            </a:endParaRP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題意</a:t>
            </a:r>
            <a:r>
              <a:rPr lang="zh-TW" altLang="en-US" sz="2400" b="1" dirty="0" smtClean="0">
                <a:solidFill>
                  <a:srgbClr val="3BA943"/>
                </a:solidFill>
                <a:latin typeface="Times New Roman" panose="02020603050405020304" pitchFamily="18" charset="0"/>
              </a:rPr>
              <a:t>：</a:t>
            </a:r>
            <a:r>
              <a:rPr lang="zh-TW" altLang="en-US" sz="2400" dirty="0" smtClean="0">
                <a:latin typeface="Times New Roman" panose="02020603050405020304" pitchFamily="18" charset="0"/>
              </a:rPr>
              <a:t>棋盤</a:t>
            </a:r>
            <a:r>
              <a:rPr lang="zh-TW" altLang="en-US" sz="2400" dirty="0">
                <a:latin typeface="Times New Roman" panose="02020603050405020304" pitchFamily="18" charset="0"/>
              </a:rPr>
              <a:t>上任兩個皇后不得互相攻擊，求棋盤擺法數。其中皇后會攻擊自身向外八格的皇后，以及攻擊所在行的皇后</a:t>
            </a:r>
            <a:r>
              <a:rPr lang="en-US" altLang="zh-TW" sz="2400" dirty="0">
                <a:latin typeface="Times New Roman" panose="02020603050405020304" pitchFamily="18" charset="0"/>
              </a:rPr>
              <a:t>(</a:t>
            </a:r>
            <a:r>
              <a:rPr lang="zh-TW" altLang="en-US" sz="2400" dirty="0">
                <a:latin typeface="Times New Roman" panose="02020603050405020304" pitchFamily="18" charset="0"/>
              </a:rPr>
              <a:t>如示意圖</a:t>
            </a:r>
            <a:r>
              <a:rPr lang="en-US" altLang="zh-TW" sz="2400" dirty="0">
                <a:latin typeface="Times New Roman" panose="02020603050405020304" pitchFamily="18" charset="0"/>
              </a:rPr>
              <a:t>)</a:t>
            </a:r>
            <a:r>
              <a:rPr lang="zh-TW" altLang="en-US" sz="2400" dirty="0">
                <a:latin typeface="Times New Roman" panose="02020603050405020304" pitchFamily="18" charset="0"/>
              </a:rPr>
              <a:t>。因此不得將皇后放在同行以及其八個方位。輸入一串字串，長度不超過</a:t>
            </a:r>
            <a:r>
              <a:rPr lang="en-US" altLang="zh-TW" sz="2400" dirty="0">
                <a:latin typeface="Times New Roman" panose="02020603050405020304" pitchFamily="18" charset="0"/>
              </a:rPr>
              <a:t>15</a:t>
            </a:r>
            <a:r>
              <a:rPr lang="zh-TW" altLang="en-US" sz="2400" dirty="0">
                <a:latin typeface="Times New Roman" panose="02020603050405020304" pitchFamily="18" charset="0"/>
              </a:rPr>
              <a:t>。輸入字元包含問號以及十六進位的字元</a:t>
            </a:r>
            <a:r>
              <a:rPr lang="en-US" altLang="zh-TW" sz="2400" dirty="0">
                <a:latin typeface="Times New Roman" panose="02020603050405020304" pitchFamily="18" charset="0"/>
              </a:rPr>
              <a:t>(1~F)</a:t>
            </a:r>
            <a:r>
              <a:rPr lang="zh-TW" altLang="en-US" sz="2400" dirty="0">
                <a:latin typeface="Times New Roman" panose="02020603050405020304" pitchFamily="18" charset="0"/>
              </a:rPr>
              <a:t>。問號代表可以放此行的任一列，非問號代表僅可放於某列</a:t>
            </a:r>
            <a:r>
              <a:rPr lang="zh-TW" altLang="en-US" sz="2400" dirty="0" smtClean="0">
                <a:latin typeface="Times New Roman" panose="02020603050405020304" pitchFamily="18" charset="0"/>
              </a:rPr>
              <a:t>。</a:t>
            </a:r>
            <a:endParaRPr lang="zh-TW" altLang="en-US" sz="2400" dirty="0"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  <p:pic>
        <p:nvPicPr>
          <p:cNvPr id="4101" name="圖片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1177132"/>
            <a:ext cx="2081212" cy="174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322D512-7D6D-4650-89E4-925F94067701}" type="slidenum">
              <a:rPr kumimoji="0" lang="zh-TW" altLang="en-US" sz="1400" smtClean="0">
                <a:solidFill>
                  <a:schemeClr val="accent1"/>
                </a:solidFill>
                <a:ea typeface="新細明體" panose="02020500000000000000" pitchFamily="18" charset="-12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10</a:t>
            </a:fld>
            <a:endParaRPr kumimoji="0" lang="en-US" altLang="zh-TW" sz="1400">
              <a:solidFill>
                <a:schemeClr val="accent1"/>
              </a:solidFill>
              <a:ea typeface="新細明體" panose="02020500000000000000" pitchFamily="18" charset="-120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4" name="筆跡 3"/>
              <p14:cNvContentPartPr/>
              <p14:nvPr/>
            </p14:nvContentPartPr>
            <p14:xfrm>
              <a:off x="2321114" y="2925803"/>
              <a:ext cx="14400" cy="360"/>
            </p14:xfrm>
          </p:contentPart>
        </mc:Choice>
        <mc:Fallback xmlns="">
          <p:pic>
            <p:nvPicPr>
              <p:cNvPr id="4" name="筆跡 3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312114" y="2916803"/>
                <a:ext cx="32040" cy="18000"/>
              </a:xfrm>
              <a:prstGeom prst="rect">
                <a:avLst/>
              </a:prstGeom>
            </p:spPr>
          </p:pic>
        </mc:Fallback>
      </mc:AlternateContent>
      <p:sp>
        <p:nvSpPr>
          <p:cNvPr id="7" name="文字方塊 6"/>
          <p:cNvSpPr txBox="1"/>
          <p:nvPr/>
        </p:nvSpPr>
        <p:spPr>
          <a:xfrm>
            <a:off x="380288" y="1419672"/>
            <a:ext cx="807791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zh-TW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Step2: </a:t>
            </a:r>
            <a:r>
              <a:rPr lang="en-US" altLang="zh-TW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DP(2, 4) </a:t>
            </a:r>
            <a:r>
              <a:rPr lang="en-US" altLang="zh-TW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= </a:t>
            </a:r>
            <a:r>
              <a:rPr lang="en-US" altLang="zh-TW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DP(1, 1)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altLang="zh-TW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DP(1, 2)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altLang="zh-TW" strike="sngStrike" dirty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DP(1, 3)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altLang="zh-TW" strike="sngStrike" dirty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DP(1, 4)</a:t>
            </a:r>
            <a:r>
              <a:rPr lang="zh-TW" altLang="en-US" dirty="0">
                <a:latin typeface="+mn-ea"/>
                <a:ea typeface="+mn-ea"/>
              </a:rPr>
              <a:t>。</a:t>
            </a:r>
          </a:p>
        </p:txBody>
      </p:sp>
      <p:graphicFrame>
        <p:nvGraphicFramePr>
          <p:cNvPr id="9" name="表格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8496378"/>
              </p:ext>
            </p:extLst>
          </p:nvPr>
        </p:nvGraphicFramePr>
        <p:xfrm>
          <a:off x="3205163" y="1881188"/>
          <a:ext cx="5253035" cy="444341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50607">
                  <a:extLst>
                    <a:ext uri="{9D8B030D-6E8A-4147-A177-3AD203B41FA5}">
                      <a16:colId xmlns:a16="http://schemas.microsoft.com/office/drawing/2014/main" xmlns="" val="3260359440"/>
                    </a:ext>
                  </a:extLst>
                </a:gridCol>
                <a:gridCol w="1050607">
                  <a:extLst>
                    <a:ext uri="{9D8B030D-6E8A-4147-A177-3AD203B41FA5}">
                      <a16:colId xmlns:a16="http://schemas.microsoft.com/office/drawing/2014/main" xmlns="" val="2454938822"/>
                    </a:ext>
                  </a:extLst>
                </a:gridCol>
                <a:gridCol w="1050607">
                  <a:extLst>
                    <a:ext uri="{9D8B030D-6E8A-4147-A177-3AD203B41FA5}">
                      <a16:colId xmlns:a16="http://schemas.microsoft.com/office/drawing/2014/main" xmlns="" val="900446037"/>
                    </a:ext>
                  </a:extLst>
                </a:gridCol>
                <a:gridCol w="1050607">
                  <a:extLst>
                    <a:ext uri="{9D8B030D-6E8A-4147-A177-3AD203B41FA5}">
                      <a16:colId xmlns:a16="http://schemas.microsoft.com/office/drawing/2014/main" xmlns="" val="2188930814"/>
                    </a:ext>
                  </a:extLst>
                </a:gridCol>
                <a:gridCol w="1050607">
                  <a:extLst>
                    <a:ext uri="{9D8B030D-6E8A-4147-A177-3AD203B41FA5}">
                      <a16:colId xmlns:a16="http://schemas.microsoft.com/office/drawing/2014/main" xmlns="" val="3346301073"/>
                    </a:ext>
                  </a:extLst>
                </a:gridCol>
              </a:tblGrid>
              <a:tr h="888682">
                <a:tc>
                  <a:txBody>
                    <a:bodyPr/>
                    <a:lstStyle/>
                    <a:p>
                      <a:pPr algn="ctr"/>
                      <a:endParaRPr lang="zh-TW" altLang="en-US" sz="1900" dirty="0"/>
                    </a:p>
                  </a:txBody>
                  <a:tcPr marL="95308" marR="95308" marT="47663" marB="4766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900" dirty="0"/>
                        <a:t>1</a:t>
                      </a:r>
                      <a:endParaRPr lang="zh-TW" altLang="en-US" sz="1900" dirty="0"/>
                    </a:p>
                  </a:txBody>
                  <a:tcPr marL="95308" marR="95308" marT="47663" marB="4766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900" dirty="0"/>
                        <a:t>2</a:t>
                      </a:r>
                      <a:endParaRPr lang="zh-TW" altLang="en-US" sz="1900" dirty="0"/>
                    </a:p>
                  </a:txBody>
                  <a:tcPr marL="95308" marR="95308" marT="47663" marB="4766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900" dirty="0"/>
                        <a:t>3</a:t>
                      </a:r>
                      <a:endParaRPr lang="zh-TW" altLang="en-US" sz="1900" dirty="0"/>
                    </a:p>
                  </a:txBody>
                  <a:tcPr marL="95308" marR="95308" marT="47663" marB="4766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900" dirty="0"/>
                        <a:t>4</a:t>
                      </a:r>
                      <a:endParaRPr lang="zh-TW" altLang="en-US" sz="1900" dirty="0"/>
                    </a:p>
                  </a:txBody>
                  <a:tcPr marL="95308" marR="95308" marT="47663" marB="4766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62613103"/>
                  </a:ext>
                </a:extLst>
              </a:tr>
              <a:tr h="888682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900" dirty="0"/>
                        <a:t>1</a:t>
                      </a:r>
                      <a:endParaRPr lang="zh-TW" altLang="en-US" sz="1900" dirty="0"/>
                    </a:p>
                  </a:txBody>
                  <a:tcPr marL="95308" marR="95308" marT="47663" marB="4766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900" dirty="0"/>
                        <a:t>1</a:t>
                      </a:r>
                      <a:endParaRPr lang="zh-TW" altLang="en-US" sz="1900" dirty="0"/>
                    </a:p>
                  </a:txBody>
                  <a:tcPr marL="95308" marR="95308" marT="47663" marB="4766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900" dirty="0"/>
                        <a:t>2</a:t>
                      </a:r>
                      <a:endParaRPr lang="zh-TW" altLang="en-US" sz="1900" dirty="0"/>
                    </a:p>
                  </a:txBody>
                  <a:tcPr marL="95308" marR="95308" marT="47663" marB="4766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900" dirty="0"/>
                    </a:p>
                  </a:txBody>
                  <a:tcPr marL="95308" marR="95308" marT="47663" marB="4766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900" dirty="0"/>
                    </a:p>
                  </a:txBody>
                  <a:tcPr marL="95308" marR="95308" marT="47663" marB="4766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4287354355"/>
                  </a:ext>
                </a:extLst>
              </a:tr>
              <a:tr h="888682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900" dirty="0"/>
                        <a:t>2</a:t>
                      </a:r>
                      <a:endParaRPr lang="zh-TW" altLang="en-US" sz="1900" dirty="0"/>
                    </a:p>
                  </a:txBody>
                  <a:tcPr marL="95308" marR="95308" marT="47663" marB="4766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900" dirty="0"/>
                        <a:t>1</a:t>
                      </a:r>
                      <a:endParaRPr lang="zh-TW" altLang="en-US" sz="1900" dirty="0"/>
                    </a:p>
                  </a:txBody>
                  <a:tcPr marL="95308" marR="95308" marT="47663" marB="4766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900" dirty="0"/>
                        <a:t>1</a:t>
                      </a:r>
                      <a:endParaRPr lang="zh-TW" altLang="en-US" sz="1900" dirty="0"/>
                    </a:p>
                  </a:txBody>
                  <a:tcPr marL="95308" marR="95308" marT="47663" marB="4766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900" dirty="0"/>
                    </a:p>
                  </a:txBody>
                  <a:tcPr marL="95308" marR="95308" marT="47663" marB="4766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900" dirty="0"/>
                    </a:p>
                  </a:txBody>
                  <a:tcPr marL="95308" marR="95308" marT="47663" marB="4766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4073447040"/>
                  </a:ext>
                </a:extLst>
              </a:tr>
              <a:tr h="888682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900" dirty="0"/>
                        <a:t>3</a:t>
                      </a:r>
                      <a:endParaRPr lang="zh-TW" altLang="en-US" sz="1900" dirty="0"/>
                    </a:p>
                  </a:txBody>
                  <a:tcPr marL="95308" marR="95308" marT="47663" marB="4766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900" dirty="0"/>
                        <a:t>1</a:t>
                      </a:r>
                      <a:endParaRPr lang="zh-TW" altLang="en-US" sz="1900" dirty="0"/>
                    </a:p>
                  </a:txBody>
                  <a:tcPr marL="95308" marR="95308" marT="47663" marB="4766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900" dirty="0"/>
                        <a:t>1</a:t>
                      </a:r>
                      <a:endParaRPr lang="zh-TW" altLang="en-US" sz="1900" dirty="0"/>
                    </a:p>
                  </a:txBody>
                  <a:tcPr marL="95308" marR="95308" marT="47663" marB="4766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900" dirty="0"/>
                    </a:p>
                  </a:txBody>
                  <a:tcPr marL="95308" marR="95308" marT="47663" marB="4766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900" dirty="0"/>
                    </a:p>
                  </a:txBody>
                  <a:tcPr marL="95308" marR="95308" marT="47663" marB="4766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2910526941"/>
                  </a:ext>
                </a:extLst>
              </a:tr>
              <a:tr h="888682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900" dirty="0"/>
                        <a:t>4</a:t>
                      </a:r>
                      <a:endParaRPr lang="zh-TW" altLang="en-US" sz="1900" dirty="0"/>
                    </a:p>
                  </a:txBody>
                  <a:tcPr marL="95308" marR="95308" marT="47663" marB="4766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900" dirty="0"/>
                        <a:t>1</a:t>
                      </a:r>
                      <a:endParaRPr lang="zh-TW" altLang="en-US" sz="1900" dirty="0"/>
                    </a:p>
                  </a:txBody>
                  <a:tcPr marL="95308" marR="95308" marT="47663" marB="4766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900" dirty="0"/>
                        <a:t>2</a:t>
                      </a:r>
                      <a:endParaRPr lang="zh-TW" altLang="en-US" sz="1900" dirty="0"/>
                    </a:p>
                  </a:txBody>
                  <a:tcPr marL="95308" marR="95308" marT="47663" marB="4766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900" dirty="0"/>
                    </a:p>
                  </a:txBody>
                  <a:tcPr marL="95308" marR="95308" marT="47663" marB="4766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900" dirty="0"/>
                    </a:p>
                  </a:txBody>
                  <a:tcPr marL="95308" marR="95308" marT="47663" marB="4766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596909792"/>
                  </a:ext>
                </a:extLst>
              </a:tr>
            </a:tbl>
          </a:graphicData>
        </a:graphic>
      </p:graphicFrame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381000" y="260350"/>
            <a:ext cx="8077200" cy="115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zh-TW" altLang="en-US" sz="2400" b="1" kern="0">
                <a:solidFill>
                  <a:srgbClr val="3BA943"/>
                </a:solidFill>
                <a:latin typeface="Times New Roman" panose="02020603050405020304" pitchFamily="18" charset="0"/>
              </a:rPr>
              <a:t>解法範例：</a:t>
            </a:r>
            <a:r>
              <a:rPr lang="en-US" altLang="zh-TW" sz="2400" kern="0">
                <a:latin typeface="Times New Roman" panose="02020603050405020304" pitchFamily="18" charset="0"/>
              </a:rPr>
              <a:t/>
            </a:r>
            <a:br>
              <a:rPr lang="en-US" altLang="zh-TW" sz="2400" kern="0">
                <a:latin typeface="Times New Roman" panose="02020603050405020304" pitchFamily="18" charset="0"/>
              </a:rPr>
            </a:br>
            <a:r>
              <a:rPr lang="zh-TW" altLang="en-US" sz="2400" kern="0">
                <a:latin typeface="Times New Roman" panose="02020603050405020304" pitchFamily="18" charset="0"/>
              </a:rPr>
              <a:t>例題：</a:t>
            </a:r>
            <a:r>
              <a:rPr lang="en-US" altLang="zh-TW" sz="2400" kern="0">
                <a:latin typeface="Times New Roman" panose="02020603050405020304" pitchFamily="18" charset="0"/>
              </a:rPr>
              <a:t/>
            </a:r>
            <a:br>
              <a:rPr lang="en-US" altLang="zh-TW" sz="2400" kern="0">
                <a:latin typeface="Times New Roman" panose="02020603050405020304" pitchFamily="18" charset="0"/>
              </a:rPr>
            </a:br>
            <a:r>
              <a:rPr lang="en-US" altLang="zh-TW" sz="2400" kern="0">
                <a:latin typeface="Times New Roman" panose="02020603050405020304" pitchFamily="18" charset="0"/>
              </a:rPr>
              <a:t>Input: ???? Output: 16 </a:t>
            </a:r>
            <a:endParaRPr lang="zh-TW" altLang="en-US" sz="2400" kern="0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23759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D962015-7CAB-42CF-810F-957E98B0DB07}" type="slidenum">
              <a:rPr kumimoji="0" lang="zh-TW" altLang="en-US" sz="1400" smtClean="0">
                <a:solidFill>
                  <a:schemeClr val="accent1"/>
                </a:solidFill>
                <a:ea typeface="新細明體" panose="02020500000000000000" pitchFamily="18" charset="-12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11</a:t>
            </a:fld>
            <a:endParaRPr kumimoji="0" lang="en-US" altLang="zh-TW" sz="1400">
              <a:solidFill>
                <a:schemeClr val="accent1"/>
              </a:solidFill>
              <a:ea typeface="新細明體" panose="02020500000000000000" pitchFamily="18" charset="-120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4" name="筆跡 3"/>
              <p14:cNvContentPartPr/>
              <p14:nvPr/>
            </p14:nvContentPartPr>
            <p14:xfrm>
              <a:off x="2321114" y="2925803"/>
              <a:ext cx="14400" cy="360"/>
            </p14:xfrm>
          </p:contentPart>
        </mc:Choice>
        <mc:Fallback xmlns="">
          <p:pic>
            <p:nvPicPr>
              <p:cNvPr id="4" name="筆跡 3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312114" y="2916803"/>
                <a:ext cx="32040" cy="18000"/>
              </a:xfrm>
              <a:prstGeom prst="rect">
                <a:avLst/>
              </a:prstGeom>
            </p:spPr>
          </p:pic>
        </mc:Fallback>
      </mc:AlternateContent>
      <p:sp>
        <p:nvSpPr>
          <p:cNvPr id="7" name="文字方塊 6"/>
          <p:cNvSpPr txBox="1"/>
          <p:nvPr/>
        </p:nvSpPr>
        <p:spPr>
          <a:xfrm>
            <a:off x="381000" y="1419225"/>
            <a:ext cx="8077200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TW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Step3: </a:t>
            </a:r>
            <a:r>
              <a:rPr lang="zh-TW" altLang="en-US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依此類推。</a:t>
            </a:r>
            <a:endParaRPr lang="zh-TW" altLang="en-US" dirty="0">
              <a:latin typeface="+mn-ea"/>
              <a:ea typeface="+mn-ea"/>
            </a:endParaRPr>
          </a:p>
        </p:txBody>
      </p:sp>
      <p:graphicFrame>
        <p:nvGraphicFramePr>
          <p:cNvPr id="8" name="表格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2351556"/>
              </p:ext>
            </p:extLst>
          </p:nvPr>
        </p:nvGraphicFramePr>
        <p:xfrm>
          <a:off x="3205163" y="1881188"/>
          <a:ext cx="5253035" cy="444341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50607">
                  <a:extLst>
                    <a:ext uri="{9D8B030D-6E8A-4147-A177-3AD203B41FA5}">
                      <a16:colId xmlns:a16="http://schemas.microsoft.com/office/drawing/2014/main" xmlns="" val="3260359440"/>
                    </a:ext>
                  </a:extLst>
                </a:gridCol>
                <a:gridCol w="1050607">
                  <a:extLst>
                    <a:ext uri="{9D8B030D-6E8A-4147-A177-3AD203B41FA5}">
                      <a16:colId xmlns:a16="http://schemas.microsoft.com/office/drawing/2014/main" xmlns="" val="2454938822"/>
                    </a:ext>
                  </a:extLst>
                </a:gridCol>
                <a:gridCol w="1050607">
                  <a:extLst>
                    <a:ext uri="{9D8B030D-6E8A-4147-A177-3AD203B41FA5}">
                      <a16:colId xmlns:a16="http://schemas.microsoft.com/office/drawing/2014/main" xmlns="" val="900446037"/>
                    </a:ext>
                  </a:extLst>
                </a:gridCol>
                <a:gridCol w="1050607">
                  <a:extLst>
                    <a:ext uri="{9D8B030D-6E8A-4147-A177-3AD203B41FA5}">
                      <a16:colId xmlns:a16="http://schemas.microsoft.com/office/drawing/2014/main" xmlns="" val="2188930814"/>
                    </a:ext>
                  </a:extLst>
                </a:gridCol>
                <a:gridCol w="1050607">
                  <a:extLst>
                    <a:ext uri="{9D8B030D-6E8A-4147-A177-3AD203B41FA5}">
                      <a16:colId xmlns:a16="http://schemas.microsoft.com/office/drawing/2014/main" xmlns="" val="3346301073"/>
                    </a:ext>
                  </a:extLst>
                </a:gridCol>
              </a:tblGrid>
              <a:tr h="888682">
                <a:tc>
                  <a:txBody>
                    <a:bodyPr/>
                    <a:lstStyle/>
                    <a:p>
                      <a:pPr algn="ctr"/>
                      <a:endParaRPr lang="zh-TW" altLang="en-US" sz="1900" dirty="0"/>
                    </a:p>
                  </a:txBody>
                  <a:tcPr marL="95308" marR="95308" marT="47663" marB="4766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900" dirty="0"/>
                        <a:t>1</a:t>
                      </a:r>
                      <a:endParaRPr lang="zh-TW" altLang="en-US" sz="1900" dirty="0"/>
                    </a:p>
                  </a:txBody>
                  <a:tcPr marL="95308" marR="95308" marT="47663" marB="4766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900" dirty="0"/>
                        <a:t>2</a:t>
                      </a:r>
                      <a:endParaRPr lang="zh-TW" altLang="en-US" sz="1900" dirty="0"/>
                    </a:p>
                  </a:txBody>
                  <a:tcPr marL="95308" marR="95308" marT="47663" marB="4766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900" dirty="0"/>
                        <a:t>3</a:t>
                      </a:r>
                      <a:endParaRPr lang="zh-TW" altLang="en-US" sz="1900" dirty="0"/>
                    </a:p>
                  </a:txBody>
                  <a:tcPr marL="95308" marR="95308" marT="47663" marB="4766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900" dirty="0"/>
                        <a:t>4</a:t>
                      </a:r>
                      <a:endParaRPr lang="zh-TW" altLang="en-US" sz="1900" dirty="0"/>
                    </a:p>
                  </a:txBody>
                  <a:tcPr marL="95308" marR="95308" marT="47663" marB="4766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62613103"/>
                  </a:ext>
                </a:extLst>
              </a:tr>
              <a:tr h="888682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900" dirty="0"/>
                        <a:t>1</a:t>
                      </a:r>
                      <a:endParaRPr lang="zh-TW" altLang="en-US" sz="1900" dirty="0"/>
                    </a:p>
                  </a:txBody>
                  <a:tcPr marL="95308" marR="95308" marT="47663" marB="4766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900" dirty="0"/>
                        <a:t>1</a:t>
                      </a:r>
                      <a:endParaRPr lang="zh-TW" altLang="en-US" sz="1900" dirty="0"/>
                    </a:p>
                  </a:txBody>
                  <a:tcPr marL="95308" marR="95308" marT="47663" marB="4766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900" dirty="0"/>
                        <a:t>2</a:t>
                      </a:r>
                      <a:endParaRPr lang="zh-TW" altLang="en-US" sz="1900" dirty="0"/>
                    </a:p>
                  </a:txBody>
                  <a:tcPr marL="95308" marR="95308" marT="47663" marB="4766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900" dirty="0"/>
                        <a:t>3</a:t>
                      </a:r>
                      <a:endParaRPr lang="zh-TW" altLang="en-US" sz="1900" dirty="0"/>
                    </a:p>
                  </a:txBody>
                  <a:tcPr marL="95308" marR="95308" marT="47663" marB="4766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900" dirty="0"/>
                        <a:t>5</a:t>
                      </a:r>
                      <a:endParaRPr lang="zh-TW" altLang="en-US" sz="1900" dirty="0"/>
                    </a:p>
                  </a:txBody>
                  <a:tcPr marL="95308" marR="95308" marT="47663" marB="4766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87354355"/>
                  </a:ext>
                </a:extLst>
              </a:tr>
              <a:tr h="888682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900" dirty="0"/>
                        <a:t>2</a:t>
                      </a:r>
                      <a:endParaRPr lang="zh-TW" altLang="en-US" sz="1900" dirty="0"/>
                    </a:p>
                  </a:txBody>
                  <a:tcPr marL="95308" marR="95308" marT="47663" marB="4766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900" dirty="0"/>
                        <a:t>1</a:t>
                      </a:r>
                      <a:endParaRPr lang="zh-TW" altLang="en-US" sz="1900" dirty="0"/>
                    </a:p>
                  </a:txBody>
                  <a:tcPr marL="95308" marR="95308" marT="47663" marB="4766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900" dirty="0"/>
                        <a:t>1</a:t>
                      </a:r>
                      <a:endParaRPr lang="zh-TW" altLang="en-US" sz="1900" dirty="0"/>
                    </a:p>
                  </a:txBody>
                  <a:tcPr marL="95308" marR="95308" marT="47663" marB="4766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900" dirty="0"/>
                        <a:t>2</a:t>
                      </a:r>
                      <a:endParaRPr lang="zh-TW" altLang="en-US" sz="1900" dirty="0"/>
                    </a:p>
                  </a:txBody>
                  <a:tcPr marL="95308" marR="95308" marT="47663" marB="4766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900" dirty="0"/>
                        <a:t>3</a:t>
                      </a:r>
                      <a:endParaRPr lang="zh-TW" altLang="en-US" sz="1900" dirty="0"/>
                    </a:p>
                  </a:txBody>
                  <a:tcPr marL="95308" marR="95308" marT="47663" marB="4766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73447040"/>
                  </a:ext>
                </a:extLst>
              </a:tr>
              <a:tr h="888682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900" dirty="0"/>
                        <a:t>3</a:t>
                      </a:r>
                      <a:endParaRPr lang="zh-TW" altLang="en-US" sz="1900" dirty="0"/>
                    </a:p>
                  </a:txBody>
                  <a:tcPr marL="95308" marR="95308" marT="47663" marB="4766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900" dirty="0"/>
                        <a:t>1</a:t>
                      </a:r>
                      <a:endParaRPr lang="zh-TW" altLang="en-US" sz="1900" dirty="0"/>
                    </a:p>
                  </a:txBody>
                  <a:tcPr marL="95308" marR="95308" marT="47663" marB="4766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900" dirty="0"/>
                        <a:t>1</a:t>
                      </a:r>
                      <a:endParaRPr lang="zh-TW" altLang="en-US" sz="1900" dirty="0"/>
                    </a:p>
                  </a:txBody>
                  <a:tcPr marL="95308" marR="95308" marT="47663" marB="4766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900" dirty="0"/>
                        <a:t>2</a:t>
                      </a:r>
                      <a:endParaRPr lang="zh-TW" altLang="en-US" sz="1900" dirty="0"/>
                    </a:p>
                  </a:txBody>
                  <a:tcPr marL="95308" marR="95308" marT="47663" marB="4766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900" dirty="0"/>
                        <a:t>3</a:t>
                      </a:r>
                      <a:endParaRPr lang="zh-TW" altLang="en-US" sz="1900" dirty="0"/>
                    </a:p>
                  </a:txBody>
                  <a:tcPr marL="95308" marR="95308" marT="47663" marB="4766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10526941"/>
                  </a:ext>
                </a:extLst>
              </a:tr>
              <a:tr h="888682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900" dirty="0"/>
                        <a:t>4</a:t>
                      </a:r>
                      <a:endParaRPr lang="zh-TW" altLang="en-US" sz="1900" dirty="0"/>
                    </a:p>
                  </a:txBody>
                  <a:tcPr marL="95308" marR="95308" marT="47663" marB="4766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900" dirty="0"/>
                        <a:t>1</a:t>
                      </a:r>
                      <a:endParaRPr lang="zh-TW" altLang="en-US" sz="1900" dirty="0"/>
                    </a:p>
                  </a:txBody>
                  <a:tcPr marL="95308" marR="95308" marT="47663" marB="4766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900" dirty="0"/>
                        <a:t>2</a:t>
                      </a:r>
                      <a:endParaRPr lang="zh-TW" altLang="en-US" sz="1900" dirty="0"/>
                    </a:p>
                  </a:txBody>
                  <a:tcPr marL="95308" marR="95308" marT="47663" marB="4766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900" dirty="0"/>
                        <a:t>3</a:t>
                      </a:r>
                      <a:endParaRPr lang="zh-TW" altLang="en-US" sz="1900" dirty="0"/>
                    </a:p>
                  </a:txBody>
                  <a:tcPr marL="95308" marR="95308" marT="47663" marB="4766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900" dirty="0"/>
                        <a:t>5</a:t>
                      </a:r>
                      <a:endParaRPr lang="zh-TW" altLang="en-US" sz="1900" dirty="0"/>
                    </a:p>
                  </a:txBody>
                  <a:tcPr marL="95308" marR="95308" marT="47663" marB="4766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596909792"/>
                  </a:ext>
                </a:extLst>
              </a:tr>
            </a:tbl>
          </a:graphicData>
        </a:graphic>
      </p:graphicFrame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381000" y="260350"/>
            <a:ext cx="8077200" cy="115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zh-TW" altLang="en-US" sz="2400" b="1" kern="0">
                <a:solidFill>
                  <a:srgbClr val="3BA943"/>
                </a:solidFill>
                <a:latin typeface="Times New Roman" panose="02020603050405020304" pitchFamily="18" charset="0"/>
              </a:rPr>
              <a:t>解法範例：</a:t>
            </a:r>
            <a:r>
              <a:rPr lang="en-US" altLang="zh-TW" sz="2400" kern="0">
                <a:latin typeface="Times New Roman" panose="02020603050405020304" pitchFamily="18" charset="0"/>
              </a:rPr>
              <a:t/>
            </a:r>
            <a:br>
              <a:rPr lang="en-US" altLang="zh-TW" sz="2400" kern="0">
                <a:latin typeface="Times New Roman" panose="02020603050405020304" pitchFamily="18" charset="0"/>
              </a:rPr>
            </a:br>
            <a:r>
              <a:rPr lang="zh-TW" altLang="en-US" sz="2400" kern="0">
                <a:latin typeface="Times New Roman" panose="02020603050405020304" pitchFamily="18" charset="0"/>
              </a:rPr>
              <a:t>例題：</a:t>
            </a:r>
            <a:r>
              <a:rPr lang="en-US" altLang="zh-TW" sz="2400" kern="0">
                <a:latin typeface="Times New Roman" panose="02020603050405020304" pitchFamily="18" charset="0"/>
              </a:rPr>
              <a:t/>
            </a:r>
            <a:br>
              <a:rPr lang="en-US" altLang="zh-TW" sz="2400" kern="0">
                <a:latin typeface="Times New Roman" panose="02020603050405020304" pitchFamily="18" charset="0"/>
              </a:rPr>
            </a:br>
            <a:r>
              <a:rPr lang="en-US" altLang="zh-TW" sz="2400" kern="0">
                <a:latin typeface="Times New Roman" panose="02020603050405020304" pitchFamily="18" charset="0"/>
              </a:rPr>
              <a:t>Input: ???? Output: 16 </a:t>
            </a:r>
            <a:endParaRPr lang="zh-TW" altLang="en-US" sz="2400" kern="0" dirty="0">
              <a:latin typeface="Times New Roman" panose="02020603050405020304" pitchFamily="18" charset="0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9" name="筆跡 8"/>
              <p14:cNvContentPartPr/>
              <p14:nvPr/>
            </p14:nvContentPartPr>
            <p14:xfrm>
              <a:off x="7357320" y="2475803"/>
              <a:ext cx="1167840" cy="3728160"/>
            </p14:xfrm>
          </p:contentPart>
        </mc:Choice>
        <mc:Fallback xmlns="">
          <p:pic>
            <p:nvPicPr>
              <p:cNvPr id="9" name="筆跡 8"/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7348323" y="2466804"/>
                <a:ext cx="1185475" cy="374579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16" name="筆跡 15"/>
              <p14:cNvContentPartPr/>
              <p14:nvPr/>
            </p14:nvContentPartPr>
            <p14:xfrm>
              <a:off x="3812040" y="1068923"/>
              <a:ext cx="4093920" cy="1280520"/>
            </p14:xfrm>
          </p:contentPart>
        </mc:Choice>
        <mc:Fallback xmlns="">
          <p:pic>
            <p:nvPicPr>
              <p:cNvPr id="16" name="筆跡 15"/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3803040" y="1059923"/>
                <a:ext cx="4111560" cy="1298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17" name="筆跡 16"/>
              <p14:cNvContentPartPr/>
              <p14:nvPr/>
            </p14:nvContentPartPr>
            <p14:xfrm>
              <a:off x="3741840" y="801803"/>
              <a:ext cx="464760" cy="492840"/>
            </p14:xfrm>
          </p:contentPart>
        </mc:Choice>
        <mc:Fallback xmlns="">
          <p:pic>
            <p:nvPicPr>
              <p:cNvPr id="17" name="筆跡 16"/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3732840" y="792803"/>
                <a:ext cx="482400" cy="5104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5539452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6EBDB37C-D7DA-44F5-9E80-CEBB3F06ABFA}" type="slidenum">
              <a:rPr kumimoji="0" lang="zh-TW" altLang="en-US" sz="1400" smtClean="0">
                <a:solidFill>
                  <a:schemeClr val="accent1"/>
                </a:solidFill>
                <a:ea typeface="新細明體" panose="02020500000000000000" pitchFamily="18" charset="-12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12</a:t>
            </a:fld>
            <a:endParaRPr kumimoji="0" lang="en-US" altLang="zh-TW" sz="1400">
              <a:solidFill>
                <a:schemeClr val="accent1"/>
              </a:solidFill>
              <a:ea typeface="新細明體" panose="02020500000000000000" pitchFamily="18" charset="-120"/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077200" cy="56229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討論：</a:t>
            </a:r>
            <a:r>
              <a:rPr lang="en-US" altLang="zh-TW" sz="2400" dirty="0">
                <a:latin typeface="Times New Roman" panose="02020603050405020304" pitchFamily="18" charset="0"/>
              </a:rPr>
              <a:t/>
            </a:r>
            <a:br>
              <a:rPr lang="en-US" altLang="zh-TW" sz="2400" dirty="0">
                <a:latin typeface="Times New Roman" panose="02020603050405020304" pitchFamily="18" charset="0"/>
              </a:rPr>
            </a:br>
            <a:r>
              <a:rPr lang="zh-TW" altLang="en-US" sz="2400" dirty="0">
                <a:latin typeface="Times New Roman" panose="02020603050405020304" pitchFamily="18" charset="0"/>
              </a:rPr>
              <a:t>時間複雜度為</a:t>
            </a:r>
            <a:r>
              <a:rPr lang="en-US" altLang="zh-TW" sz="2400" dirty="0">
                <a:latin typeface="Times New Roman" panose="02020603050405020304" pitchFamily="18" charset="0"/>
              </a:rPr>
              <a:t>O(n^3)</a:t>
            </a:r>
            <a:endParaRPr lang="zh-TW" altLang="en-US" sz="2400" dirty="0">
              <a:latin typeface="Times New Roman" panose="02020603050405020304" pitchFamily="18" charset="0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4" name="筆跡 3"/>
              <p14:cNvContentPartPr/>
              <p14:nvPr/>
            </p14:nvContentPartPr>
            <p14:xfrm>
              <a:off x="2321114" y="2925803"/>
              <a:ext cx="14400" cy="360"/>
            </p14:xfrm>
          </p:contentPart>
        </mc:Choice>
        <mc:Fallback xmlns="">
          <p:pic>
            <p:nvPicPr>
              <p:cNvPr id="4" name="筆跡 3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312114" y="2916803"/>
                <a:ext cx="32040" cy="180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74F8191-2464-46AD-988A-3B540278C035}" type="slidenum">
              <a:rPr kumimoji="0" lang="zh-TW" altLang="en-US" sz="1400" smtClean="0">
                <a:solidFill>
                  <a:schemeClr val="accent1"/>
                </a:solidFill>
                <a:ea typeface="新細明體" panose="02020500000000000000" pitchFamily="18" charset="-12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kumimoji="0" lang="en-US" altLang="zh-TW" sz="1400">
              <a:solidFill>
                <a:schemeClr val="accent1"/>
              </a:solidFill>
              <a:ea typeface="新細明體" panose="02020500000000000000" pitchFamily="18" charset="-120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077200" cy="56229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題意範例：</a:t>
            </a:r>
            <a:r>
              <a:rPr lang="zh-TW" altLang="en-US" sz="2400" dirty="0">
                <a:solidFill>
                  <a:srgbClr val="3BA943"/>
                </a:solidFill>
                <a:latin typeface="Times New Roman" panose="02020603050405020304" pitchFamily="18" charset="0"/>
              </a:rPr>
              <a:t>  </a:t>
            </a:r>
            <a:r>
              <a:rPr lang="en-US" altLang="zh-TW" sz="2400" dirty="0">
                <a:solidFill>
                  <a:srgbClr val="3BA943"/>
                </a:solidFill>
                <a:latin typeface="Times New Roman" panose="02020603050405020304" pitchFamily="18" charset="0"/>
              </a:rPr>
              <a:t/>
            </a:r>
            <a:br>
              <a:rPr lang="en-US" altLang="zh-TW" sz="2400" dirty="0">
                <a:solidFill>
                  <a:srgbClr val="3BA943"/>
                </a:solidFill>
                <a:latin typeface="Times New Roman" panose="02020603050405020304" pitchFamily="18" charset="0"/>
              </a:rPr>
            </a:br>
            <a:r>
              <a:rPr lang="en-US" altLang="zh-TW" sz="2400" dirty="0">
                <a:latin typeface="Times New Roman" panose="02020603050405020304" pitchFamily="18" charset="0"/>
              </a:rPr>
              <a:t>Input</a:t>
            </a:r>
            <a:br>
              <a:rPr lang="en-US" altLang="zh-TW" sz="2400" dirty="0">
                <a:latin typeface="Times New Roman" panose="02020603050405020304" pitchFamily="18" charset="0"/>
              </a:rPr>
            </a:br>
            <a:r>
              <a:rPr lang="en-US" altLang="zh-TW" sz="2400" dirty="0">
                <a:latin typeface="Times New Roman" panose="02020603050405020304" pitchFamily="18" charset="0"/>
              </a:rPr>
              <a:t>    ?????? </a:t>
            </a:r>
            <a:br>
              <a:rPr lang="en-US" altLang="zh-TW" sz="2400" dirty="0">
                <a:latin typeface="Times New Roman" panose="02020603050405020304" pitchFamily="18" charset="0"/>
              </a:rPr>
            </a:br>
            <a:r>
              <a:rPr lang="en-US" altLang="zh-TW" sz="2400" dirty="0">
                <a:latin typeface="Times New Roman" panose="02020603050405020304" pitchFamily="18" charset="0"/>
              </a:rPr>
              <a:t>    ??????????????? </a:t>
            </a:r>
            <a:br>
              <a:rPr lang="en-US" altLang="zh-TW" sz="2400" dirty="0">
                <a:latin typeface="Times New Roman" panose="02020603050405020304" pitchFamily="18" charset="0"/>
              </a:rPr>
            </a:br>
            <a:r>
              <a:rPr lang="en-US" altLang="zh-TW" sz="2400" dirty="0">
                <a:latin typeface="Times New Roman" panose="02020603050405020304" pitchFamily="18" charset="0"/>
              </a:rPr>
              <a:t>    ???8????? </a:t>
            </a:r>
            <a:br>
              <a:rPr lang="en-US" altLang="zh-TW" sz="2400" dirty="0">
                <a:latin typeface="Times New Roman" panose="02020603050405020304" pitchFamily="18" charset="0"/>
              </a:rPr>
            </a:br>
            <a:r>
              <a:rPr lang="en-US" altLang="zh-TW" sz="2400" dirty="0">
                <a:latin typeface="Times New Roman" panose="02020603050405020304" pitchFamily="18" charset="0"/>
              </a:rPr>
              <a:t>    43?????</a:t>
            </a:r>
            <a:br>
              <a:rPr lang="en-US" altLang="zh-TW" sz="2400" dirty="0">
                <a:latin typeface="Times New Roman" panose="02020603050405020304" pitchFamily="18" charset="0"/>
              </a:rPr>
            </a:br>
            <a:r>
              <a:rPr lang="en-US" altLang="zh-TW" sz="2400" dirty="0">
                <a:latin typeface="Times New Roman" panose="02020603050405020304" pitchFamily="18" charset="0"/>
              </a:rPr>
              <a:t>Output</a:t>
            </a:r>
            <a:br>
              <a:rPr lang="en-US" altLang="zh-TW" sz="2400" dirty="0">
                <a:latin typeface="Times New Roman" panose="02020603050405020304" pitchFamily="18" charset="0"/>
              </a:rPr>
            </a:br>
            <a:r>
              <a:rPr lang="en-US" altLang="zh-TW" sz="2400" dirty="0">
                <a:latin typeface="Times New Roman" panose="02020603050405020304" pitchFamily="18" charset="0"/>
              </a:rPr>
              <a:t>    2642</a:t>
            </a:r>
            <a:br>
              <a:rPr lang="en-US" altLang="zh-TW" sz="2400" dirty="0">
                <a:latin typeface="Times New Roman" panose="02020603050405020304" pitchFamily="18" charset="0"/>
              </a:rPr>
            </a:br>
            <a:r>
              <a:rPr lang="en-US" altLang="zh-TW" sz="2400" dirty="0">
                <a:latin typeface="Times New Roman" panose="02020603050405020304" pitchFamily="18" charset="0"/>
              </a:rPr>
              <a:t>    22696209911206174</a:t>
            </a:r>
            <a:br>
              <a:rPr lang="en-US" altLang="zh-TW" sz="2400" dirty="0">
                <a:latin typeface="Times New Roman" panose="02020603050405020304" pitchFamily="18" charset="0"/>
              </a:rPr>
            </a:br>
            <a:r>
              <a:rPr lang="en-US" altLang="zh-TW" sz="2400" dirty="0">
                <a:latin typeface="Times New Roman" panose="02020603050405020304" pitchFamily="18" charset="0"/>
              </a:rPr>
              <a:t>    2098208</a:t>
            </a:r>
            <a:br>
              <a:rPr lang="en-US" altLang="zh-TW" sz="2400" dirty="0">
                <a:latin typeface="Times New Roman" panose="02020603050405020304" pitchFamily="18" charset="0"/>
              </a:rPr>
            </a:br>
            <a:r>
              <a:rPr lang="en-US" altLang="zh-TW" sz="2400" dirty="0">
                <a:latin typeface="Times New Roman" panose="02020603050405020304" pitchFamily="18" charset="0"/>
              </a:rPr>
              <a:t>    0</a:t>
            </a:r>
          </a:p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解法：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DP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問題，由棋盤左邊累加其結果至右方。第一行的方法數為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1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。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DP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公式如下：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DP[</a:t>
            </a:r>
            <a:r>
              <a:rPr lang="en-US" altLang="zh-TW" sz="2400" dirty="0" err="1">
                <a:latin typeface="Times New Roman" panose="02020603050405020304" pitchFamily="18" charset="0"/>
                <a:sym typeface="Wingdings" panose="05000000000000000000" pitchFamily="2" charset="2"/>
              </a:rPr>
              <a:t>i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][j] += DP[</a:t>
            </a:r>
            <a:r>
              <a:rPr lang="en-US" altLang="zh-TW" sz="2400" dirty="0" err="1">
                <a:latin typeface="Times New Roman" panose="02020603050405020304" pitchFamily="18" charset="0"/>
                <a:sym typeface="Wingdings" panose="05000000000000000000" pitchFamily="2" charset="2"/>
              </a:rPr>
              <a:t>i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- 1][k]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，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k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從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0~N-1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，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N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為棋盤大小。而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DP[</a:t>
            </a:r>
            <a:r>
              <a:rPr lang="en-US" altLang="zh-TW" sz="2400" dirty="0" err="1">
                <a:latin typeface="Times New Roman" panose="02020603050405020304" pitchFamily="18" charset="0"/>
                <a:sym typeface="Wingdings" panose="05000000000000000000" pitchFamily="2" charset="2"/>
              </a:rPr>
              <a:t>i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][j]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表示皇后擺在第</a:t>
            </a:r>
            <a:r>
              <a:rPr lang="en-US" altLang="zh-TW" sz="2400" dirty="0" err="1">
                <a:latin typeface="Times New Roman" panose="02020603050405020304" pitchFamily="18" charset="0"/>
                <a:sym typeface="Wingdings" panose="05000000000000000000" pitchFamily="2" charset="2"/>
              </a:rPr>
              <a:t>i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行第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j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列的方法數。</a:t>
            </a:r>
            <a:endParaRPr lang="zh-TW" altLang="en-US" sz="2400" dirty="0">
              <a:latin typeface="Times New Roman" panose="02020603050405020304" pitchFamily="18" charset="0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4" name="筆跡 3"/>
              <p14:cNvContentPartPr/>
              <p14:nvPr/>
            </p14:nvContentPartPr>
            <p14:xfrm>
              <a:off x="2321114" y="2925803"/>
              <a:ext cx="14400" cy="360"/>
            </p14:xfrm>
          </p:contentPart>
        </mc:Choice>
        <mc:Fallback xmlns="">
          <p:pic>
            <p:nvPicPr>
              <p:cNvPr id="4" name="筆跡 3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312114" y="2916803"/>
                <a:ext cx="32040" cy="180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8400832-9AD5-4836-9064-AEA7B8F90C59}" type="slidenum">
              <a:rPr kumimoji="0" lang="zh-TW" altLang="en-US" sz="1400" smtClean="0">
                <a:solidFill>
                  <a:schemeClr val="accent1"/>
                </a:solidFill>
                <a:ea typeface="新細明體" panose="02020500000000000000" pitchFamily="18" charset="-12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kumimoji="0" lang="en-US" altLang="zh-TW" sz="1400">
              <a:solidFill>
                <a:schemeClr val="accent1"/>
              </a:solidFill>
              <a:ea typeface="新細明體" panose="02020500000000000000" pitchFamily="18" charset="-12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260350"/>
            <a:ext cx="8077200" cy="115887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解法範例一：</a:t>
            </a:r>
            <a:r>
              <a:rPr lang="en-US" altLang="zh-TW" sz="2400" dirty="0">
                <a:latin typeface="Times New Roman" panose="02020603050405020304" pitchFamily="18" charset="0"/>
              </a:rPr>
              <a:t/>
            </a:r>
            <a:br>
              <a:rPr lang="en-US" altLang="zh-TW" sz="2400" dirty="0">
                <a:latin typeface="Times New Roman" panose="02020603050405020304" pitchFamily="18" charset="0"/>
              </a:rPr>
            </a:br>
            <a:r>
              <a:rPr lang="zh-TW" altLang="en-US" sz="2400" dirty="0">
                <a:latin typeface="Times New Roman" panose="02020603050405020304" pitchFamily="18" charset="0"/>
              </a:rPr>
              <a:t>例題：</a:t>
            </a:r>
            <a:r>
              <a:rPr lang="en-US" altLang="zh-TW" sz="2400" dirty="0">
                <a:latin typeface="Times New Roman" panose="02020603050405020304" pitchFamily="18" charset="0"/>
              </a:rPr>
              <a:t/>
            </a:r>
            <a:br>
              <a:rPr lang="en-US" altLang="zh-TW" sz="2400" dirty="0">
                <a:latin typeface="Times New Roman" panose="02020603050405020304" pitchFamily="18" charset="0"/>
              </a:rPr>
            </a:br>
            <a:r>
              <a:rPr lang="en-US" altLang="zh-TW" sz="2400" dirty="0">
                <a:latin typeface="Times New Roman" panose="02020603050405020304" pitchFamily="18" charset="0"/>
              </a:rPr>
              <a:t>Input: 2??? Output: 3 </a:t>
            </a:r>
            <a:endParaRPr lang="zh-TW" altLang="en-US" sz="2400" dirty="0">
              <a:latin typeface="Times New Roman" panose="02020603050405020304" pitchFamily="18" charset="0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4" name="筆跡 3"/>
              <p14:cNvContentPartPr/>
              <p14:nvPr/>
            </p14:nvContentPartPr>
            <p14:xfrm>
              <a:off x="2321114" y="2925803"/>
              <a:ext cx="14400" cy="360"/>
            </p14:xfrm>
          </p:contentPart>
        </mc:Choice>
        <mc:Fallback xmlns="">
          <p:pic>
            <p:nvPicPr>
              <p:cNvPr id="4" name="筆跡 3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312114" y="2916803"/>
                <a:ext cx="32040" cy="18000"/>
              </a:xfrm>
              <a:prstGeom prst="rect">
                <a:avLst/>
              </a:prstGeom>
            </p:spPr>
          </p:pic>
        </mc:Fallback>
      </mc:AlternateContent>
      <p:graphicFrame>
        <p:nvGraphicFramePr>
          <p:cNvPr id="6" name="表格 5"/>
          <p:cNvGraphicFramePr>
            <a:graphicFrameLocks noGrp="1"/>
          </p:cNvGraphicFramePr>
          <p:nvPr/>
        </p:nvGraphicFramePr>
        <p:xfrm>
          <a:off x="3205163" y="1881188"/>
          <a:ext cx="5253035" cy="444341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50607">
                  <a:extLst>
                    <a:ext uri="{9D8B030D-6E8A-4147-A177-3AD203B41FA5}">
                      <a16:colId xmlns:a16="http://schemas.microsoft.com/office/drawing/2014/main" xmlns="" val="3260359440"/>
                    </a:ext>
                  </a:extLst>
                </a:gridCol>
                <a:gridCol w="1050607">
                  <a:extLst>
                    <a:ext uri="{9D8B030D-6E8A-4147-A177-3AD203B41FA5}">
                      <a16:colId xmlns:a16="http://schemas.microsoft.com/office/drawing/2014/main" xmlns="" val="2454938822"/>
                    </a:ext>
                  </a:extLst>
                </a:gridCol>
                <a:gridCol w="1050607">
                  <a:extLst>
                    <a:ext uri="{9D8B030D-6E8A-4147-A177-3AD203B41FA5}">
                      <a16:colId xmlns:a16="http://schemas.microsoft.com/office/drawing/2014/main" xmlns="" val="900446037"/>
                    </a:ext>
                  </a:extLst>
                </a:gridCol>
                <a:gridCol w="1050607">
                  <a:extLst>
                    <a:ext uri="{9D8B030D-6E8A-4147-A177-3AD203B41FA5}">
                      <a16:colId xmlns:a16="http://schemas.microsoft.com/office/drawing/2014/main" xmlns="" val="2188930814"/>
                    </a:ext>
                  </a:extLst>
                </a:gridCol>
                <a:gridCol w="1050607">
                  <a:extLst>
                    <a:ext uri="{9D8B030D-6E8A-4147-A177-3AD203B41FA5}">
                      <a16:colId xmlns:a16="http://schemas.microsoft.com/office/drawing/2014/main" xmlns="" val="3346301073"/>
                    </a:ext>
                  </a:extLst>
                </a:gridCol>
              </a:tblGrid>
              <a:tr h="888682">
                <a:tc>
                  <a:txBody>
                    <a:bodyPr/>
                    <a:lstStyle/>
                    <a:p>
                      <a:pPr algn="ctr"/>
                      <a:endParaRPr lang="zh-TW" altLang="en-US" sz="1900" dirty="0"/>
                    </a:p>
                  </a:txBody>
                  <a:tcPr marL="95308" marR="95308" marT="47663" marB="4766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900" dirty="0"/>
                        <a:t>1</a:t>
                      </a:r>
                      <a:endParaRPr lang="zh-TW" altLang="en-US" sz="1900" dirty="0"/>
                    </a:p>
                  </a:txBody>
                  <a:tcPr marL="95308" marR="95308" marT="47663" marB="4766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900" dirty="0"/>
                        <a:t>2</a:t>
                      </a:r>
                      <a:endParaRPr lang="zh-TW" altLang="en-US" sz="1900" dirty="0"/>
                    </a:p>
                  </a:txBody>
                  <a:tcPr marL="95308" marR="95308" marT="47663" marB="4766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900" dirty="0"/>
                        <a:t>3</a:t>
                      </a:r>
                      <a:endParaRPr lang="zh-TW" altLang="en-US" sz="1900" dirty="0"/>
                    </a:p>
                  </a:txBody>
                  <a:tcPr marL="95308" marR="95308" marT="47663" marB="4766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900" dirty="0"/>
                        <a:t>4</a:t>
                      </a:r>
                      <a:endParaRPr lang="zh-TW" altLang="en-US" sz="1900" dirty="0"/>
                    </a:p>
                  </a:txBody>
                  <a:tcPr marL="95308" marR="95308" marT="47663" marB="4766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62613103"/>
                  </a:ext>
                </a:extLst>
              </a:tr>
              <a:tr h="888682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900" dirty="0"/>
                        <a:t>1</a:t>
                      </a:r>
                      <a:endParaRPr lang="zh-TW" altLang="en-US" sz="1900" dirty="0"/>
                    </a:p>
                  </a:txBody>
                  <a:tcPr marL="95308" marR="95308" marT="47663" marB="4766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900" dirty="0"/>
                        <a:t>0</a:t>
                      </a:r>
                      <a:endParaRPr lang="zh-TW" altLang="en-US" sz="1900" dirty="0"/>
                    </a:p>
                  </a:txBody>
                  <a:tcPr marL="95308" marR="95308" marT="47663" marB="4766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900" dirty="0"/>
                    </a:p>
                  </a:txBody>
                  <a:tcPr marL="95308" marR="95308" marT="47663" marB="4766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900" dirty="0"/>
                    </a:p>
                  </a:txBody>
                  <a:tcPr marL="95308" marR="95308" marT="47663" marB="4766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900"/>
                    </a:p>
                  </a:txBody>
                  <a:tcPr marL="95308" marR="95308" marT="47663" marB="4766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4287354355"/>
                  </a:ext>
                </a:extLst>
              </a:tr>
              <a:tr h="888682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900" dirty="0"/>
                        <a:t>2</a:t>
                      </a:r>
                      <a:endParaRPr lang="zh-TW" altLang="en-US" sz="1900" dirty="0"/>
                    </a:p>
                  </a:txBody>
                  <a:tcPr marL="95308" marR="95308" marT="47663" marB="4766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900" dirty="0"/>
                        <a:t>1</a:t>
                      </a:r>
                      <a:endParaRPr lang="zh-TW" altLang="en-US" sz="1900" dirty="0"/>
                    </a:p>
                  </a:txBody>
                  <a:tcPr marL="95308" marR="95308" marT="47663" marB="4766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900"/>
                    </a:p>
                  </a:txBody>
                  <a:tcPr marL="95308" marR="95308" marT="47663" marB="4766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900" dirty="0"/>
                    </a:p>
                  </a:txBody>
                  <a:tcPr marL="95308" marR="95308" marT="47663" marB="4766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900" dirty="0"/>
                    </a:p>
                  </a:txBody>
                  <a:tcPr marL="95308" marR="95308" marT="47663" marB="4766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4073447040"/>
                  </a:ext>
                </a:extLst>
              </a:tr>
              <a:tr h="888682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900" dirty="0"/>
                        <a:t>3</a:t>
                      </a:r>
                      <a:endParaRPr lang="zh-TW" altLang="en-US" sz="1900" dirty="0"/>
                    </a:p>
                  </a:txBody>
                  <a:tcPr marL="95308" marR="95308" marT="47663" marB="4766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900" dirty="0"/>
                        <a:t>0</a:t>
                      </a:r>
                      <a:endParaRPr lang="zh-TW" altLang="en-US" sz="1900" dirty="0"/>
                    </a:p>
                  </a:txBody>
                  <a:tcPr marL="95308" marR="95308" marT="47663" marB="4766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900"/>
                    </a:p>
                  </a:txBody>
                  <a:tcPr marL="95308" marR="95308" marT="47663" marB="4766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900" dirty="0"/>
                    </a:p>
                  </a:txBody>
                  <a:tcPr marL="95308" marR="95308" marT="47663" marB="4766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900" dirty="0"/>
                    </a:p>
                  </a:txBody>
                  <a:tcPr marL="95308" marR="95308" marT="47663" marB="4766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2910526941"/>
                  </a:ext>
                </a:extLst>
              </a:tr>
              <a:tr h="888682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900" dirty="0"/>
                        <a:t>4</a:t>
                      </a:r>
                      <a:endParaRPr lang="zh-TW" altLang="en-US" sz="1900" dirty="0"/>
                    </a:p>
                  </a:txBody>
                  <a:tcPr marL="95308" marR="95308" marT="47663" marB="4766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900" dirty="0"/>
                        <a:t>0</a:t>
                      </a:r>
                      <a:endParaRPr lang="zh-TW" altLang="en-US" sz="1900" dirty="0"/>
                    </a:p>
                  </a:txBody>
                  <a:tcPr marL="95308" marR="95308" marT="47663" marB="4766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900"/>
                    </a:p>
                  </a:txBody>
                  <a:tcPr marL="95308" marR="95308" marT="47663" marB="4766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900" dirty="0"/>
                    </a:p>
                  </a:txBody>
                  <a:tcPr marL="95308" marR="95308" marT="47663" marB="4766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900" dirty="0"/>
                    </a:p>
                  </a:txBody>
                  <a:tcPr marL="95308" marR="95308" marT="47663" marB="4766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596909792"/>
                  </a:ext>
                </a:extLst>
              </a:tr>
            </a:tbl>
          </a:graphicData>
        </a:graphic>
      </p:graphicFrame>
      <p:sp>
        <p:nvSpPr>
          <p:cNvPr id="7" name="文字方塊 6"/>
          <p:cNvSpPr txBox="1"/>
          <p:nvPr/>
        </p:nvSpPr>
        <p:spPr>
          <a:xfrm>
            <a:off x="381000" y="1419225"/>
            <a:ext cx="8077200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TW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Step1: </a:t>
            </a:r>
            <a:r>
              <a:rPr lang="zh-TW" altLang="en-US" dirty="0">
                <a:latin typeface="+mn-ea"/>
                <a:ea typeface="+mn-ea"/>
              </a:rPr>
              <a:t>第一行第二列的方法數為一，其餘為零。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322D512-7D6D-4650-89E4-925F94067701}" type="slidenum">
              <a:rPr kumimoji="0" lang="zh-TW" altLang="en-US" sz="1400" smtClean="0">
                <a:solidFill>
                  <a:schemeClr val="accent1"/>
                </a:solidFill>
                <a:ea typeface="新細明體" panose="02020500000000000000" pitchFamily="18" charset="-12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kumimoji="0" lang="en-US" altLang="zh-TW" sz="1400">
              <a:solidFill>
                <a:schemeClr val="accent1"/>
              </a:solidFill>
              <a:ea typeface="新細明體" panose="02020500000000000000" pitchFamily="18" charset="-120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260350"/>
            <a:ext cx="8077200" cy="115887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b="1">
                <a:solidFill>
                  <a:srgbClr val="3BA943"/>
                </a:solidFill>
                <a:latin typeface="Times New Roman" panose="02020603050405020304" pitchFamily="18" charset="0"/>
              </a:rPr>
              <a:t>解法範例：</a:t>
            </a:r>
            <a:r>
              <a:rPr lang="en-US" altLang="zh-TW" sz="2400">
                <a:latin typeface="Times New Roman" panose="02020603050405020304" pitchFamily="18" charset="0"/>
              </a:rPr>
              <a:t/>
            </a:r>
            <a:br>
              <a:rPr lang="en-US" altLang="zh-TW" sz="2400">
                <a:latin typeface="Times New Roman" panose="02020603050405020304" pitchFamily="18" charset="0"/>
              </a:rPr>
            </a:br>
            <a:r>
              <a:rPr lang="zh-TW" altLang="en-US" sz="2400">
                <a:latin typeface="Times New Roman" panose="02020603050405020304" pitchFamily="18" charset="0"/>
              </a:rPr>
              <a:t>例題：</a:t>
            </a:r>
            <a:r>
              <a:rPr lang="en-US" altLang="zh-TW" sz="2400">
                <a:latin typeface="Times New Roman" panose="02020603050405020304" pitchFamily="18" charset="0"/>
              </a:rPr>
              <a:t/>
            </a:r>
            <a:br>
              <a:rPr lang="en-US" altLang="zh-TW" sz="2400">
                <a:latin typeface="Times New Roman" panose="02020603050405020304" pitchFamily="18" charset="0"/>
              </a:rPr>
            </a:br>
            <a:r>
              <a:rPr lang="en-US" altLang="zh-TW" sz="2400">
                <a:latin typeface="Times New Roman" panose="02020603050405020304" pitchFamily="18" charset="0"/>
              </a:rPr>
              <a:t>Input: 2??? Output: 3 </a:t>
            </a:r>
            <a:endParaRPr lang="zh-TW" altLang="en-US" sz="2400">
              <a:latin typeface="Times New Roman" panose="02020603050405020304" pitchFamily="18" charset="0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4" name="筆跡 3"/>
              <p14:cNvContentPartPr/>
              <p14:nvPr/>
            </p14:nvContentPartPr>
            <p14:xfrm>
              <a:off x="2321114" y="2925803"/>
              <a:ext cx="14400" cy="360"/>
            </p14:xfrm>
          </p:contentPart>
        </mc:Choice>
        <mc:Fallback xmlns="">
          <p:pic>
            <p:nvPicPr>
              <p:cNvPr id="4" name="筆跡 3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312114" y="2916803"/>
                <a:ext cx="32040" cy="18000"/>
              </a:xfrm>
              <a:prstGeom prst="rect">
                <a:avLst/>
              </a:prstGeom>
            </p:spPr>
          </p:pic>
        </mc:Fallback>
      </mc:AlternateContent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7703020"/>
              </p:ext>
            </p:extLst>
          </p:nvPr>
        </p:nvGraphicFramePr>
        <p:xfrm>
          <a:off x="3205163" y="1881188"/>
          <a:ext cx="5253035" cy="444341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50607">
                  <a:extLst>
                    <a:ext uri="{9D8B030D-6E8A-4147-A177-3AD203B41FA5}">
                      <a16:colId xmlns:a16="http://schemas.microsoft.com/office/drawing/2014/main" xmlns="" val="3260359440"/>
                    </a:ext>
                  </a:extLst>
                </a:gridCol>
                <a:gridCol w="1050607">
                  <a:extLst>
                    <a:ext uri="{9D8B030D-6E8A-4147-A177-3AD203B41FA5}">
                      <a16:colId xmlns:a16="http://schemas.microsoft.com/office/drawing/2014/main" xmlns="" val="2454938822"/>
                    </a:ext>
                  </a:extLst>
                </a:gridCol>
                <a:gridCol w="1050607">
                  <a:extLst>
                    <a:ext uri="{9D8B030D-6E8A-4147-A177-3AD203B41FA5}">
                      <a16:colId xmlns:a16="http://schemas.microsoft.com/office/drawing/2014/main" xmlns="" val="900446037"/>
                    </a:ext>
                  </a:extLst>
                </a:gridCol>
                <a:gridCol w="1050607">
                  <a:extLst>
                    <a:ext uri="{9D8B030D-6E8A-4147-A177-3AD203B41FA5}">
                      <a16:colId xmlns:a16="http://schemas.microsoft.com/office/drawing/2014/main" xmlns="" val="2188930814"/>
                    </a:ext>
                  </a:extLst>
                </a:gridCol>
                <a:gridCol w="1050607">
                  <a:extLst>
                    <a:ext uri="{9D8B030D-6E8A-4147-A177-3AD203B41FA5}">
                      <a16:colId xmlns:a16="http://schemas.microsoft.com/office/drawing/2014/main" xmlns="" val="3346301073"/>
                    </a:ext>
                  </a:extLst>
                </a:gridCol>
              </a:tblGrid>
              <a:tr h="888682">
                <a:tc>
                  <a:txBody>
                    <a:bodyPr/>
                    <a:lstStyle/>
                    <a:p>
                      <a:pPr algn="ctr"/>
                      <a:endParaRPr lang="zh-TW" altLang="en-US" sz="1900" dirty="0"/>
                    </a:p>
                  </a:txBody>
                  <a:tcPr marL="95308" marR="95308" marT="47663" marB="4766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900" dirty="0"/>
                        <a:t>1</a:t>
                      </a:r>
                      <a:endParaRPr lang="zh-TW" altLang="en-US" sz="1900" dirty="0"/>
                    </a:p>
                  </a:txBody>
                  <a:tcPr marL="95308" marR="95308" marT="47663" marB="4766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900" dirty="0"/>
                        <a:t>2</a:t>
                      </a:r>
                      <a:endParaRPr lang="zh-TW" altLang="en-US" sz="1900" dirty="0"/>
                    </a:p>
                  </a:txBody>
                  <a:tcPr marL="95308" marR="95308" marT="47663" marB="4766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900" dirty="0"/>
                        <a:t>3</a:t>
                      </a:r>
                      <a:endParaRPr lang="zh-TW" altLang="en-US" sz="1900" dirty="0"/>
                    </a:p>
                  </a:txBody>
                  <a:tcPr marL="95308" marR="95308" marT="47663" marB="4766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900" dirty="0"/>
                        <a:t>4</a:t>
                      </a:r>
                      <a:endParaRPr lang="zh-TW" altLang="en-US" sz="1900" dirty="0"/>
                    </a:p>
                  </a:txBody>
                  <a:tcPr marL="95308" marR="95308" marT="47663" marB="4766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62613103"/>
                  </a:ext>
                </a:extLst>
              </a:tr>
              <a:tr h="888682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900" dirty="0"/>
                        <a:t>1</a:t>
                      </a:r>
                      <a:endParaRPr lang="zh-TW" altLang="en-US" sz="1900" dirty="0"/>
                    </a:p>
                  </a:txBody>
                  <a:tcPr marL="95308" marR="95308" marT="47663" marB="4766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900" dirty="0"/>
                        <a:t>0</a:t>
                      </a:r>
                      <a:endParaRPr lang="zh-TW" altLang="en-US" sz="1900" dirty="0"/>
                    </a:p>
                  </a:txBody>
                  <a:tcPr marL="95308" marR="95308" marT="47663" marB="4766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900" dirty="0"/>
                        <a:t>0</a:t>
                      </a:r>
                      <a:endParaRPr lang="zh-TW" altLang="en-US" sz="1900" dirty="0"/>
                    </a:p>
                  </a:txBody>
                  <a:tcPr marL="95308" marR="95308" marT="47663" marB="4766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900" dirty="0"/>
                    </a:p>
                  </a:txBody>
                  <a:tcPr marL="95308" marR="95308" marT="47663" marB="4766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900" dirty="0"/>
                    </a:p>
                  </a:txBody>
                  <a:tcPr marL="95308" marR="95308" marT="47663" marB="4766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4287354355"/>
                  </a:ext>
                </a:extLst>
              </a:tr>
              <a:tr h="888682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900" dirty="0"/>
                        <a:t>2</a:t>
                      </a:r>
                      <a:endParaRPr lang="zh-TW" altLang="en-US" sz="1900" dirty="0"/>
                    </a:p>
                  </a:txBody>
                  <a:tcPr marL="95308" marR="95308" marT="47663" marB="4766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900" dirty="0"/>
                        <a:t>1</a:t>
                      </a:r>
                      <a:endParaRPr lang="zh-TW" altLang="en-US" sz="1900" dirty="0"/>
                    </a:p>
                  </a:txBody>
                  <a:tcPr marL="95308" marR="95308" marT="47663" marB="4766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900" dirty="0"/>
                    </a:p>
                  </a:txBody>
                  <a:tcPr marL="95308" marR="95308" marT="47663" marB="4766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900" dirty="0"/>
                    </a:p>
                  </a:txBody>
                  <a:tcPr marL="95308" marR="95308" marT="47663" marB="4766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900" dirty="0"/>
                    </a:p>
                  </a:txBody>
                  <a:tcPr marL="95308" marR="95308" marT="47663" marB="4766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4073447040"/>
                  </a:ext>
                </a:extLst>
              </a:tr>
              <a:tr h="888682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900" dirty="0"/>
                        <a:t>3</a:t>
                      </a:r>
                      <a:endParaRPr lang="zh-TW" altLang="en-US" sz="1900" dirty="0"/>
                    </a:p>
                  </a:txBody>
                  <a:tcPr marL="95308" marR="95308" marT="47663" marB="4766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900" dirty="0"/>
                        <a:t>0</a:t>
                      </a:r>
                      <a:endParaRPr lang="zh-TW" altLang="en-US" sz="1900" dirty="0"/>
                    </a:p>
                  </a:txBody>
                  <a:tcPr marL="95308" marR="95308" marT="47663" marB="4766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900" dirty="0"/>
                    </a:p>
                  </a:txBody>
                  <a:tcPr marL="95308" marR="95308" marT="47663" marB="4766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900" dirty="0"/>
                    </a:p>
                  </a:txBody>
                  <a:tcPr marL="95308" marR="95308" marT="47663" marB="4766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900" dirty="0"/>
                    </a:p>
                  </a:txBody>
                  <a:tcPr marL="95308" marR="95308" marT="47663" marB="4766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2910526941"/>
                  </a:ext>
                </a:extLst>
              </a:tr>
              <a:tr h="888682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900" dirty="0"/>
                        <a:t>4</a:t>
                      </a:r>
                      <a:endParaRPr lang="zh-TW" altLang="en-US" sz="1900" dirty="0"/>
                    </a:p>
                  </a:txBody>
                  <a:tcPr marL="95308" marR="95308" marT="47663" marB="4766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900" dirty="0"/>
                        <a:t>0</a:t>
                      </a:r>
                      <a:endParaRPr lang="zh-TW" altLang="en-US" sz="1900" dirty="0"/>
                    </a:p>
                  </a:txBody>
                  <a:tcPr marL="95308" marR="95308" marT="47663" marB="4766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900" dirty="0"/>
                    </a:p>
                  </a:txBody>
                  <a:tcPr marL="95308" marR="95308" marT="47663" marB="4766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900" dirty="0"/>
                    </a:p>
                  </a:txBody>
                  <a:tcPr marL="95308" marR="95308" marT="47663" marB="4766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900" dirty="0"/>
                    </a:p>
                  </a:txBody>
                  <a:tcPr marL="95308" marR="95308" marT="47663" marB="4766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596909792"/>
                  </a:ext>
                </a:extLst>
              </a:tr>
            </a:tbl>
          </a:graphicData>
        </a:graphic>
      </p:graphicFrame>
      <p:sp>
        <p:nvSpPr>
          <p:cNvPr id="7" name="文字方塊 6"/>
          <p:cNvSpPr txBox="1"/>
          <p:nvPr/>
        </p:nvSpPr>
        <p:spPr>
          <a:xfrm>
            <a:off x="380288" y="1419672"/>
            <a:ext cx="8077911" cy="4616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TW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Step2: </a:t>
            </a:r>
            <a:r>
              <a:rPr lang="en-US" altLang="zh-TW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DP(2, 1) </a:t>
            </a:r>
            <a:r>
              <a:rPr lang="en-US" altLang="zh-TW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= </a:t>
            </a:r>
            <a:r>
              <a:rPr lang="en-US" altLang="zh-TW" strike="sngStrike" dirty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DP(1, 1)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altLang="zh-TW" strike="sngStrike" dirty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DP(1, 2)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altLang="zh-TW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DP(1, 3)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altLang="zh-TW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DP(1, 4)</a:t>
            </a:r>
            <a:r>
              <a:rPr lang="zh-TW" altLang="en-US" dirty="0">
                <a:latin typeface="+mn-ea"/>
                <a:ea typeface="+mn-ea"/>
              </a:rPr>
              <a:t>。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D962015-7CAB-42CF-810F-957E98B0DB07}" type="slidenum">
              <a:rPr kumimoji="0" lang="zh-TW" altLang="en-US" sz="1400" smtClean="0">
                <a:solidFill>
                  <a:schemeClr val="accent1"/>
                </a:solidFill>
                <a:ea typeface="新細明體" panose="02020500000000000000" pitchFamily="18" charset="-12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kumimoji="0" lang="en-US" altLang="zh-TW" sz="1400">
              <a:solidFill>
                <a:schemeClr val="accent1"/>
              </a:solidFill>
              <a:ea typeface="新細明體" panose="02020500000000000000" pitchFamily="18" charset="-120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260350"/>
            <a:ext cx="8077200" cy="115887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b="1">
                <a:solidFill>
                  <a:srgbClr val="3BA943"/>
                </a:solidFill>
                <a:latin typeface="Times New Roman" panose="02020603050405020304" pitchFamily="18" charset="0"/>
              </a:rPr>
              <a:t>解法範例：</a:t>
            </a:r>
            <a:r>
              <a:rPr lang="en-US" altLang="zh-TW" sz="2400">
                <a:latin typeface="Times New Roman" panose="02020603050405020304" pitchFamily="18" charset="0"/>
              </a:rPr>
              <a:t/>
            </a:r>
            <a:br>
              <a:rPr lang="en-US" altLang="zh-TW" sz="2400">
                <a:latin typeface="Times New Roman" panose="02020603050405020304" pitchFamily="18" charset="0"/>
              </a:rPr>
            </a:br>
            <a:r>
              <a:rPr lang="zh-TW" altLang="en-US" sz="2400">
                <a:latin typeface="Times New Roman" panose="02020603050405020304" pitchFamily="18" charset="0"/>
              </a:rPr>
              <a:t>例題：</a:t>
            </a:r>
            <a:r>
              <a:rPr lang="en-US" altLang="zh-TW" sz="2400">
                <a:latin typeface="Times New Roman" panose="02020603050405020304" pitchFamily="18" charset="0"/>
              </a:rPr>
              <a:t/>
            </a:r>
            <a:br>
              <a:rPr lang="en-US" altLang="zh-TW" sz="2400">
                <a:latin typeface="Times New Roman" panose="02020603050405020304" pitchFamily="18" charset="0"/>
              </a:rPr>
            </a:br>
            <a:r>
              <a:rPr lang="en-US" altLang="zh-TW" sz="2400">
                <a:latin typeface="Times New Roman" panose="02020603050405020304" pitchFamily="18" charset="0"/>
              </a:rPr>
              <a:t>Input: 2??? Output: 3 </a:t>
            </a:r>
            <a:endParaRPr lang="zh-TW" altLang="en-US" sz="2400">
              <a:latin typeface="Times New Roman" panose="02020603050405020304" pitchFamily="18" charset="0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4" name="筆跡 3"/>
              <p14:cNvContentPartPr/>
              <p14:nvPr/>
            </p14:nvContentPartPr>
            <p14:xfrm>
              <a:off x="2321114" y="2925803"/>
              <a:ext cx="14400" cy="360"/>
            </p14:xfrm>
          </p:contentPart>
        </mc:Choice>
        <mc:Fallback xmlns="">
          <p:pic>
            <p:nvPicPr>
              <p:cNvPr id="4" name="筆跡 3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312114" y="2916803"/>
                <a:ext cx="32040" cy="18000"/>
              </a:xfrm>
              <a:prstGeom prst="rect">
                <a:avLst/>
              </a:prstGeom>
            </p:spPr>
          </p:pic>
        </mc:Fallback>
      </mc:AlternateContent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3918069"/>
              </p:ext>
            </p:extLst>
          </p:nvPr>
        </p:nvGraphicFramePr>
        <p:xfrm>
          <a:off x="3205163" y="1881188"/>
          <a:ext cx="5253035" cy="444341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50607">
                  <a:extLst>
                    <a:ext uri="{9D8B030D-6E8A-4147-A177-3AD203B41FA5}">
                      <a16:colId xmlns:a16="http://schemas.microsoft.com/office/drawing/2014/main" xmlns="" val="3260359440"/>
                    </a:ext>
                  </a:extLst>
                </a:gridCol>
                <a:gridCol w="1050607">
                  <a:extLst>
                    <a:ext uri="{9D8B030D-6E8A-4147-A177-3AD203B41FA5}">
                      <a16:colId xmlns:a16="http://schemas.microsoft.com/office/drawing/2014/main" xmlns="" val="2454938822"/>
                    </a:ext>
                  </a:extLst>
                </a:gridCol>
                <a:gridCol w="1050607">
                  <a:extLst>
                    <a:ext uri="{9D8B030D-6E8A-4147-A177-3AD203B41FA5}">
                      <a16:colId xmlns:a16="http://schemas.microsoft.com/office/drawing/2014/main" xmlns="" val="900446037"/>
                    </a:ext>
                  </a:extLst>
                </a:gridCol>
                <a:gridCol w="1050607">
                  <a:extLst>
                    <a:ext uri="{9D8B030D-6E8A-4147-A177-3AD203B41FA5}">
                      <a16:colId xmlns:a16="http://schemas.microsoft.com/office/drawing/2014/main" xmlns="" val="2188930814"/>
                    </a:ext>
                  </a:extLst>
                </a:gridCol>
                <a:gridCol w="1050607">
                  <a:extLst>
                    <a:ext uri="{9D8B030D-6E8A-4147-A177-3AD203B41FA5}">
                      <a16:colId xmlns:a16="http://schemas.microsoft.com/office/drawing/2014/main" xmlns="" val="3346301073"/>
                    </a:ext>
                  </a:extLst>
                </a:gridCol>
              </a:tblGrid>
              <a:tr h="888682">
                <a:tc>
                  <a:txBody>
                    <a:bodyPr/>
                    <a:lstStyle/>
                    <a:p>
                      <a:pPr algn="ctr"/>
                      <a:endParaRPr lang="zh-TW" altLang="en-US" sz="1900" dirty="0"/>
                    </a:p>
                  </a:txBody>
                  <a:tcPr marL="95308" marR="95308" marT="47663" marB="4766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900" dirty="0"/>
                        <a:t>1</a:t>
                      </a:r>
                      <a:endParaRPr lang="zh-TW" altLang="en-US" sz="1900" dirty="0"/>
                    </a:p>
                  </a:txBody>
                  <a:tcPr marL="95308" marR="95308" marT="47663" marB="4766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900" dirty="0"/>
                        <a:t>2</a:t>
                      </a:r>
                      <a:endParaRPr lang="zh-TW" altLang="en-US" sz="1900" dirty="0"/>
                    </a:p>
                  </a:txBody>
                  <a:tcPr marL="95308" marR="95308" marT="47663" marB="4766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900" dirty="0"/>
                        <a:t>3</a:t>
                      </a:r>
                      <a:endParaRPr lang="zh-TW" altLang="en-US" sz="1900" dirty="0"/>
                    </a:p>
                  </a:txBody>
                  <a:tcPr marL="95308" marR="95308" marT="47663" marB="4766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900" dirty="0"/>
                        <a:t>4</a:t>
                      </a:r>
                      <a:endParaRPr lang="zh-TW" altLang="en-US" sz="1900" dirty="0"/>
                    </a:p>
                  </a:txBody>
                  <a:tcPr marL="95308" marR="95308" marT="47663" marB="4766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62613103"/>
                  </a:ext>
                </a:extLst>
              </a:tr>
              <a:tr h="888682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900" dirty="0"/>
                        <a:t>1</a:t>
                      </a:r>
                      <a:endParaRPr lang="zh-TW" altLang="en-US" sz="1900" dirty="0"/>
                    </a:p>
                  </a:txBody>
                  <a:tcPr marL="95308" marR="95308" marT="47663" marB="4766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900" dirty="0"/>
                        <a:t>0</a:t>
                      </a:r>
                      <a:endParaRPr lang="zh-TW" altLang="en-US" sz="1900" dirty="0"/>
                    </a:p>
                  </a:txBody>
                  <a:tcPr marL="95308" marR="95308" marT="47663" marB="4766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900" dirty="0"/>
                        <a:t>0</a:t>
                      </a:r>
                      <a:endParaRPr lang="zh-TW" altLang="en-US" sz="1900" dirty="0"/>
                    </a:p>
                  </a:txBody>
                  <a:tcPr marL="95308" marR="95308" marT="47663" marB="4766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900" dirty="0"/>
                        <a:t>1</a:t>
                      </a:r>
                      <a:endParaRPr lang="zh-TW" altLang="en-US" sz="1900" dirty="0"/>
                    </a:p>
                  </a:txBody>
                  <a:tcPr marL="95308" marR="95308" marT="47663" marB="4766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900" dirty="0"/>
                        <a:t>0</a:t>
                      </a:r>
                      <a:endParaRPr lang="zh-TW" altLang="en-US" sz="1900" dirty="0"/>
                    </a:p>
                  </a:txBody>
                  <a:tcPr marL="95308" marR="95308" marT="47663" marB="4766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87354355"/>
                  </a:ext>
                </a:extLst>
              </a:tr>
              <a:tr h="888682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900" dirty="0"/>
                        <a:t>2</a:t>
                      </a:r>
                      <a:endParaRPr lang="zh-TW" altLang="en-US" sz="1900" dirty="0"/>
                    </a:p>
                  </a:txBody>
                  <a:tcPr marL="95308" marR="95308" marT="47663" marB="4766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900" dirty="0"/>
                        <a:t>1</a:t>
                      </a:r>
                      <a:endParaRPr lang="zh-TW" altLang="en-US" sz="1900" dirty="0"/>
                    </a:p>
                  </a:txBody>
                  <a:tcPr marL="95308" marR="95308" marT="47663" marB="4766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900" dirty="0"/>
                        <a:t>0</a:t>
                      </a:r>
                      <a:endParaRPr lang="zh-TW" altLang="en-US" sz="1900" dirty="0"/>
                    </a:p>
                  </a:txBody>
                  <a:tcPr marL="95308" marR="95308" marT="47663" marB="4766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900" dirty="0"/>
                        <a:t>1</a:t>
                      </a:r>
                      <a:endParaRPr lang="zh-TW" altLang="en-US" sz="1900" dirty="0"/>
                    </a:p>
                  </a:txBody>
                  <a:tcPr marL="95308" marR="95308" marT="47663" marB="4766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900" dirty="0"/>
                        <a:t>0</a:t>
                      </a:r>
                      <a:endParaRPr lang="zh-TW" altLang="en-US" sz="1900" dirty="0"/>
                    </a:p>
                  </a:txBody>
                  <a:tcPr marL="95308" marR="95308" marT="47663" marB="4766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73447040"/>
                  </a:ext>
                </a:extLst>
              </a:tr>
              <a:tr h="888682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900" dirty="0"/>
                        <a:t>3</a:t>
                      </a:r>
                      <a:endParaRPr lang="zh-TW" altLang="en-US" sz="1900" dirty="0"/>
                    </a:p>
                  </a:txBody>
                  <a:tcPr marL="95308" marR="95308" marT="47663" marB="4766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900" dirty="0"/>
                        <a:t>0</a:t>
                      </a:r>
                      <a:endParaRPr lang="zh-TW" altLang="en-US" sz="1900" dirty="0"/>
                    </a:p>
                  </a:txBody>
                  <a:tcPr marL="95308" marR="95308" marT="47663" marB="4766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900" dirty="0"/>
                        <a:t>0</a:t>
                      </a:r>
                      <a:endParaRPr lang="zh-TW" altLang="en-US" sz="1900" dirty="0"/>
                    </a:p>
                  </a:txBody>
                  <a:tcPr marL="95308" marR="95308" marT="47663" marB="4766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900" dirty="0"/>
                        <a:t>0</a:t>
                      </a:r>
                      <a:endParaRPr lang="zh-TW" altLang="en-US" sz="1900" dirty="0"/>
                    </a:p>
                  </a:txBody>
                  <a:tcPr marL="95308" marR="95308" marT="47663" marB="4766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900" dirty="0"/>
                        <a:t>1</a:t>
                      </a:r>
                      <a:endParaRPr lang="zh-TW" altLang="en-US" sz="1900" dirty="0"/>
                    </a:p>
                  </a:txBody>
                  <a:tcPr marL="95308" marR="95308" marT="47663" marB="4766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10526941"/>
                  </a:ext>
                </a:extLst>
              </a:tr>
              <a:tr h="888682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900" dirty="0"/>
                        <a:t>4</a:t>
                      </a:r>
                      <a:endParaRPr lang="zh-TW" altLang="en-US" sz="1900" dirty="0"/>
                    </a:p>
                  </a:txBody>
                  <a:tcPr marL="95308" marR="95308" marT="47663" marB="4766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900" dirty="0"/>
                        <a:t>0</a:t>
                      </a:r>
                      <a:endParaRPr lang="zh-TW" altLang="en-US" sz="1900" dirty="0"/>
                    </a:p>
                  </a:txBody>
                  <a:tcPr marL="95308" marR="95308" marT="47663" marB="4766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900" dirty="0"/>
                        <a:t>1</a:t>
                      </a:r>
                      <a:endParaRPr lang="zh-TW" altLang="en-US" sz="1900" dirty="0"/>
                    </a:p>
                  </a:txBody>
                  <a:tcPr marL="95308" marR="95308" marT="47663" marB="4766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900" dirty="0"/>
                        <a:t>0</a:t>
                      </a:r>
                      <a:endParaRPr lang="zh-TW" altLang="en-US" sz="1900" dirty="0"/>
                    </a:p>
                  </a:txBody>
                  <a:tcPr marL="95308" marR="95308" marT="47663" marB="4766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900" dirty="0"/>
                        <a:t>2</a:t>
                      </a:r>
                      <a:endParaRPr lang="zh-TW" altLang="en-US" sz="1900" dirty="0"/>
                    </a:p>
                  </a:txBody>
                  <a:tcPr marL="95308" marR="95308" marT="47663" marB="4766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596909792"/>
                  </a:ext>
                </a:extLst>
              </a:tr>
            </a:tbl>
          </a:graphicData>
        </a:graphic>
      </p:graphicFrame>
      <p:sp>
        <p:nvSpPr>
          <p:cNvPr id="7" name="文字方塊 6"/>
          <p:cNvSpPr txBox="1"/>
          <p:nvPr/>
        </p:nvSpPr>
        <p:spPr>
          <a:xfrm>
            <a:off x="381000" y="1419225"/>
            <a:ext cx="8077200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TW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Step3: </a:t>
            </a:r>
            <a:r>
              <a:rPr lang="zh-TW" altLang="en-US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依此類推。</a:t>
            </a:r>
            <a:endParaRPr lang="zh-TW" altLang="en-US" dirty="0">
              <a:latin typeface="+mn-ea"/>
              <a:ea typeface="+mn-ea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8" name="筆跡 7"/>
              <p14:cNvContentPartPr/>
              <p14:nvPr/>
            </p14:nvContentPartPr>
            <p14:xfrm>
              <a:off x="7554240" y="2672723"/>
              <a:ext cx="914760" cy="3559320"/>
            </p14:xfrm>
          </p:contentPart>
        </mc:Choice>
        <mc:Fallback xmlns="">
          <p:pic>
            <p:nvPicPr>
              <p:cNvPr id="8" name="筆跡 7"/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7545240" y="2663724"/>
                <a:ext cx="932400" cy="357695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11" name="筆跡 10"/>
              <p14:cNvContentPartPr/>
              <p14:nvPr/>
            </p14:nvContentPartPr>
            <p14:xfrm>
              <a:off x="3685680" y="773723"/>
              <a:ext cx="4304880" cy="1927800"/>
            </p14:xfrm>
          </p:contentPart>
        </mc:Choice>
        <mc:Fallback xmlns="">
          <p:pic>
            <p:nvPicPr>
              <p:cNvPr id="11" name="筆跡 10"/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3676680" y="764723"/>
                <a:ext cx="4322520" cy="19454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8400832-9AD5-4836-9064-AEA7B8F90C59}" type="slidenum">
              <a:rPr kumimoji="0" lang="zh-TW" altLang="en-US" sz="1400" smtClean="0">
                <a:solidFill>
                  <a:schemeClr val="accent1"/>
                </a:solidFill>
                <a:ea typeface="新細明體" panose="02020500000000000000" pitchFamily="18" charset="-12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kumimoji="0" lang="en-US" altLang="zh-TW" sz="1400">
              <a:solidFill>
                <a:schemeClr val="accent1"/>
              </a:solidFill>
              <a:ea typeface="新細明體" panose="02020500000000000000" pitchFamily="18" charset="-12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260350"/>
            <a:ext cx="8077200" cy="115887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解法範例二：</a:t>
            </a:r>
            <a:r>
              <a:rPr lang="en-US" altLang="zh-TW" sz="2400" dirty="0">
                <a:latin typeface="Times New Roman" panose="02020603050405020304" pitchFamily="18" charset="0"/>
              </a:rPr>
              <a:t/>
            </a:r>
            <a:br>
              <a:rPr lang="en-US" altLang="zh-TW" sz="2400" dirty="0">
                <a:latin typeface="Times New Roman" panose="02020603050405020304" pitchFamily="18" charset="0"/>
              </a:rPr>
            </a:br>
            <a:r>
              <a:rPr lang="zh-TW" altLang="en-US" sz="2400" dirty="0">
                <a:latin typeface="Times New Roman" panose="02020603050405020304" pitchFamily="18" charset="0"/>
              </a:rPr>
              <a:t>例題：</a:t>
            </a:r>
            <a:r>
              <a:rPr lang="en-US" altLang="zh-TW" sz="2400" dirty="0">
                <a:latin typeface="Times New Roman" panose="02020603050405020304" pitchFamily="18" charset="0"/>
              </a:rPr>
              <a:t/>
            </a:r>
            <a:br>
              <a:rPr lang="en-US" altLang="zh-TW" sz="2400" dirty="0">
                <a:latin typeface="Times New Roman" panose="02020603050405020304" pitchFamily="18" charset="0"/>
              </a:rPr>
            </a:br>
            <a:r>
              <a:rPr lang="en-US" altLang="zh-TW" sz="2400" dirty="0">
                <a:latin typeface="Times New Roman" panose="02020603050405020304" pitchFamily="18" charset="0"/>
              </a:rPr>
              <a:t>Input: ???? Output: 16 </a:t>
            </a:r>
            <a:endParaRPr lang="zh-TW" altLang="en-US" sz="2400" dirty="0">
              <a:latin typeface="Times New Roman" panose="02020603050405020304" pitchFamily="18" charset="0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4" name="筆跡 3"/>
              <p14:cNvContentPartPr/>
              <p14:nvPr/>
            </p14:nvContentPartPr>
            <p14:xfrm>
              <a:off x="2321114" y="2925803"/>
              <a:ext cx="14400" cy="360"/>
            </p14:xfrm>
          </p:contentPart>
        </mc:Choice>
        <mc:Fallback xmlns="">
          <p:pic>
            <p:nvPicPr>
              <p:cNvPr id="4" name="筆跡 3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312114" y="2916803"/>
                <a:ext cx="32040" cy="18000"/>
              </a:xfrm>
              <a:prstGeom prst="rect">
                <a:avLst/>
              </a:prstGeom>
            </p:spPr>
          </p:pic>
        </mc:Fallback>
      </mc:AlternateContent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1470003"/>
              </p:ext>
            </p:extLst>
          </p:nvPr>
        </p:nvGraphicFramePr>
        <p:xfrm>
          <a:off x="3205163" y="1881188"/>
          <a:ext cx="5253035" cy="444341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50607">
                  <a:extLst>
                    <a:ext uri="{9D8B030D-6E8A-4147-A177-3AD203B41FA5}">
                      <a16:colId xmlns:a16="http://schemas.microsoft.com/office/drawing/2014/main" xmlns="" val="3260359440"/>
                    </a:ext>
                  </a:extLst>
                </a:gridCol>
                <a:gridCol w="1050607">
                  <a:extLst>
                    <a:ext uri="{9D8B030D-6E8A-4147-A177-3AD203B41FA5}">
                      <a16:colId xmlns:a16="http://schemas.microsoft.com/office/drawing/2014/main" xmlns="" val="2454938822"/>
                    </a:ext>
                  </a:extLst>
                </a:gridCol>
                <a:gridCol w="1050607">
                  <a:extLst>
                    <a:ext uri="{9D8B030D-6E8A-4147-A177-3AD203B41FA5}">
                      <a16:colId xmlns:a16="http://schemas.microsoft.com/office/drawing/2014/main" xmlns="" val="900446037"/>
                    </a:ext>
                  </a:extLst>
                </a:gridCol>
                <a:gridCol w="1050607">
                  <a:extLst>
                    <a:ext uri="{9D8B030D-6E8A-4147-A177-3AD203B41FA5}">
                      <a16:colId xmlns:a16="http://schemas.microsoft.com/office/drawing/2014/main" xmlns="" val="2188930814"/>
                    </a:ext>
                  </a:extLst>
                </a:gridCol>
                <a:gridCol w="1050607">
                  <a:extLst>
                    <a:ext uri="{9D8B030D-6E8A-4147-A177-3AD203B41FA5}">
                      <a16:colId xmlns:a16="http://schemas.microsoft.com/office/drawing/2014/main" xmlns="" val="3346301073"/>
                    </a:ext>
                  </a:extLst>
                </a:gridCol>
              </a:tblGrid>
              <a:tr h="888682">
                <a:tc>
                  <a:txBody>
                    <a:bodyPr/>
                    <a:lstStyle/>
                    <a:p>
                      <a:pPr algn="ctr"/>
                      <a:endParaRPr lang="zh-TW" altLang="en-US" sz="1900" dirty="0"/>
                    </a:p>
                  </a:txBody>
                  <a:tcPr marL="95308" marR="95308" marT="47663" marB="4766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900" dirty="0"/>
                        <a:t>1</a:t>
                      </a:r>
                      <a:endParaRPr lang="zh-TW" altLang="en-US" sz="1900" dirty="0"/>
                    </a:p>
                  </a:txBody>
                  <a:tcPr marL="95308" marR="95308" marT="47663" marB="4766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900" dirty="0"/>
                        <a:t>2</a:t>
                      </a:r>
                      <a:endParaRPr lang="zh-TW" altLang="en-US" sz="1900" dirty="0"/>
                    </a:p>
                  </a:txBody>
                  <a:tcPr marL="95308" marR="95308" marT="47663" marB="4766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900" dirty="0"/>
                        <a:t>3</a:t>
                      </a:r>
                      <a:endParaRPr lang="zh-TW" altLang="en-US" sz="1900" dirty="0"/>
                    </a:p>
                  </a:txBody>
                  <a:tcPr marL="95308" marR="95308" marT="47663" marB="4766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900" dirty="0"/>
                        <a:t>4</a:t>
                      </a:r>
                      <a:endParaRPr lang="zh-TW" altLang="en-US" sz="1900" dirty="0"/>
                    </a:p>
                  </a:txBody>
                  <a:tcPr marL="95308" marR="95308" marT="47663" marB="4766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62613103"/>
                  </a:ext>
                </a:extLst>
              </a:tr>
              <a:tr h="888682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900" dirty="0"/>
                        <a:t>1</a:t>
                      </a:r>
                      <a:endParaRPr lang="zh-TW" altLang="en-US" sz="1900" dirty="0"/>
                    </a:p>
                  </a:txBody>
                  <a:tcPr marL="95308" marR="95308" marT="47663" marB="4766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900" dirty="0"/>
                        <a:t>1</a:t>
                      </a:r>
                      <a:endParaRPr lang="zh-TW" altLang="en-US" sz="1900" dirty="0"/>
                    </a:p>
                  </a:txBody>
                  <a:tcPr marL="95308" marR="95308" marT="47663" marB="4766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900" dirty="0"/>
                    </a:p>
                  </a:txBody>
                  <a:tcPr marL="95308" marR="95308" marT="47663" marB="4766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900" dirty="0"/>
                    </a:p>
                  </a:txBody>
                  <a:tcPr marL="95308" marR="95308" marT="47663" marB="4766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900" dirty="0"/>
                    </a:p>
                  </a:txBody>
                  <a:tcPr marL="95308" marR="95308" marT="47663" marB="4766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4287354355"/>
                  </a:ext>
                </a:extLst>
              </a:tr>
              <a:tr h="888682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900" dirty="0"/>
                        <a:t>2</a:t>
                      </a:r>
                      <a:endParaRPr lang="zh-TW" altLang="en-US" sz="1900" dirty="0"/>
                    </a:p>
                  </a:txBody>
                  <a:tcPr marL="95308" marR="95308" marT="47663" marB="4766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900" dirty="0"/>
                        <a:t>1</a:t>
                      </a:r>
                      <a:endParaRPr lang="zh-TW" altLang="en-US" sz="1900" dirty="0"/>
                    </a:p>
                  </a:txBody>
                  <a:tcPr marL="95308" marR="95308" marT="47663" marB="4766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900" dirty="0"/>
                    </a:p>
                  </a:txBody>
                  <a:tcPr marL="95308" marR="95308" marT="47663" marB="4766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900" dirty="0"/>
                    </a:p>
                  </a:txBody>
                  <a:tcPr marL="95308" marR="95308" marT="47663" marB="4766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900" dirty="0"/>
                    </a:p>
                  </a:txBody>
                  <a:tcPr marL="95308" marR="95308" marT="47663" marB="4766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4073447040"/>
                  </a:ext>
                </a:extLst>
              </a:tr>
              <a:tr h="888682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900" dirty="0"/>
                        <a:t>3</a:t>
                      </a:r>
                      <a:endParaRPr lang="zh-TW" altLang="en-US" sz="1900" dirty="0"/>
                    </a:p>
                  </a:txBody>
                  <a:tcPr marL="95308" marR="95308" marT="47663" marB="4766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900" dirty="0"/>
                        <a:t>1</a:t>
                      </a:r>
                      <a:endParaRPr lang="zh-TW" altLang="en-US" sz="1900" dirty="0"/>
                    </a:p>
                  </a:txBody>
                  <a:tcPr marL="95308" marR="95308" marT="47663" marB="4766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900" dirty="0"/>
                    </a:p>
                  </a:txBody>
                  <a:tcPr marL="95308" marR="95308" marT="47663" marB="4766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900" dirty="0"/>
                    </a:p>
                  </a:txBody>
                  <a:tcPr marL="95308" marR="95308" marT="47663" marB="4766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900" dirty="0"/>
                    </a:p>
                  </a:txBody>
                  <a:tcPr marL="95308" marR="95308" marT="47663" marB="4766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2910526941"/>
                  </a:ext>
                </a:extLst>
              </a:tr>
              <a:tr h="888682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900" dirty="0"/>
                        <a:t>4</a:t>
                      </a:r>
                      <a:endParaRPr lang="zh-TW" altLang="en-US" sz="1900" dirty="0"/>
                    </a:p>
                  </a:txBody>
                  <a:tcPr marL="95308" marR="95308" marT="47663" marB="4766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900" dirty="0"/>
                        <a:t>1</a:t>
                      </a:r>
                      <a:endParaRPr lang="zh-TW" altLang="en-US" sz="1900" dirty="0"/>
                    </a:p>
                  </a:txBody>
                  <a:tcPr marL="95308" marR="95308" marT="47663" marB="4766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900" dirty="0"/>
                    </a:p>
                  </a:txBody>
                  <a:tcPr marL="95308" marR="95308" marT="47663" marB="4766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900" dirty="0"/>
                    </a:p>
                  </a:txBody>
                  <a:tcPr marL="95308" marR="95308" marT="47663" marB="4766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900" dirty="0"/>
                    </a:p>
                  </a:txBody>
                  <a:tcPr marL="95308" marR="95308" marT="47663" marB="4766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596909792"/>
                  </a:ext>
                </a:extLst>
              </a:tr>
            </a:tbl>
          </a:graphicData>
        </a:graphic>
      </p:graphicFrame>
      <p:sp>
        <p:nvSpPr>
          <p:cNvPr id="7" name="文字方塊 6"/>
          <p:cNvSpPr txBox="1"/>
          <p:nvPr/>
        </p:nvSpPr>
        <p:spPr>
          <a:xfrm>
            <a:off x="381000" y="1419225"/>
            <a:ext cx="8077200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TW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Step1: </a:t>
            </a:r>
            <a:r>
              <a:rPr lang="zh-TW" altLang="en-US" dirty="0">
                <a:latin typeface="+mn-ea"/>
                <a:ea typeface="+mn-ea"/>
              </a:rPr>
              <a:t>第一行第二列的方法數為一，其餘為零。</a:t>
            </a:r>
          </a:p>
        </p:txBody>
      </p:sp>
    </p:spTree>
    <p:extLst>
      <p:ext uri="{BB962C8B-B14F-4D97-AF65-F5344CB8AC3E}">
        <p14:creationId xmlns:p14="http://schemas.microsoft.com/office/powerpoint/2010/main" val="33019304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322D512-7D6D-4650-89E4-925F94067701}" type="slidenum">
              <a:rPr kumimoji="0" lang="zh-TW" altLang="en-US" sz="1400" smtClean="0">
                <a:solidFill>
                  <a:schemeClr val="accent1"/>
                </a:solidFill>
                <a:ea typeface="新細明體" panose="02020500000000000000" pitchFamily="18" charset="-12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kumimoji="0" lang="en-US" altLang="zh-TW" sz="1400">
              <a:solidFill>
                <a:schemeClr val="accent1"/>
              </a:solidFill>
              <a:ea typeface="新細明體" panose="02020500000000000000" pitchFamily="18" charset="-120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4" name="筆跡 3"/>
              <p14:cNvContentPartPr/>
              <p14:nvPr/>
            </p14:nvContentPartPr>
            <p14:xfrm>
              <a:off x="2321114" y="2925803"/>
              <a:ext cx="14400" cy="360"/>
            </p14:xfrm>
          </p:contentPart>
        </mc:Choice>
        <mc:Fallback xmlns="">
          <p:pic>
            <p:nvPicPr>
              <p:cNvPr id="4" name="筆跡 3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312114" y="2916803"/>
                <a:ext cx="32040" cy="18000"/>
              </a:xfrm>
              <a:prstGeom prst="rect">
                <a:avLst/>
              </a:prstGeom>
            </p:spPr>
          </p:pic>
        </mc:Fallback>
      </mc:AlternateContent>
      <p:sp>
        <p:nvSpPr>
          <p:cNvPr id="7" name="文字方塊 6"/>
          <p:cNvSpPr txBox="1"/>
          <p:nvPr/>
        </p:nvSpPr>
        <p:spPr>
          <a:xfrm>
            <a:off x="380288" y="1419672"/>
            <a:ext cx="807791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zh-TW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Step2: </a:t>
            </a:r>
            <a:r>
              <a:rPr lang="en-US" altLang="zh-TW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DP(2, 1) </a:t>
            </a:r>
            <a:r>
              <a:rPr lang="en-US" altLang="zh-TW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= </a:t>
            </a:r>
            <a:r>
              <a:rPr lang="en-US" altLang="zh-TW" strike="sngStrike" dirty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DP(1, 1)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altLang="zh-TW" strike="sngStrike" dirty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DP(1, 2)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altLang="zh-TW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DP(1, 3)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altLang="zh-TW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DP(1, 4)</a:t>
            </a:r>
            <a:r>
              <a:rPr lang="zh-TW" altLang="en-US" dirty="0">
                <a:latin typeface="+mn-ea"/>
                <a:ea typeface="+mn-ea"/>
              </a:rPr>
              <a:t>。</a:t>
            </a:r>
          </a:p>
        </p:txBody>
      </p:sp>
      <p:graphicFrame>
        <p:nvGraphicFramePr>
          <p:cNvPr id="9" name="表格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172872"/>
              </p:ext>
            </p:extLst>
          </p:nvPr>
        </p:nvGraphicFramePr>
        <p:xfrm>
          <a:off x="3205163" y="1881188"/>
          <a:ext cx="5253035" cy="444341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50607">
                  <a:extLst>
                    <a:ext uri="{9D8B030D-6E8A-4147-A177-3AD203B41FA5}">
                      <a16:colId xmlns:a16="http://schemas.microsoft.com/office/drawing/2014/main" xmlns="" val="3260359440"/>
                    </a:ext>
                  </a:extLst>
                </a:gridCol>
                <a:gridCol w="1050607">
                  <a:extLst>
                    <a:ext uri="{9D8B030D-6E8A-4147-A177-3AD203B41FA5}">
                      <a16:colId xmlns:a16="http://schemas.microsoft.com/office/drawing/2014/main" xmlns="" val="2454938822"/>
                    </a:ext>
                  </a:extLst>
                </a:gridCol>
                <a:gridCol w="1050607">
                  <a:extLst>
                    <a:ext uri="{9D8B030D-6E8A-4147-A177-3AD203B41FA5}">
                      <a16:colId xmlns:a16="http://schemas.microsoft.com/office/drawing/2014/main" xmlns="" val="900446037"/>
                    </a:ext>
                  </a:extLst>
                </a:gridCol>
                <a:gridCol w="1050607">
                  <a:extLst>
                    <a:ext uri="{9D8B030D-6E8A-4147-A177-3AD203B41FA5}">
                      <a16:colId xmlns:a16="http://schemas.microsoft.com/office/drawing/2014/main" xmlns="" val="2188930814"/>
                    </a:ext>
                  </a:extLst>
                </a:gridCol>
                <a:gridCol w="1050607">
                  <a:extLst>
                    <a:ext uri="{9D8B030D-6E8A-4147-A177-3AD203B41FA5}">
                      <a16:colId xmlns:a16="http://schemas.microsoft.com/office/drawing/2014/main" xmlns="" val="3346301073"/>
                    </a:ext>
                  </a:extLst>
                </a:gridCol>
              </a:tblGrid>
              <a:tr h="888682">
                <a:tc>
                  <a:txBody>
                    <a:bodyPr/>
                    <a:lstStyle/>
                    <a:p>
                      <a:pPr algn="ctr"/>
                      <a:endParaRPr lang="zh-TW" altLang="en-US" sz="1900" dirty="0"/>
                    </a:p>
                  </a:txBody>
                  <a:tcPr marL="95308" marR="95308" marT="47663" marB="4766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900" dirty="0"/>
                        <a:t>1</a:t>
                      </a:r>
                      <a:endParaRPr lang="zh-TW" altLang="en-US" sz="1900" dirty="0"/>
                    </a:p>
                  </a:txBody>
                  <a:tcPr marL="95308" marR="95308" marT="47663" marB="4766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900" dirty="0"/>
                        <a:t>2</a:t>
                      </a:r>
                      <a:endParaRPr lang="zh-TW" altLang="en-US" sz="1900" dirty="0"/>
                    </a:p>
                  </a:txBody>
                  <a:tcPr marL="95308" marR="95308" marT="47663" marB="4766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900" dirty="0"/>
                        <a:t>3</a:t>
                      </a:r>
                      <a:endParaRPr lang="zh-TW" altLang="en-US" sz="1900" dirty="0"/>
                    </a:p>
                  </a:txBody>
                  <a:tcPr marL="95308" marR="95308" marT="47663" marB="4766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900" dirty="0"/>
                        <a:t>4</a:t>
                      </a:r>
                      <a:endParaRPr lang="zh-TW" altLang="en-US" sz="1900" dirty="0"/>
                    </a:p>
                  </a:txBody>
                  <a:tcPr marL="95308" marR="95308" marT="47663" marB="4766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62613103"/>
                  </a:ext>
                </a:extLst>
              </a:tr>
              <a:tr h="888682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900" dirty="0"/>
                        <a:t>1</a:t>
                      </a:r>
                      <a:endParaRPr lang="zh-TW" altLang="en-US" sz="1900" dirty="0"/>
                    </a:p>
                  </a:txBody>
                  <a:tcPr marL="95308" marR="95308" marT="47663" marB="4766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900" dirty="0"/>
                        <a:t>1</a:t>
                      </a:r>
                      <a:endParaRPr lang="zh-TW" altLang="en-US" sz="1900" dirty="0"/>
                    </a:p>
                  </a:txBody>
                  <a:tcPr marL="95308" marR="95308" marT="47663" marB="4766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900" dirty="0"/>
                        <a:t>2</a:t>
                      </a:r>
                      <a:endParaRPr lang="zh-TW" altLang="en-US" sz="1900" dirty="0"/>
                    </a:p>
                  </a:txBody>
                  <a:tcPr marL="95308" marR="95308" marT="47663" marB="4766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900" dirty="0"/>
                    </a:p>
                  </a:txBody>
                  <a:tcPr marL="95308" marR="95308" marT="47663" marB="4766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900" dirty="0"/>
                    </a:p>
                  </a:txBody>
                  <a:tcPr marL="95308" marR="95308" marT="47663" marB="4766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4287354355"/>
                  </a:ext>
                </a:extLst>
              </a:tr>
              <a:tr h="888682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900" dirty="0"/>
                        <a:t>2</a:t>
                      </a:r>
                      <a:endParaRPr lang="zh-TW" altLang="en-US" sz="1900" dirty="0"/>
                    </a:p>
                  </a:txBody>
                  <a:tcPr marL="95308" marR="95308" marT="47663" marB="4766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900" dirty="0"/>
                        <a:t>1</a:t>
                      </a:r>
                      <a:endParaRPr lang="zh-TW" altLang="en-US" sz="1900" dirty="0"/>
                    </a:p>
                  </a:txBody>
                  <a:tcPr marL="95308" marR="95308" marT="47663" marB="4766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900" dirty="0"/>
                        <a:t>1</a:t>
                      </a:r>
                      <a:endParaRPr lang="zh-TW" altLang="en-US" sz="1900" dirty="0"/>
                    </a:p>
                  </a:txBody>
                  <a:tcPr marL="95308" marR="95308" marT="47663" marB="4766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900" dirty="0"/>
                    </a:p>
                  </a:txBody>
                  <a:tcPr marL="95308" marR="95308" marT="47663" marB="4766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900" dirty="0"/>
                    </a:p>
                  </a:txBody>
                  <a:tcPr marL="95308" marR="95308" marT="47663" marB="4766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4073447040"/>
                  </a:ext>
                </a:extLst>
              </a:tr>
              <a:tr h="888682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900" dirty="0"/>
                        <a:t>3</a:t>
                      </a:r>
                      <a:endParaRPr lang="zh-TW" altLang="en-US" sz="1900" dirty="0"/>
                    </a:p>
                  </a:txBody>
                  <a:tcPr marL="95308" marR="95308" marT="47663" marB="4766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900" dirty="0"/>
                        <a:t>1</a:t>
                      </a:r>
                      <a:endParaRPr lang="zh-TW" altLang="en-US" sz="1900" dirty="0"/>
                    </a:p>
                  </a:txBody>
                  <a:tcPr marL="95308" marR="95308" marT="47663" marB="4766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900" dirty="0"/>
                        <a:t>1</a:t>
                      </a:r>
                      <a:endParaRPr lang="zh-TW" altLang="en-US" sz="1900" dirty="0"/>
                    </a:p>
                  </a:txBody>
                  <a:tcPr marL="95308" marR="95308" marT="47663" marB="4766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900" dirty="0"/>
                    </a:p>
                  </a:txBody>
                  <a:tcPr marL="95308" marR="95308" marT="47663" marB="4766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900" dirty="0"/>
                    </a:p>
                  </a:txBody>
                  <a:tcPr marL="95308" marR="95308" marT="47663" marB="4766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2910526941"/>
                  </a:ext>
                </a:extLst>
              </a:tr>
              <a:tr h="888682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900" dirty="0"/>
                        <a:t>4</a:t>
                      </a:r>
                      <a:endParaRPr lang="zh-TW" altLang="en-US" sz="1900" dirty="0"/>
                    </a:p>
                  </a:txBody>
                  <a:tcPr marL="95308" marR="95308" marT="47663" marB="4766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900" dirty="0"/>
                        <a:t>1</a:t>
                      </a:r>
                      <a:endParaRPr lang="zh-TW" altLang="en-US" sz="1900" dirty="0"/>
                    </a:p>
                  </a:txBody>
                  <a:tcPr marL="95308" marR="95308" marT="47663" marB="4766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900" dirty="0"/>
                        <a:t>2</a:t>
                      </a:r>
                      <a:endParaRPr lang="zh-TW" altLang="en-US" sz="1900" dirty="0"/>
                    </a:p>
                  </a:txBody>
                  <a:tcPr marL="95308" marR="95308" marT="47663" marB="4766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900" dirty="0"/>
                    </a:p>
                  </a:txBody>
                  <a:tcPr marL="95308" marR="95308" marT="47663" marB="4766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900" dirty="0"/>
                    </a:p>
                  </a:txBody>
                  <a:tcPr marL="95308" marR="95308" marT="47663" marB="4766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596909792"/>
                  </a:ext>
                </a:extLst>
              </a:tr>
            </a:tbl>
          </a:graphicData>
        </a:graphic>
      </p:graphicFrame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381000" y="260350"/>
            <a:ext cx="8077200" cy="115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zh-TW" altLang="en-US" sz="2400" b="1" kern="0">
                <a:solidFill>
                  <a:srgbClr val="3BA943"/>
                </a:solidFill>
                <a:latin typeface="Times New Roman" panose="02020603050405020304" pitchFamily="18" charset="0"/>
              </a:rPr>
              <a:t>解法範例：</a:t>
            </a:r>
            <a:r>
              <a:rPr lang="en-US" altLang="zh-TW" sz="2400" kern="0">
                <a:latin typeface="Times New Roman" panose="02020603050405020304" pitchFamily="18" charset="0"/>
              </a:rPr>
              <a:t/>
            </a:r>
            <a:br>
              <a:rPr lang="en-US" altLang="zh-TW" sz="2400" kern="0">
                <a:latin typeface="Times New Roman" panose="02020603050405020304" pitchFamily="18" charset="0"/>
              </a:rPr>
            </a:br>
            <a:r>
              <a:rPr lang="zh-TW" altLang="en-US" sz="2400" kern="0">
                <a:latin typeface="Times New Roman" panose="02020603050405020304" pitchFamily="18" charset="0"/>
              </a:rPr>
              <a:t>例題：</a:t>
            </a:r>
            <a:r>
              <a:rPr lang="en-US" altLang="zh-TW" sz="2400" kern="0">
                <a:latin typeface="Times New Roman" panose="02020603050405020304" pitchFamily="18" charset="0"/>
              </a:rPr>
              <a:t/>
            </a:r>
            <a:br>
              <a:rPr lang="en-US" altLang="zh-TW" sz="2400" kern="0">
                <a:latin typeface="Times New Roman" panose="02020603050405020304" pitchFamily="18" charset="0"/>
              </a:rPr>
            </a:br>
            <a:r>
              <a:rPr lang="en-US" altLang="zh-TW" sz="2400" kern="0">
                <a:latin typeface="Times New Roman" panose="02020603050405020304" pitchFamily="18" charset="0"/>
              </a:rPr>
              <a:t>Input: ???? Output: 16 </a:t>
            </a:r>
            <a:endParaRPr lang="zh-TW" altLang="en-US" sz="2400" kern="0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88392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322D512-7D6D-4650-89E4-925F94067701}" type="slidenum">
              <a:rPr kumimoji="0" lang="zh-TW" altLang="en-US" sz="1400" smtClean="0">
                <a:solidFill>
                  <a:schemeClr val="accent1"/>
                </a:solidFill>
                <a:ea typeface="新細明體" panose="02020500000000000000" pitchFamily="18" charset="-12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kumimoji="0" lang="en-US" altLang="zh-TW" sz="1400">
              <a:solidFill>
                <a:schemeClr val="accent1"/>
              </a:solidFill>
              <a:ea typeface="新細明體" panose="02020500000000000000" pitchFamily="18" charset="-120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4" name="筆跡 3"/>
              <p14:cNvContentPartPr/>
              <p14:nvPr/>
            </p14:nvContentPartPr>
            <p14:xfrm>
              <a:off x="2321114" y="2925803"/>
              <a:ext cx="14400" cy="360"/>
            </p14:xfrm>
          </p:contentPart>
        </mc:Choice>
        <mc:Fallback xmlns="">
          <p:pic>
            <p:nvPicPr>
              <p:cNvPr id="4" name="筆跡 3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312114" y="2916803"/>
                <a:ext cx="32040" cy="18000"/>
              </a:xfrm>
              <a:prstGeom prst="rect">
                <a:avLst/>
              </a:prstGeom>
            </p:spPr>
          </p:pic>
        </mc:Fallback>
      </mc:AlternateContent>
      <p:sp>
        <p:nvSpPr>
          <p:cNvPr id="7" name="文字方塊 6"/>
          <p:cNvSpPr txBox="1"/>
          <p:nvPr/>
        </p:nvSpPr>
        <p:spPr>
          <a:xfrm>
            <a:off x="380288" y="1419672"/>
            <a:ext cx="807791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zh-TW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Step2: </a:t>
            </a:r>
            <a:r>
              <a:rPr lang="en-US" altLang="zh-TW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DP(2, 2) </a:t>
            </a:r>
            <a:r>
              <a:rPr lang="en-US" altLang="zh-TW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= </a:t>
            </a:r>
            <a:r>
              <a:rPr lang="en-US" altLang="zh-TW" strike="sngStrike" dirty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DP(1, 1)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altLang="zh-TW" strike="sngStrike" dirty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DP(1, 2)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altLang="zh-TW" strike="sngStrike" dirty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DP(1, 3)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altLang="zh-TW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DP(1, 4)</a:t>
            </a:r>
            <a:r>
              <a:rPr lang="zh-TW" altLang="en-US" dirty="0">
                <a:latin typeface="+mn-ea"/>
                <a:ea typeface="+mn-ea"/>
              </a:rPr>
              <a:t>。</a:t>
            </a:r>
          </a:p>
        </p:txBody>
      </p:sp>
      <p:graphicFrame>
        <p:nvGraphicFramePr>
          <p:cNvPr id="9" name="表格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5941740"/>
              </p:ext>
            </p:extLst>
          </p:nvPr>
        </p:nvGraphicFramePr>
        <p:xfrm>
          <a:off x="3205163" y="1881188"/>
          <a:ext cx="5253035" cy="444341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50607">
                  <a:extLst>
                    <a:ext uri="{9D8B030D-6E8A-4147-A177-3AD203B41FA5}">
                      <a16:colId xmlns:a16="http://schemas.microsoft.com/office/drawing/2014/main" xmlns="" val="3260359440"/>
                    </a:ext>
                  </a:extLst>
                </a:gridCol>
                <a:gridCol w="1050607">
                  <a:extLst>
                    <a:ext uri="{9D8B030D-6E8A-4147-A177-3AD203B41FA5}">
                      <a16:colId xmlns:a16="http://schemas.microsoft.com/office/drawing/2014/main" xmlns="" val="2454938822"/>
                    </a:ext>
                  </a:extLst>
                </a:gridCol>
                <a:gridCol w="1050607">
                  <a:extLst>
                    <a:ext uri="{9D8B030D-6E8A-4147-A177-3AD203B41FA5}">
                      <a16:colId xmlns:a16="http://schemas.microsoft.com/office/drawing/2014/main" xmlns="" val="900446037"/>
                    </a:ext>
                  </a:extLst>
                </a:gridCol>
                <a:gridCol w="1050607">
                  <a:extLst>
                    <a:ext uri="{9D8B030D-6E8A-4147-A177-3AD203B41FA5}">
                      <a16:colId xmlns:a16="http://schemas.microsoft.com/office/drawing/2014/main" xmlns="" val="2188930814"/>
                    </a:ext>
                  </a:extLst>
                </a:gridCol>
                <a:gridCol w="1050607">
                  <a:extLst>
                    <a:ext uri="{9D8B030D-6E8A-4147-A177-3AD203B41FA5}">
                      <a16:colId xmlns:a16="http://schemas.microsoft.com/office/drawing/2014/main" xmlns="" val="3346301073"/>
                    </a:ext>
                  </a:extLst>
                </a:gridCol>
              </a:tblGrid>
              <a:tr h="888682">
                <a:tc>
                  <a:txBody>
                    <a:bodyPr/>
                    <a:lstStyle/>
                    <a:p>
                      <a:pPr algn="ctr"/>
                      <a:endParaRPr lang="zh-TW" altLang="en-US" sz="1900" dirty="0"/>
                    </a:p>
                  </a:txBody>
                  <a:tcPr marL="95308" marR="95308" marT="47663" marB="4766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900" dirty="0"/>
                        <a:t>1</a:t>
                      </a:r>
                      <a:endParaRPr lang="zh-TW" altLang="en-US" sz="1900" dirty="0"/>
                    </a:p>
                  </a:txBody>
                  <a:tcPr marL="95308" marR="95308" marT="47663" marB="4766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900" dirty="0"/>
                        <a:t>2</a:t>
                      </a:r>
                      <a:endParaRPr lang="zh-TW" altLang="en-US" sz="1900" dirty="0"/>
                    </a:p>
                  </a:txBody>
                  <a:tcPr marL="95308" marR="95308" marT="47663" marB="4766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900" dirty="0"/>
                        <a:t>3</a:t>
                      </a:r>
                      <a:endParaRPr lang="zh-TW" altLang="en-US" sz="1900" dirty="0"/>
                    </a:p>
                  </a:txBody>
                  <a:tcPr marL="95308" marR="95308" marT="47663" marB="4766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900" dirty="0"/>
                        <a:t>4</a:t>
                      </a:r>
                      <a:endParaRPr lang="zh-TW" altLang="en-US" sz="1900" dirty="0"/>
                    </a:p>
                  </a:txBody>
                  <a:tcPr marL="95308" marR="95308" marT="47663" marB="4766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62613103"/>
                  </a:ext>
                </a:extLst>
              </a:tr>
              <a:tr h="888682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900" dirty="0"/>
                        <a:t>1</a:t>
                      </a:r>
                      <a:endParaRPr lang="zh-TW" altLang="en-US" sz="1900" dirty="0"/>
                    </a:p>
                  </a:txBody>
                  <a:tcPr marL="95308" marR="95308" marT="47663" marB="4766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900" dirty="0"/>
                        <a:t>1</a:t>
                      </a:r>
                      <a:endParaRPr lang="zh-TW" altLang="en-US" sz="1900" dirty="0"/>
                    </a:p>
                  </a:txBody>
                  <a:tcPr marL="95308" marR="95308" marT="47663" marB="4766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900" dirty="0"/>
                        <a:t>2</a:t>
                      </a:r>
                      <a:endParaRPr lang="zh-TW" altLang="en-US" sz="1900" dirty="0"/>
                    </a:p>
                  </a:txBody>
                  <a:tcPr marL="95308" marR="95308" marT="47663" marB="4766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900" dirty="0"/>
                    </a:p>
                  </a:txBody>
                  <a:tcPr marL="95308" marR="95308" marT="47663" marB="4766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900" dirty="0"/>
                    </a:p>
                  </a:txBody>
                  <a:tcPr marL="95308" marR="95308" marT="47663" marB="4766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4287354355"/>
                  </a:ext>
                </a:extLst>
              </a:tr>
              <a:tr h="888682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900" dirty="0"/>
                        <a:t>2</a:t>
                      </a:r>
                      <a:endParaRPr lang="zh-TW" altLang="en-US" sz="1900" dirty="0"/>
                    </a:p>
                  </a:txBody>
                  <a:tcPr marL="95308" marR="95308" marT="47663" marB="4766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900" dirty="0"/>
                        <a:t>1</a:t>
                      </a:r>
                      <a:endParaRPr lang="zh-TW" altLang="en-US" sz="1900" dirty="0"/>
                    </a:p>
                  </a:txBody>
                  <a:tcPr marL="95308" marR="95308" marT="47663" marB="4766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900" dirty="0"/>
                        <a:t>1</a:t>
                      </a:r>
                      <a:endParaRPr lang="zh-TW" altLang="en-US" sz="1900" dirty="0"/>
                    </a:p>
                  </a:txBody>
                  <a:tcPr marL="95308" marR="95308" marT="47663" marB="4766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900" dirty="0"/>
                    </a:p>
                  </a:txBody>
                  <a:tcPr marL="95308" marR="95308" marT="47663" marB="4766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900" dirty="0"/>
                    </a:p>
                  </a:txBody>
                  <a:tcPr marL="95308" marR="95308" marT="47663" marB="4766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4073447040"/>
                  </a:ext>
                </a:extLst>
              </a:tr>
              <a:tr h="888682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900" dirty="0"/>
                        <a:t>3</a:t>
                      </a:r>
                      <a:endParaRPr lang="zh-TW" altLang="en-US" sz="1900" dirty="0"/>
                    </a:p>
                  </a:txBody>
                  <a:tcPr marL="95308" marR="95308" marT="47663" marB="4766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900" dirty="0"/>
                        <a:t>1</a:t>
                      </a:r>
                      <a:endParaRPr lang="zh-TW" altLang="en-US" sz="1900" dirty="0"/>
                    </a:p>
                  </a:txBody>
                  <a:tcPr marL="95308" marR="95308" marT="47663" marB="4766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900" dirty="0"/>
                        <a:t>1</a:t>
                      </a:r>
                      <a:endParaRPr lang="zh-TW" altLang="en-US" sz="1900" dirty="0"/>
                    </a:p>
                  </a:txBody>
                  <a:tcPr marL="95308" marR="95308" marT="47663" marB="4766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900" dirty="0"/>
                    </a:p>
                  </a:txBody>
                  <a:tcPr marL="95308" marR="95308" marT="47663" marB="4766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900" dirty="0"/>
                    </a:p>
                  </a:txBody>
                  <a:tcPr marL="95308" marR="95308" marT="47663" marB="4766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2910526941"/>
                  </a:ext>
                </a:extLst>
              </a:tr>
              <a:tr h="888682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900" dirty="0"/>
                        <a:t>4</a:t>
                      </a:r>
                      <a:endParaRPr lang="zh-TW" altLang="en-US" sz="1900" dirty="0"/>
                    </a:p>
                  </a:txBody>
                  <a:tcPr marL="95308" marR="95308" marT="47663" marB="4766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900" dirty="0"/>
                        <a:t>1</a:t>
                      </a:r>
                      <a:endParaRPr lang="zh-TW" altLang="en-US" sz="1900" dirty="0"/>
                    </a:p>
                  </a:txBody>
                  <a:tcPr marL="95308" marR="95308" marT="47663" marB="4766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900" dirty="0"/>
                        <a:t>2</a:t>
                      </a:r>
                      <a:endParaRPr lang="zh-TW" altLang="en-US" sz="1900" dirty="0"/>
                    </a:p>
                  </a:txBody>
                  <a:tcPr marL="95308" marR="95308" marT="47663" marB="4766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900" dirty="0"/>
                    </a:p>
                  </a:txBody>
                  <a:tcPr marL="95308" marR="95308" marT="47663" marB="4766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900" dirty="0"/>
                    </a:p>
                  </a:txBody>
                  <a:tcPr marL="95308" marR="95308" marT="47663" marB="4766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596909792"/>
                  </a:ext>
                </a:extLst>
              </a:tr>
            </a:tbl>
          </a:graphicData>
        </a:graphic>
      </p:graphicFrame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381000" y="260350"/>
            <a:ext cx="8077200" cy="115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zh-TW" altLang="en-US" sz="2400" b="1" kern="0">
                <a:solidFill>
                  <a:srgbClr val="3BA943"/>
                </a:solidFill>
                <a:latin typeface="Times New Roman" panose="02020603050405020304" pitchFamily="18" charset="0"/>
              </a:rPr>
              <a:t>解法範例：</a:t>
            </a:r>
            <a:r>
              <a:rPr lang="en-US" altLang="zh-TW" sz="2400" kern="0">
                <a:latin typeface="Times New Roman" panose="02020603050405020304" pitchFamily="18" charset="0"/>
              </a:rPr>
              <a:t/>
            </a:r>
            <a:br>
              <a:rPr lang="en-US" altLang="zh-TW" sz="2400" kern="0">
                <a:latin typeface="Times New Roman" panose="02020603050405020304" pitchFamily="18" charset="0"/>
              </a:rPr>
            </a:br>
            <a:r>
              <a:rPr lang="zh-TW" altLang="en-US" sz="2400" kern="0">
                <a:latin typeface="Times New Roman" panose="02020603050405020304" pitchFamily="18" charset="0"/>
              </a:rPr>
              <a:t>例題：</a:t>
            </a:r>
            <a:r>
              <a:rPr lang="en-US" altLang="zh-TW" sz="2400" kern="0">
                <a:latin typeface="Times New Roman" panose="02020603050405020304" pitchFamily="18" charset="0"/>
              </a:rPr>
              <a:t/>
            </a:r>
            <a:br>
              <a:rPr lang="en-US" altLang="zh-TW" sz="2400" kern="0">
                <a:latin typeface="Times New Roman" panose="02020603050405020304" pitchFamily="18" charset="0"/>
              </a:rPr>
            </a:br>
            <a:r>
              <a:rPr lang="en-US" altLang="zh-TW" sz="2400" kern="0">
                <a:latin typeface="Times New Roman" panose="02020603050405020304" pitchFamily="18" charset="0"/>
              </a:rPr>
              <a:t>Input: ???? Output: 16 </a:t>
            </a:r>
            <a:endParaRPr lang="zh-TW" altLang="en-US" sz="2400" kern="0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65800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322D512-7D6D-4650-89E4-925F94067701}" type="slidenum">
              <a:rPr kumimoji="0" lang="zh-TW" altLang="en-US" sz="1400" smtClean="0">
                <a:solidFill>
                  <a:schemeClr val="accent1"/>
                </a:solidFill>
                <a:ea typeface="新細明體" panose="02020500000000000000" pitchFamily="18" charset="-12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endParaRPr kumimoji="0" lang="en-US" altLang="zh-TW" sz="1400">
              <a:solidFill>
                <a:schemeClr val="accent1"/>
              </a:solidFill>
              <a:ea typeface="新細明體" panose="02020500000000000000" pitchFamily="18" charset="-120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4" name="筆跡 3"/>
              <p14:cNvContentPartPr/>
              <p14:nvPr/>
            </p14:nvContentPartPr>
            <p14:xfrm>
              <a:off x="2321114" y="2925803"/>
              <a:ext cx="14400" cy="360"/>
            </p14:xfrm>
          </p:contentPart>
        </mc:Choice>
        <mc:Fallback xmlns="">
          <p:pic>
            <p:nvPicPr>
              <p:cNvPr id="4" name="筆跡 3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312114" y="2916803"/>
                <a:ext cx="32040" cy="18000"/>
              </a:xfrm>
              <a:prstGeom prst="rect">
                <a:avLst/>
              </a:prstGeom>
            </p:spPr>
          </p:pic>
        </mc:Fallback>
      </mc:AlternateContent>
      <p:sp>
        <p:nvSpPr>
          <p:cNvPr id="7" name="文字方塊 6"/>
          <p:cNvSpPr txBox="1"/>
          <p:nvPr/>
        </p:nvSpPr>
        <p:spPr>
          <a:xfrm>
            <a:off x="380288" y="1419672"/>
            <a:ext cx="807791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zh-TW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Step2: </a:t>
            </a:r>
            <a:r>
              <a:rPr lang="en-US" altLang="zh-TW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DP(2, 3) </a:t>
            </a:r>
            <a:r>
              <a:rPr lang="en-US" altLang="zh-TW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= </a:t>
            </a:r>
            <a:r>
              <a:rPr lang="en-US" altLang="zh-TW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DP(1, 1)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altLang="zh-TW" strike="sngStrike" dirty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DP(1, 2)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altLang="zh-TW" strike="sngStrike" dirty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DP(1, 3)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altLang="zh-TW" strike="sngStrike" dirty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DP(1, 4</a:t>
            </a:r>
            <a:r>
              <a:rPr lang="en-US" altLang="zh-TW" dirty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TW" altLang="en-US" dirty="0">
                <a:latin typeface="+mn-ea"/>
                <a:ea typeface="+mn-ea"/>
              </a:rPr>
              <a:t>。</a:t>
            </a:r>
          </a:p>
        </p:txBody>
      </p:sp>
      <p:graphicFrame>
        <p:nvGraphicFramePr>
          <p:cNvPr id="9" name="表格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4901135"/>
              </p:ext>
            </p:extLst>
          </p:nvPr>
        </p:nvGraphicFramePr>
        <p:xfrm>
          <a:off x="3205163" y="1881188"/>
          <a:ext cx="5253035" cy="444341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50607">
                  <a:extLst>
                    <a:ext uri="{9D8B030D-6E8A-4147-A177-3AD203B41FA5}">
                      <a16:colId xmlns:a16="http://schemas.microsoft.com/office/drawing/2014/main" xmlns="" val="3260359440"/>
                    </a:ext>
                  </a:extLst>
                </a:gridCol>
                <a:gridCol w="1050607">
                  <a:extLst>
                    <a:ext uri="{9D8B030D-6E8A-4147-A177-3AD203B41FA5}">
                      <a16:colId xmlns:a16="http://schemas.microsoft.com/office/drawing/2014/main" xmlns="" val="2454938822"/>
                    </a:ext>
                  </a:extLst>
                </a:gridCol>
                <a:gridCol w="1050607">
                  <a:extLst>
                    <a:ext uri="{9D8B030D-6E8A-4147-A177-3AD203B41FA5}">
                      <a16:colId xmlns:a16="http://schemas.microsoft.com/office/drawing/2014/main" xmlns="" val="900446037"/>
                    </a:ext>
                  </a:extLst>
                </a:gridCol>
                <a:gridCol w="1050607">
                  <a:extLst>
                    <a:ext uri="{9D8B030D-6E8A-4147-A177-3AD203B41FA5}">
                      <a16:colId xmlns:a16="http://schemas.microsoft.com/office/drawing/2014/main" xmlns="" val="2188930814"/>
                    </a:ext>
                  </a:extLst>
                </a:gridCol>
                <a:gridCol w="1050607">
                  <a:extLst>
                    <a:ext uri="{9D8B030D-6E8A-4147-A177-3AD203B41FA5}">
                      <a16:colId xmlns:a16="http://schemas.microsoft.com/office/drawing/2014/main" xmlns="" val="3346301073"/>
                    </a:ext>
                  </a:extLst>
                </a:gridCol>
              </a:tblGrid>
              <a:tr h="888682">
                <a:tc>
                  <a:txBody>
                    <a:bodyPr/>
                    <a:lstStyle/>
                    <a:p>
                      <a:pPr algn="ctr"/>
                      <a:endParaRPr lang="zh-TW" altLang="en-US" sz="1900" dirty="0"/>
                    </a:p>
                  </a:txBody>
                  <a:tcPr marL="95308" marR="95308" marT="47663" marB="4766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900" dirty="0"/>
                        <a:t>1</a:t>
                      </a:r>
                      <a:endParaRPr lang="zh-TW" altLang="en-US" sz="1900" dirty="0"/>
                    </a:p>
                  </a:txBody>
                  <a:tcPr marL="95308" marR="95308" marT="47663" marB="4766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900" dirty="0"/>
                        <a:t>2</a:t>
                      </a:r>
                      <a:endParaRPr lang="zh-TW" altLang="en-US" sz="1900" dirty="0"/>
                    </a:p>
                  </a:txBody>
                  <a:tcPr marL="95308" marR="95308" marT="47663" marB="4766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900" dirty="0"/>
                        <a:t>3</a:t>
                      </a:r>
                      <a:endParaRPr lang="zh-TW" altLang="en-US" sz="1900" dirty="0"/>
                    </a:p>
                  </a:txBody>
                  <a:tcPr marL="95308" marR="95308" marT="47663" marB="4766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900" dirty="0"/>
                        <a:t>4</a:t>
                      </a:r>
                      <a:endParaRPr lang="zh-TW" altLang="en-US" sz="1900" dirty="0"/>
                    </a:p>
                  </a:txBody>
                  <a:tcPr marL="95308" marR="95308" marT="47663" marB="4766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62613103"/>
                  </a:ext>
                </a:extLst>
              </a:tr>
              <a:tr h="888682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900" dirty="0"/>
                        <a:t>1</a:t>
                      </a:r>
                      <a:endParaRPr lang="zh-TW" altLang="en-US" sz="1900" dirty="0"/>
                    </a:p>
                  </a:txBody>
                  <a:tcPr marL="95308" marR="95308" marT="47663" marB="4766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900" dirty="0"/>
                        <a:t>1</a:t>
                      </a:r>
                      <a:endParaRPr lang="zh-TW" altLang="en-US" sz="1900" dirty="0"/>
                    </a:p>
                  </a:txBody>
                  <a:tcPr marL="95308" marR="95308" marT="47663" marB="4766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900" dirty="0"/>
                        <a:t>2</a:t>
                      </a:r>
                      <a:endParaRPr lang="zh-TW" altLang="en-US" sz="1900" dirty="0"/>
                    </a:p>
                  </a:txBody>
                  <a:tcPr marL="95308" marR="95308" marT="47663" marB="4766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900" dirty="0"/>
                    </a:p>
                  </a:txBody>
                  <a:tcPr marL="95308" marR="95308" marT="47663" marB="4766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900" dirty="0"/>
                    </a:p>
                  </a:txBody>
                  <a:tcPr marL="95308" marR="95308" marT="47663" marB="4766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4287354355"/>
                  </a:ext>
                </a:extLst>
              </a:tr>
              <a:tr h="888682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900" dirty="0"/>
                        <a:t>2</a:t>
                      </a:r>
                      <a:endParaRPr lang="zh-TW" altLang="en-US" sz="1900" dirty="0"/>
                    </a:p>
                  </a:txBody>
                  <a:tcPr marL="95308" marR="95308" marT="47663" marB="4766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900" dirty="0"/>
                        <a:t>1</a:t>
                      </a:r>
                      <a:endParaRPr lang="zh-TW" altLang="en-US" sz="1900" dirty="0"/>
                    </a:p>
                  </a:txBody>
                  <a:tcPr marL="95308" marR="95308" marT="47663" marB="4766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900" dirty="0"/>
                        <a:t>1</a:t>
                      </a:r>
                      <a:endParaRPr lang="zh-TW" altLang="en-US" sz="1900" dirty="0"/>
                    </a:p>
                  </a:txBody>
                  <a:tcPr marL="95308" marR="95308" marT="47663" marB="4766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900" dirty="0"/>
                    </a:p>
                  </a:txBody>
                  <a:tcPr marL="95308" marR="95308" marT="47663" marB="4766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900" dirty="0"/>
                    </a:p>
                  </a:txBody>
                  <a:tcPr marL="95308" marR="95308" marT="47663" marB="4766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4073447040"/>
                  </a:ext>
                </a:extLst>
              </a:tr>
              <a:tr h="888682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900" dirty="0"/>
                        <a:t>3</a:t>
                      </a:r>
                      <a:endParaRPr lang="zh-TW" altLang="en-US" sz="1900" dirty="0"/>
                    </a:p>
                  </a:txBody>
                  <a:tcPr marL="95308" marR="95308" marT="47663" marB="4766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900" dirty="0"/>
                        <a:t>1</a:t>
                      </a:r>
                      <a:endParaRPr lang="zh-TW" altLang="en-US" sz="1900" dirty="0"/>
                    </a:p>
                  </a:txBody>
                  <a:tcPr marL="95308" marR="95308" marT="47663" marB="4766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900" dirty="0"/>
                        <a:t>1</a:t>
                      </a:r>
                      <a:endParaRPr lang="zh-TW" altLang="en-US" sz="1900" dirty="0"/>
                    </a:p>
                  </a:txBody>
                  <a:tcPr marL="95308" marR="95308" marT="47663" marB="4766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900" dirty="0"/>
                    </a:p>
                  </a:txBody>
                  <a:tcPr marL="95308" marR="95308" marT="47663" marB="4766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900" dirty="0"/>
                    </a:p>
                  </a:txBody>
                  <a:tcPr marL="95308" marR="95308" marT="47663" marB="4766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2910526941"/>
                  </a:ext>
                </a:extLst>
              </a:tr>
              <a:tr h="888682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900" dirty="0"/>
                        <a:t>4</a:t>
                      </a:r>
                      <a:endParaRPr lang="zh-TW" altLang="en-US" sz="1900" dirty="0"/>
                    </a:p>
                  </a:txBody>
                  <a:tcPr marL="95308" marR="95308" marT="47663" marB="4766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900" dirty="0"/>
                        <a:t>1</a:t>
                      </a:r>
                      <a:endParaRPr lang="zh-TW" altLang="en-US" sz="1900" dirty="0"/>
                    </a:p>
                  </a:txBody>
                  <a:tcPr marL="95308" marR="95308" marT="47663" marB="4766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900" dirty="0"/>
                        <a:t>2</a:t>
                      </a:r>
                      <a:endParaRPr lang="zh-TW" altLang="en-US" sz="1900" dirty="0"/>
                    </a:p>
                  </a:txBody>
                  <a:tcPr marL="95308" marR="95308" marT="47663" marB="4766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900" dirty="0"/>
                    </a:p>
                  </a:txBody>
                  <a:tcPr marL="95308" marR="95308" marT="47663" marB="4766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900" dirty="0"/>
                    </a:p>
                  </a:txBody>
                  <a:tcPr marL="95308" marR="95308" marT="47663" marB="4766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596909792"/>
                  </a:ext>
                </a:extLst>
              </a:tr>
            </a:tbl>
          </a:graphicData>
        </a:graphic>
      </p:graphicFrame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381000" y="260350"/>
            <a:ext cx="8077200" cy="115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zh-TW" altLang="en-US" sz="2400" b="1" kern="0">
                <a:solidFill>
                  <a:srgbClr val="3BA943"/>
                </a:solidFill>
                <a:latin typeface="Times New Roman" panose="02020603050405020304" pitchFamily="18" charset="0"/>
              </a:rPr>
              <a:t>解法範例：</a:t>
            </a:r>
            <a:r>
              <a:rPr lang="en-US" altLang="zh-TW" sz="2400" kern="0">
                <a:latin typeface="Times New Roman" panose="02020603050405020304" pitchFamily="18" charset="0"/>
              </a:rPr>
              <a:t/>
            </a:r>
            <a:br>
              <a:rPr lang="en-US" altLang="zh-TW" sz="2400" kern="0">
                <a:latin typeface="Times New Roman" panose="02020603050405020304" pitchFamily="18" charset="0"/>
              </a:rPr>
            </a:br>
            <a:r>
              <a:rPr lang="zh-TW" altLang="en-US" sz="2400" kern="0">
                <a:latin typeface="Times New Roman" panose="02020603050405020304" pitchFamily="18" charset="0"/>
              </a:rPr>
              <a:t>例題：</a:t>
            </a:r>
            <a:r>
              <a:rPr lang="en-US" altLang="zh-TW" sz="2400" kern="0">
                <a:latin typeface="Times New Roman" panose="02020603050405020304" pitchFamily="18" charset="0"/>
              </a:rPr>
              <a:t/>
            </a:r>
            <a:br>
              <a:rPr lang="en-US" altLang="zh-TW" sz="2400" kern="0">
                <a:latin typeface="Times New Roman" panose="02020603050405020304" pitchFamily="18" charset="0"/>
              </a:rPr>
            </a:br>
            <a:r>
              <a:rPr lang="en-US" altLang="zh-TW" sz="2400" kern="0">
                <a:latin typeface="Times New Roman" panose="02020603050405020304" pitchFamily="18" charset="0"/>
              </a:rPr>
              <a:t>Input: ???? Output: 16 </a:t>
            </a:r>
            <a:endParaRPr lang="zh-TW" altLang="en-US" sz="2400" kern="0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5714979"/>
      </p:ext>
    </p:extLst>
  </p:cSld>
  <p:clrMapOvr>
    <a:masterClrMapping/>
  </p:clrMapOvr>
</p:sld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標楷體"/>
        <a:cs typeface=""/>
      </a:majorFont>
      <a:minorFont>
        <a:latin typeface="Tahoma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新細明體" pitchFamily="18" charset="-12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Designs\Blends.pot</Template>
  <TotalTime>2664</TotalTime>
  <Words>514</Words>
  <Application>Microsoft Office PowerPoint</Application>
  <PresentationFormat>如螢幕大小 (4:3)</PresentationFormat>
  <Paragraphs>201</Paragraphs>
  <Slides>12</Slides>
  <Notes>12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12</vt:i4>
      </vt:variant>
    </vt:vector>
  </HeadingPairs>
  <TitlesOfParts>
    <vt:vector size="18" baseType="lpstr">
      <vt:lpstr>新細明體</vt:lpstr>
      <vt:lpstr>標楷體</vt:lpstr>
      <vt:lpstr>Tahoma</vt:lpstr>
      <vt:lpstr>Times New Roman</vt:lpstr>
      <vt:lpstr>Wingdings</vt:lpstr>
      <vt:lpstr>Blends</vt:lpstr>
      <vt:lpstr>10401: Injured Queen Problem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>nsysu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 3 Greedy methods</dc:title>
  <dc:creator>cby</dc:creator>
  <cp:lastModifiedBy>Bebe</cp:lastModifiedBy>
  <cp:revision>186</cp:revision>
  <dcterms:created xsi:type="dcterms:W3CDTF">1601-01-01T00:00:00Z</dcterms:created>
  <dcterms:modified xsi:type="dcterms:W3CDTF">2017-05-18T02:35:38Z</dcterms:modified>
</cp:coreProperties>
</file>