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ink/ink10.xml" ContentType="application/inkml+xml"/>
  <Override PartName="/ppt/notesSlides/notesSlide10.xml" ContentType="application/vnd.openxmlformats-officedocument.presentationml.notesSlide+xml"/>
  <Override PartName="/ppt/ink/ink11.xml" ContentType="application/inkml+xml"/>
  <Override PartName="/ppt/notesSlides/notesSlide11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12.xml" ContentType="application/vnd.openxmlformats-officedocument.presentationml.notesSlide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07" r:id="rId2"/>
    <p:sldId id="309" r:id="rId3"/>
    <p:sldId id="311" r:id="rId4"/>
    <p:sldId id="313" r:id="rId5"/>
    <p:sldId id="314" r:id="rId6"/>
    <p:sldId id="315" r:id="rId7"/>
    <p:sldId id="316" r:id="rId8"/>
    <p:sldId id="318" r:id="rId9"/>
    <p:sldId id="319" r:id="rId10"/>
    <p:sldId id="320" r:id="rId11"/>
    <p:sldId id="317" r:id="rId12"/>
    <p:sldId id="312" r:id="rId13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3" d="100"/>
          <a:sy n="103" d="100"/>
        </p:scale>
        <p:origin x="13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1T01:58:33.987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 contextRef="#ctx0" brushRef="#br0">1563 10278 14542,'-78'0'1377,"39"39"-512,0 0-321,0-39-319,0 0 415,0 0 33,-39-39-321,39 0 1,-40-79-289,-38-77 128,39 0 0,-39-40 160,39-38-31,39-40 127,-40 39 64,40 1 161,0-40-96,0 40 31,-39-79-159,39 39-97,0-38-192,-39-1 64,0-39-160,38 40 65,-38-40-1,78 0-32,-39 39 64,39 40 96,0-1-128,39 40-64,39-1 0,1 40-64,-40-40 64,39 40 1,0-1-65,-39 40-65,39-40 65,0 40 0,1-1 32,-1 1 1,0 0-33,0 38 0,-39 1-65,39 39 1,0 0-32,1-1 32,-1 1 32,-39 39-128,39-39 96,-39 39-160,0 39 192,0-40-32,0 79 0,-39-39 0,78 39-65,-39 0 1,40 0 64,-1 39-32,0 0 96,0 1 0,0 38 32,-39 0-32,39 0-64,1 0 64,-1 39 0,0 40 0,39 38 32,-39 40 160,0 38-192,1 1 64,-1 38-64,0 1 161,-39 39-161,0-40 0,0 1 32,0 38-32,0-38 0,0 39 0,0-1 64,1 40-64,-40-39 0,39 39 32,-39-40-64,0-38 128,0 0-192,0-1 160,0-38-96,0-1 64,0-38-64,-39-1 64,39-38-32,-79-1 64,40-39-128,0 40 128,-39-40-128,39 0 192,-39-38-128,39 38 32,-39-39-64,-1 0 64,40-39-64,-39-38 96,39 38 64,-39-39-128,0-39 0,39 39 0,-39-39 0,39 0-32,-40 0-224,1 0-65,-39-39 1,0 0 0,-40-39-577,40-40-544,-78-38-161,39-78-608,-40-1-1185,1-78-3075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1T01:58:38.675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 contextRef="#ctx0" brushRef="#br0">11372 3557 19474,'0'0'129,"0"-39"95,0-1-32,0-38 224,-39-39 353,39-39 480,0 39-512,0-79-353,0 40 353,0-40-321,0 1-320,0 0-96,39 38-160,-39 1 160,0 39 32,0 0 129,0-1-161,0 40-33,-39 0-31,0 0 64,0 39 64,-39-39-64,0 39 65,-40 0-65,1-40 32,0 40 64,-39 0 96,-1 0 96,1 39-288,0-39 0,-1 0 192,1 0-64,-39 0 97,38 0-225,-38 0 0,0-39 32,-1 38 32,-38 1 64,-1 39-128,40-39 32,-39 0 32,-1 39 32,1-39 32,-40 39 32,40 0-32,-1 0-128,-38 0-32,38 0 32,1 0 32,-1 0-32,1 0 0,-1 0 0,40-39 0,0 39 32,-1-39 97,1 39-97,38-39 0,1 39-32,-39 0 0,38 0 64,1 0-32,39 0 32,0 0-64,-1 0 0,1 39 0,39-39 64,-39 0-64,39 0-32,0 0 32,-1 0 0,1 0 32,0 0-32,0 0-32,0-39 32,-39 39 0,38-39-32,1 39 64,0-39-64,0 39 0,-39 0 32,39-39 0,-1 39 0,1 0-32,0 0 32,0 0 0,0 0 0,0 0-64,-1-39 0,1 39 64,0 0-32,0 0-32,0 0 31,0 0-31,0 0 0,-1 0 0,1 39 0,39-39 64,0 0-64,0 0 32,-39 0-64,39 0 64,-39 0 0,39 0 32,-40 0-64,40 0 64,0 0-32,0 0-96,0 0-193,0 0-95,0 0-192,39 0-65,-39 0-480,39 0-1025,0 0-577,0-39-1409,0 39-2850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1T01:58:39.346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 contextRef="#ctx0" brushRef="#br0">1290 0 12620,'0'0'1217,"0"0"-512,0 0-33,-39 39-31,39-39 160,-39 0 288,0 0-705,0 39 65,39 0 31,-39 0-128,0 1-159,-1 38 63,1 0-32,-39-39-96,39 39 32,0-39-96,-39 0 257,39 0-129,0 0 128,0-39-256,0 39 32,0-39-96,39 0 96,-40 0-64,40 0 32,0 0 1,0 0-33,-39 0 32,39 0-32,0 0 0,0 0 32,-39 0-64,39 0 64,-39 0-32,39 0 32,-39 0 64,39 0-96,-39 40 0,39-40-32,-39 0 0,0 0 32,39 0-32,-39 0 64,0 0-64,39 0 0,-39 0 0,0 0 96,0 0 0,39 0 97,-40 0-97,40 0-32,0 0-64,0 0 0,0 0-32,0 0 0,40 0 0,-1 39 32,39 0 0,0 0 0,39 39 0,-39 0 32,0-39-32,-38 39 0,-1-39 0,39 0 0,-39 1-161,-39-1-1120,39 39-1153,0-39-2403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1T01:58:25.612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 contextRef="#ctx0" brushRef="#br0">860 9887 15054,'-39'0'2082,"0"-39"-1665,0 0-385,-39 0 0,39-40 256,-40 1 513,40-39-65,0-39-287,0-1-65,0-38-192,0 0-64,39-1-31,-39 1 191,39 39 32,0-40 161,-39 1-65,39-1 64,-39 1-31,39 0 31,-39-40-159,0 40-97,39-40-224,-39 40 64,-1 0 32,1-40-96,39 79 0,-39-40 96,39 1 32,0 0-128,0-1 160,0 1-160,0 0 161,0 38-97,39 1-32,-39 78-32,39-39 128,-39 38-128,40 40 64,-40-39-64,0 39 0,0-39-32,39 0 32,-39-39 32,0-1-32,0 1 0,0-39 64,0-1 0,39 1-64,-39 39 32,0-39 32,39 38-32,-39 1 64,0 0-96,0 0 0,0-1 0,39 40 64,-39-39-64,0 0 0,0 0 0,39-40 64,-39 40-64,39-39 0,-39 39-32,39-1 32,-39 1 0,39 39 0,-39 0 64,39 39-64,-39-39-96,0-1 96,39 1 0,0 39-32,-39-39 0,39 0 0,1 39 0,-1-39-32,0 39-32,0-1 32,0 40 0,39-39 0,-39 39-32,0 0 32,39 0 32,-39 39 0,40-39 32,-1 40 0,-39-1 0,39 0 0,-39 39 0,39-39 0,0 78 0,0-39 0,1 40 32,-1 38-32,0-39 32,0 39-32,0 40 0,-39-40 0,39 39 0,-38 1 0,-1-1 32,0 1-32,39 38 32,-39 1 0,0-1-32,0 40 0,-39-40 0,39 40 0,-39-40 0,39 0 0,-39 1 0,0-1 0,39 1 0,-39-1 0,0 40-32,0-40-32,0 1 64,0-1-161,0 1 129,0-1-64,0 1 64,-39-40 32,39 0 0,0 1 32,-39-1-32,0 1 0,0-40 0,0 0-32,0-39 0,0 40-32,0-40 32,0-39 0,0 39 0,-1 1 0,1-40 32,39 0 0,-78 0 64,39 0 0,0 0-32,-39 0-32,0 1 0,0 38-32,-1-78 0,40 39 0,-39 0-32,39-39 64,-39 0-64,39-39-32,-39 0 0,0 0-96,-1 0 64,-38-78-417,-39-39-1185,0-78-768,-40-40-1634,1-77-1537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1T01:58:26.956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 contextRef="#ctx0" brushRef="#br0">11724 4846 14350,'-39'0'2242,"39"-40"-1185,0-38-160,0 39 63,-40-78 674,40 0 128,0 0-577,0-1-577,0-38-191,0 0 127,0-1-95,40 1-1,-40-39-160,39-1 97,-39 1-97,0-40-192,39 40 64,-39-39 0,0 38 1,-39 1-65,0 39-96,-1-1 32,1 40-32,-39 0 192,0 0-160,0 38-32,0 1-64,0 0 32,-1 0 32,1 39 0,-39 0 0,39-39 0,-39 39 0,-1 39 0,1-40-32,-39 1 32,39 39 0,-40-39 0,1 0 32,0 0-32,-1 0 0,1 0 0,0-39 0,-40 39 0,1 0 0,0 0-64,-1 0 64,-38-1 0,38 40 0,-38-39 0,39 39-32,-40 0 32,1-39 96,-40 39-96,40-39 0,-1 39-32,-38-39 0,38 39 32,-38-39-32,-1 39 32,1-39 32,-1 39-32,1 0 32,-1 0-32,-39 0-64,40 39 64,-1-39-32,40 39-32,-40-39 64,40 0 0,-1 39 0,1-39 0,39 39 0,-40-39 0,79 0 0,-40 39 64,40-39-32,0 0-64,39 0 32,38 0-64,1 0 64,0 0 64,78 0-64,-39 0 0,39 0-32,-39 0 32,39 0 0,0 0 32,0 0-32,0 0-32,0 0 0,-39 0 32,39 0-32,-39 0 0,0 0-32,39 0 64,-39 39 0,0-39 0,-1 40 0,-38-40 0,39 0 0,0 39 0,0-39 32,0 0-32,0 0-32,39 0 32,-39 0-33,39 0 1,0 0-256,0 0-128,-39 0-129,39 0-320,-39 0-448,0 0-192,39 0-705,-39 0-257,39-39-960,0 39-641</inkml:trace>
  <inkml:trace contextRef="#ctx0" brushRef="#br0" timeOffset="468">666-508 11947,'0'0'2371,"0"39"-1699,-39 0 385,0 0-256,0 0 64,0 39 448,-40-38-448,40-1-289,-39 0-63,39 39-65,-39-39-224,39 39-127,-39-39-65,39 39 0,-40-39 32,40 0 32,0-39-96,0 40 32,39-40-32,-39 0-32,39 0 32,0 39 0,0-39 0,0 0 0,0 0-64,0 0-32,0 0-32,0 0 63,0 0-95,39 39 160,0 0 96,39 39-64,40 0-32,-40 0 32,39 39 33,0-38-33,1-1 0,-40 0-32,0-39 0,-39 0-64,0-39-1762,-39 39-1537,0-39-3204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10T06:41:07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14414,'39'0'0,"-39"0"-3267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18F755-8192-422D-8401-A56A64C024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7762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8684D58-26CC-4454-AC6F-C91433262287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6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FC04C43-B717-478A-98CD-D9896CBE72B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18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F7654F-9324-4E3A-A76D-34F43EC76AD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8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92C5177-29F8-4010-BB9B-99977A76618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86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FA6DFC1-0500-48CE-8F40-A3872870D01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93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0DDE980-AF76-4062-8B0E-D36C750267D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32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FC04C43-B717-478A-98CD-D9896CBE72B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01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F7654F-9324-4E3A-A76D-34F43EC76AD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414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0DDE980-AF76-4062-8B0E-D36C750267D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964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FC04C43-B717-478A-98CD-D9896CBE72B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21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FC04C43-B717-478A-98CD-D9896CBE72B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880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FC04C43-B717-478A-98CD-D9896CBE72B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7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14F3C-3050-435E-8733-64AFF9DCD033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B7CA3-65EE-4059-B2CA-5F404A0DB2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05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8C9E-F213-4179-B7AB-BAAC4E3A87FE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2DC47-6145-45AA-9292-7D0EDE4366C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204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EFFB5-8254-4BDB-A906-968006D59C5B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B3BBA-B9F9-49DC-A5C4-46D17BC109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850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2B536-FA7B-4DF9-802B-31844D159901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AE240-D820-4337-A309-6051DFE698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056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90F77-F58E-45A0-895C-DAF9F1B5837B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DAFEB-6C8E-49F8-919B-EF6C836421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891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66528-1C7C-4090-BE0E-2225FD692A07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6F34B-2A19-42CF-87F0-F74B552D26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690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3D4CA-8B03-4647-8498-E398DF79CA76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D17B-6530-4E63-8D1F-26E16BBEB1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62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04828-23ED-4547-85A9-107232FE45CF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DB410-22A4-4E6D-81CE-C52CFE146D1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553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79888-FC5D-4E4D-97FD-E5AB7460549B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E02C7-4605-4CEF-B45A-6A0293C5FF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544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319EF-48C1-464B-A41F-6B2646143E10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A20CA-6B05-400F-82CE-DE5F0C174F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96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7E1D9-0845-408A-A596-3AD474E73FFA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8D762-0829-4D99-B48C-88F1ED87708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376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06C8427-970F-4E66-AC9A-574AD9D95A99}" type="datetime1">
              <a:rPr lang="zh-TW" altLang="en-US"/>
              <a:pPr>
                <a:defRPr/>
              </a:pPr>
              <a:t>2017/5/18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EB1E140-957B-4B06-9301-9A93B125ED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12.xml"/><Relationship Id="rId7" Type="http://schemas.openxmlformats.org/officeDocument/2006/relationships/customXml" Target="../ink/ink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3.xml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customXml" Target="../ink/ink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5FB005-A282-4047-B0C2-B3EA3289DFC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744538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</a:t>
            </a:r>
            <a:r>
              <a:rPr lang="en-US" altLang="zh-CN" b="1">
                <a:latin typeface="Times New Roman" panose="02020603050405020304" pitchFamily="18" charset="0"/>
              </a:rPr>
              <a:t>0401</a:t>
            </a:r>
            <a:r>
              <a:rPr lang="en-US" altLang="zh-TW" b="1">
                <a:latin typeface="Times New Roman" panose="02020603050405020304" pitchFamily="18" charset="0"/>
              </a:rPr>
              <a:t>: Injured Queen Problem</a:t>
            </a:r>
            <a:endParaRPr lang="en-US" altLang="zh-TW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077200" cy="5284787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10401: Injured Queen Problem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廖偉驊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CN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  <a:r>
              <a:rPr lang="en-US" altLang="zh-CN" sz="2400" dirty="0" smtClean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en-US" altLang="zh-CN" sz="2400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棋盤</a:t>
            </a:r>
            <a:r>
              <a:rPr lang="zh-TW" altLang="en-US" sz="2400" dirty="0">
                <a:latin typeface="Times New Roman" panose="02020603050405020304" pitchFamily="18" charset="0"/>
              </a:rPr>
              <a:t>上任兩個皇后不得互相攻擊，求棋盤擺法數。其中皇后會攻擊自身向外八格的皇后，以及攻擊所在行的皇后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如示意圖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。因此不得將皇后放在同行以及其八個方位。輸入一串字串，長度不超過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。輸入字元包含問號以及十六進位的字元</a:t>
            </a:r>
            <a:r>
              <a:rPr lang="en-US" altLang="zh-TW" sz="2400" dirty="0">
                <a:latin typeface="Times New Roman" panose="02020603050405020304" pitchFamily="18" charset="0"/>
              </a:rPr>
              <a:t>(1~F)</a:t>
            </a:r>
            <a:r>
              <a:rPr lang="zh-TW" altLang="en-US" sz="2400" dirty="0">
                <a:latin typeface="Times New Roman" panose="02020603050405020304" pitchFamily="18" charset="0"/>
              </a:rPr>
              <a:t>。問號代表可以放此行的任一列，非問號代表僅可放於某列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pic>
        <p:nvPicPr>
          <p:cNvPr id="4101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77132"/>
            <a:ext cx="2081212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22D512-7D6D-4650-89E4-925F9406770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文字方塊 6"/>
          <p:cNvSpPr txBox="1"/>
          <p:nvPr/>
        </p:nvSpPr>
        <p:spPr>
          <a:xfrm>
            <a:off x="380288" y="1419672"/>
            <a:ext cx="80779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Step2: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DP(2, 4)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1)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2)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3)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4)</a:t>
            </a:r>
            <a:r>
              <a:rPr lang="zh-TW" altLang="en-US" dirty="0">
                <a:latin typeface="+mn-ea"/>
                <a:ea typeface="+mn-ea"/>
              </a:rPr>
              <a:t>。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496378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260350"/>
            <a:ext cx="8077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zh-TW" altLang="en-US" sz="2400" kern="0">
                <a:latin typeface="Times New Roman" panose="02020603050405020304" pitchFamily="18" charset="0"/>
              </a:rPr>
              <a:t>例題：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en-US" altLang="zh-TW" sz="2400" kern="0">
                <a:latin typeface="Times New Roman" panose="02020603050405020304" pitchFamily="18" charset="0"/>
              </a:rPr>
              <a:t>Input: ???? Output: 16 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37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962015-7CAB-42CF-810F-957E98B0DB0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文字方塊 6"/>
          <p:cNvSpPr txBox="1"/>
          <p:nvPr/>
        </p:nvSpPr>
        <p:spPr>
          <a:xfrm>
            <a:off x="381000" y="1419225"/>
            <a:ext cx="8077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Step3: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依此類推。</a:t>
            </a: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351556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5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5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260350"/>
            <a:ext cx="8077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zh-TW" altLang="en-US" sz="2400" kern="0">
                <a:latin typeface="Times New Roman" panose="02020603050405020304" pitchFamily="18" charset="0"/>
              </a:rPr>
              <a:t>例題：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en-US" altLang="zh-TW" sz="2400" kern="0">
                <a:latin typeface="Times New Roman" panose="02020603050405020304" pitchFamily="18" charset="0"/>
              </a:rPr>
              <a:t>Input: ???? Output: 16 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筆跡 8"/>
              <p14:cNvContentPartPr/>
              <p14:nvPr/>
            </p14:nvContentPartPr>
            <p14:xfrm>
              <a:off x="7357320" y="2475803"/>
              <a:ext cx="1167840" cy="3728160"/>
            </p14:xfrm>
          </p:contentPart>
        </mc:Choice>
        <mc:Fallback xmlns="">
          <p:pic>
            <p:nvPicPr>
              <p:cNvPr id="9" name="筆跡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48323" y="2466804"/>
                <a:ext cx="1185475" cy="37457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筆跡 15"/>
              <p14:cNvContentPartPr/>
              <p14:nvPr/>
            </p14:nvContentPartPr>
            <p14:xfrm>
              <a:off x="3812040" y="1068923"/>
              <a:ext cx="4093920" cy="1280520"/>
            </p14:xfrm>
          </p:contentPart>
        </mc:Choice>
        <mc:Fallback xmlns="">
          <p:pic>
            <p:nvPicPr>
              <p:cNvPr id="16" name="筆跡 1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803040" y="1059923"/>
                <a:ext cx="4111560" cy="129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筆跡 16"/>
              <p14:cNvContentPartPr/>
              <p14:nvPr/>
            </p14:nvContentPartPr>
            <p14:xfrm>
              <a:off x="3741840" y="801803"/>
              <a:ext cx="464760" cy="492840"/>
            </p14:xfrm>
          </p:contentPart>
        </mc:Choice>
        <mc:Fallback xmlns="">
          <p:pic>
            <p:nvPicPr>
              <p:cNvPr id="17" name="筆跡 1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32840" y="792803"/>
                <a:ext cx="482400" cy="51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394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BDB37C-D7DA-44F5-9E80-CEBB3F06ABF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時間複雜度為</a:t>
            </a:r>
            <a:r>
              <a:rPr lang="en-US" altLang="zh-TW" sz="2400" dirty="0">
                <a:latin typeface="Times New Roman" panose="02020603050405020304" pitchFamily="18" charset="0"/>
              </a:rPr>
              <a:t>O(n^3)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4F8191-2464-46AD-988A-3B540278C03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Input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?????? 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??????????????? 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???8????? 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43?????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Output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2642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22696209911206174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2098208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0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問題，由棋盤左邊累加其結果至右方。第一行的方法數為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公式如下：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 += DP[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- 1][k]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0~N-1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為棋盤大小。而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表示皇后擺在第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行第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列的方法數。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400832-9AD5-4836-9064-AEA7B8F90C5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8077200" cy="115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解法範例一：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例題：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Input: 2??? Output: 3 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81000" y="1419225"/>
            <a:ext cx="8077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Step1: </a:t>
            </a:r>
            <a:r>
              <a:rPr lang="zh-TW" altLang="en-US" dirty="0">
                <a:latin typeface="+mn-ea"/>
                <a:ea typeface="+mn-ea"/>
              </a:rPr>
              <a:t>第一行第二列的方法數為一，其餘為零。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22D512-7D6D-4650-89E4-925F9406770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8077200" cy="115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/>
            </a: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zh-TW" altLang="en-US" sz="2400">
                <a:latin typeface="Times New Roman" panose="02020603050405020304" pitchFamily="18" charset="0"/>
              </a:rPr>
              <a:t>例題：</a:t>
            </a:r>
            <a:r>
              <a:rPr lang="en-US" altLang="zh-TW" sz="2400">
                <a:latin typeface="Times New Roman" panose="02020603050405020304" pitchFamily="18" charset="0"/>
              </a:rPr>
              <a:t/>
            </a: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en-US" altLang="zh-TW" sz="2400">
                <a:latin typeface="Times New Roman" panose="02020603050405020304" pitchFamily="18" charset="0"/>
              </a:rPr>
              <a:t>Input: 2??? Output: 3 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03020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80288" y="1419672"/>
            <a:ext cx="8077911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Step2: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DP(2, 1)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1)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2)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3)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4)</a:t>
            </a:r>
            <a:r>
              <a:rPr lang="zh-TW" altLang="en-US" dirty="0">
                <a:latin typeface="+mn-ea"/>
                <a:ea typeface="+mn-ea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962015-7CAB-42CF-810F-957E98B0DB0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8077200" cy="115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>
                <a:latin typeface="Times New Roman" panose="02020603050405020304" pitchFamily="18" charset="0"/>
              </a:rPr>
              <a:t/>
            </a: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zh-TW" altLang="en-US" sz="2400">
                <a:latin typeface="Times New Roman" panose="02020603050405020304" pitchFamily="18" charset="0"/>
              </a:rPr>
              <a:t>例題：</a:t>
            </a:r>
            <a:r>
              <a:rPr lang="en-US" altLang="zh-TW" sz="2400">
                <a:latin typeface="Times New Roman" panose="02020603050405020304" pitchFamily="18" charset="0"/>
              </a:rPr>
              <a:t/>
            </a: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en-US" altLang="zh-TW" sz="2400">
                <a:latin typeface="Times New Roman" panose="02020603050405020304" pitchFamily="18" charset="0"/>
              </a:rPr>
              <a:t>Input: 2??? Output: 3 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918069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0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81000" y="1419225"/>
            <a:ext cx="8077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Step3: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依此類推。</a:t>
            </a:r>
            <a:endParaRPr lang="zh-TW" altLang="en-US" dirty="0">
              <a:latin typeface="+mn-ea"/>
              <a:ea typeface="+mn-ea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筆跡 7"/>
              <p14:cNvContentPartPr/>
              <p14:nvPr/>
            </p14:nvContentPartPr>
            <p14:xfrm>
              <a:off x="7554240" y="2672723"/>
              <a:ext cx="914760" cy="3559320"/>
            </p14:xfrm>
          </p:contentPart>
        </mc:Choice>
        <mc:Fallback xmlns="">
          <p:pic>
            <p:nvPicPr>
              <p:cNvPr id="8" name="筆跡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45240" y="2663724"/>
                <a:ext cx="932400" cy="35769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筆跡 10"/>
              <p14:cNvContentPartPr/>
              <p14:nvPr/>
            </p14:nvContentPartPr>
            <p14:xfrm>
              <a:off x="3685680" y="773723"/>
              <a:ext cx="4304880" cy="1927800"/>
            </p14:xfrm>
          </p:contentPart>
        </mc:Choice>
        <mc:Fallback xmlns="">
          <p:pic>
            <p:nvPicPr>
              <p:cNvPr id="11" name="筆跡 1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76680" y="764723"/>
                <a:ext cx="4322520" cy="194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400832-9AD5-4836-9064-AEA7B8F90C5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8077200" cy="115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解法範例二：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例題：</a:t>
            </a: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Input: ???? Output: 16 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70003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81000" y="1419225"/>
            <a:ext cx="8077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Step1: </a:t>
            </a:r>
            <a:r>
              <a:rPr lang="zh-TW" altLang="en-US" dirty="0">
                <a:latin typeface="+mn-ea"/>
                <a:ea typeface="+mn-ea"/>
              </a:rPr>
              <a:t>第一行第二列的方法數為一，其餘為零。</a:t>
            </a:r>
          </a:p>
        </p:txBody>
      </p:sp>
    </p:spTree>
    <p:extLst>
      <p:ext uri="{BB962C8B-B14F-4D97-AF65-F5344CB8AC3E}">
        <p14:creationId xmlns:p14="http://schemas.microsoft.com/office/powerpoint/2010/main" val="3301930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22D512-7D6D-4650-89E4-925F9406770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文字方塊 6"/>
          <p:cNvSpPr txBox="1"/>
          <p:nvPr/>
        </p:nvSpPr>
        <p:spPr>
          <a:xfrm>
            <a:off x="380288" y="1419672"/>
            <a:ext cx="80779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Step2: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DP(2, 1)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1)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2)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3)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4)</a:t>
            </a:r>
            <a:r>
              <a:rPr lang="zh-TW" altLang="en-US" dirty="0">
                <a:latin typeface="+mn-ea"/>
                <a:ea typeface="+mn-ea"/>
              </a:rPr>
              <a:t>。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72872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260350"/>
            <a:ext cx="8077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zh-TW" altLang="en-US" sz="2400" kern="0">
                <a:latin typeface="Times New Roman" panose="02020603050405020304" pitchFamily="18" charset="0"/>
              </a:rPr>
              <a:t>例題：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en-US" altLang="zh-TW" sz="2400" kern="0">
                <a:latin typeface="Times New Roman" panose="02020603050405020304" pitchFamily="18" charset="0"/>
              </a:rPr>
              <a:t>Input: ???? Output: 16 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3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22D512-7D6D-4650-89E4-925F9406770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文字方塊 6"/>
          <p:cNvSpPr txBox="1"/>
          <p:nvPr/>
        </p:nvSpPr>
        <p:spPr>
          <a:xfrm>
            <a:off x="380288" y="1419672"/>
            <a:ext cx="80779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Step2: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DP(2, 2)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1)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2)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3)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4)</a:t>
            </a:r>
            <a:r>
              <a:rPr lang="zh-TW" altLang="en-US" dirty="0">
                <a:latin typeface="+mn-ea"/>
                <a:ea typeface="+mn-ea"/>
              </a:rPr>
              <a:t>。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941740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260350"/>
            <a:ext cx="8077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zh-TW" altLang="en-US" sz="2400" kern="0">
                <a:latin typeface="Times New Roman" panose="02020603050405020304" pitchFamily="18" charset="0"/>
              </a:rPr>
              <a:t>例題：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en-US" altLang="zh-TW" sz="2400" kern="0">
                <a:latin typeface="Times New Roman" panose="02020603050405020304" pitchFamily="18" charset="0"/>
              </a:rPr>
              <a:t>Input: ???? Output: 16 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58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22D512-7D6D-4650-89E4-925F9406770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/>
              <p14:cNvContentPartPr/>
              <p14:nvPr/>
            </p14:nvContentPartPr>
            <p14:xfrm>
              <a:off x="2321114" y="2925803"/>
              <a:ext cx="14400" cy="3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2114" y="2916803"/>
                <a:ext cx="3204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文字方塊 6"/>
          <p:cNvSpPr txBox="1"/>
          <p:nvPr/>
        </p:nvSpPr>
        <p:spPr>
          <a:xfrm>
            <a:off x="380288" y="1419672"/>
            <a:ext cx="80779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Step2: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DP(2, 3)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1)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2)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3)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trike="sngStrike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DP(1, 4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+mn-ea"/>
                <a:ea typeface="+mn-ea"/>
              </a:rPr>
              <a:t>。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901135"/>
              </p:ext>
            </p:extLst>
          </p:nvPr>
        </p:nvGraphicFramePr>
        <p:xfrm>
          <a:off x="3205163" y="1881188"/>
          <a:ext cx="5253035" cy="4443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607">
                  <a:extLst>
                    <a:ext uri="{9D8B030D-6E8A-4147-A177-3AD203B41FA5}">
                      <a16:colId xmlns:a16="http://schemas.microsoft.com/office/drawing/2014/main" xmlns="" val="3260359440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454938822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900446037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2188930814"/>
                    </a:ext>
                  </a:extLst>
                </a:gridCol>
                <a:gridCol w="1050607">
                  <a:extLst>
                    <a:ext uri="{9D8B030D-6E8A-4147-A177-3AD203B41FA5}">
                      <a16:colId xmlns:a16="http://schemas.microsoft.com/office/drawing/2014/main" xmlns="" val="3346301073"/>
                    </a:ext>
                  </a:extLst>
                </a:gridCol>
              </a:tblGrid>
              <a:tr h="888682"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613103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7354355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73447040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3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0526941"/>
                  </a:ext>
                </a:extLst>
              </a:tr>
              <a:tr h="8886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4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1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900" dirty="0"/>
                        <a:t>2</a:t>
                      </a:r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900" dirty="0"/>
                    </a:p>
                  </a:txBody>
                  <a:tcPr marL="95308" marR="95308" marT="47663" marB="476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96909792"/>
                  </a:ext>
                </a:extLst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260350"/>
            <a:ext cx="8077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zh-TW" altLang="en-US" sz="2400" kern="0">
                <a:latin typeface="Times New Roman" panose="02020603050405020304" pitchFamily="18" charset="0"/>
              </a:rPr>
              <a:t>例題：</a:t>
            </a:r>
            <a:r>
              <a:rPr lang="en-US" altLang="zh-TW" sz="2400" kern="0">
                <a:latin typeface="Times New Roman" panose="02020603050405020304" pitchFamily="18" charset="0"/>
              </a:rPr>
              <a:t/>
            </a:r>
            <a:br>
              <a:rPr lang="en-US" altLang="zh-TW" sz="2400" kern="0">
                <a:latin typeface="Times New Roman" panose="02020603050405020304" pitchFamily="18" charset="0"/>
              </a:rPr>
            </a:br>
            <a:r>
              <a:rPr lang="en-US" altLang="zh-TW" sz="2400" kern="0">
                <a:latin typeface="Times New Roman" panose="02020603050405020304" pitchFamily="18" charset="0"/>
              </a:rPr>
              <a:t>Input: ???? Output: 16 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71497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2664</TotalTime>
  <Words>514</Words>
  <Application>Microsoft Office PowerPoint</Application>
  <PresentationFormat>如螢幕大小 (4:3)</PresentationFormat>
  <Paragraphs>201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新細明體</vt:lpstr>
      <vt:lpstr>標楷體</vt:lpstr>
      <vt:lpstr>Tahoma</vt:lpstr>
      <vt:lpstr>Times New Roman</vt:lpstr>
      <vt:lpstr>Wingdings</vt:lpstr>
      <vt:lpstr>Blends</vt:lpstr>
      <vt:lpstr>10401: Injured Queen Problem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Bebe</cp:lastModifiedBy>
  <cp:revision>186</cp:revision>
  <dcterms:created xsi:type="dcterms:W3CDTF">1601-01-01T00:00:00Z</dcterms:created>
  <dcterms:modified xsi:type="dcterms:W3CDTF">2017-05-18T02:35:38Z</dcterms:modified>
</cp:coreProperties>
</file>