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2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43434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95" d="100"/>
          <a:sy n="95" d="100"/>
        </p:scale>
        <p:origin x="7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5371AD-102A-4DB6-8453-79FF4E89958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148D25A-6787-4FA0-9540-20B19DE12BCC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8376743-972B-434C-8689-B0E707C99B69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96DF79-D4B7-40A8-B5C8-F66A0567C1CA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C3E1926-4115-4F06-A645-2163012F4D7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143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D569B-56A6-466F-8A21-014494F54831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DDAFE-7FC0-4375-9973-AD7916A4CF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096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B498F-CBE7-46A4-91FE-1F736E8B4225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CC792-B400-42C8-B15F-5581455E596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343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229D3-053D-40A0-8005-70B7F8936842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F166-05E8-47E9-AE2A-21738D285E0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207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C8018-4668-4265-8916-73AAB3914988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48D3A-260E-4A27-8D73-695752E794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149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244B5-6E46-4CFD-A98B-CFB203E96775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CFF86-6337-482F-9FB4-7E30C4961E2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42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539F-8B14-43F3-819C-25DB16B4E531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1D5A-10A0-442C-9A09-5AAA07D6161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825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24360-1889-4BF7-8BA4-364806B131DD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E2D8F-5140-4AEE-8015-5B8D0D1C8F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486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3454B-6463-4B5B-B875-7784535F61DD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BFACBA-CDB0-4BE0-A12B-2ECE165636A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364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12D83-B67A-4C3B-AFB1-3006B15129C4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0CA7D-842B-4830-8A76-DCEAC831F4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936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EAB7A-3C6E-4A98-AFF9-F7C5A55E97B0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FF0D0-3BBD-49FB-BF0D-947B340A131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510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D679871-7D3B-4DBC-9E7D-3D2313A67177}" type="datetime1">
              <a:rPr lang="zh-TW" altLang="en-US"/>
              <a:pPr>
                <a:defRPr/>
              </a:pPr>
              <a:t>2017/3/11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3356977F-1714-46E8-9035-9FD7390F07D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1B817C-0B6B-4984-9309-D3F7F77B2762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10573: 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Geometry Paradox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573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Geometry Paradox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林廷翰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兩小圓外切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400" dirty="0">
                <a:latin typeface="+mn-ea"/>
              </a:rPr>
              <a:t>大圓將兩小圓圍住並與兩小圓內切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endParaRPr lang="en-US" altLang="zh-TW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三圓圓心在同一直線上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給定兩小圓半徑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(r1,r2)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或兩小圓之內公切線長度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(t)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求大圓與兩小圓之間所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夾的面積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若給定資料不足求解輸出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“Impossible.”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+mn-ea"/>
                <a:cs typeface="Times New Roman" panose="02020603050405020304" pitchFamily="18" charset="0"/>
                <a:sym typeface="Wingdings" panose="05000000000000000000" pitchFamily="2" charset="2"/>
              </a:rPr>
              <a:t>本題假設</a:t>
            </a:r>
            <a:r>
              <a:rPr lang="el-G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π=2∗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arccos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zh-TW" altLang="en-US" sz="2400" dirty="0">
                <a:latin typeface="+mn-ea"/>
              </a:rPr>
              <a:t>格式需顯示到小數點後第四位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Sample Input: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	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10 10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15 20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Sample 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628.3185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1884.9556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ts val="400"/>
              </a:spcBef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620688"/>
            <a:ext cx="7772400" cy="4648200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zh-TW" altLang="en-US" sz="2000" i="1" dirty="0"/>
          </a:p>
        </p:txBody>
      </p:sp>
      <p:grpSp>
        <p:nvGrpSpPr>
          <p:cNvPr id="30" name="群組 29"/>
          <p:cNvGrpSpPr/>
          <p:nvPr/>
        </p:nvGrpSpPr>
        <p:grpSpPr>
          <a:xfrm>
            <a:off x="755576" y="1556792"/>
            <a:ext cx="2520280" cy="4176464"/>
            <a:chOff x="3048290" y="1556792"/>
            <a:chExt cx="2466892" cy="4210908"/>
          </a:xfrm>
        </p:grpSpPr>
        <p:sp>
          <p:nvSpPr>
            <p:cNvPr id="31" name="橢圓 30"/>
            <p:cNvSpPr/>
            <p:nvPr/>
          </p:nvSpPr>
          <p:spPr bwMode="auto">
            <a:xfrm>
              <a:off x="3077703" y="2032917"/>
              <a:ext cx="2437479" cy="2437479"/>
            </a:xfrm>
            <a:prstGeom prst="ellipse">
              <a:avLst/>
            </a:prstGeom>
            <a:solidFill>
              <a:schemeClr val="accent4">
                <a:lumMod val="50000"/>
                <a:lumOff val="5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2" name="橢圓 31"/>
            <p:cNvSpPr/>
            <p:nvPr/>
          </p:nvSpPr>
          <p:spPr bwMode="auto">
            <a:xfrm>
              <a:off x="4422073" y="2630871"/>
              <a:ext cx="1093109" cy="1178860"/>
            </a:xfrm>
            <a:prstGeom prst="ellipse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3" name="橢圓 32"/>
            <p:cNvSpPr/>
            <p:nvPr/>
          </p:nvSpPr>
          <p:spPr bwMode="auto">
            <a:xfrm rot="21405493">
              <a:off x="3086887" y="2564648"/>
              <a:ext cx="1314429" cy="1301755"/>
            </a:xfrm>
            <a:prstGeom prst="ellipse">
              <a:avLst/>
            </a:prstGeom>
            <a:solidFill>
              <a:schemeClr val="accent3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34" name="直線接點 33"/>
            <p:cNvCxnSpPr/>
            <p:nvPr/>
          </p:nvCxnSpPr>
          <p:spPr bwMode="auto">
            <a:xfrm>
              <a:off x="4408787" y="2032917"/>
              <a:ext cx="1709" cy="243747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 bwMode="auto">
            <a:xfrm>
              <a:off x="4189791" y="3194245"/>
              <a:ext cx="72008" cy="72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橢圓 35"/>
            <p:cNvSpPr/>
            <p:nvPr/>
          </p:nvSpPr>
          <p:spPr bwMode="auto">
            <a:xfrm>
              <a:off x="3664024" y="3206083"/>
              <a:ext cx="72008" cy="72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4366998" y="2288954"/>
              <a:ext cx="7192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(1/2)t</a:t>
              </a:r>
              <a:endPara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手繪多邊形: 圖案 37"/>
            <p:cNvSpPr/>
            <p:nvPr/>
          </p:nvSpPr>
          <p:spPr bwMode="auto">
            <a:xfrm>
              <a:off x="3078899" y="3115083"/>
              <a:ext cx="622183" cy="128337"/>
            </a:xfrm>
            <a:custGeom>
              <a:avLst/>
              <a:gdLst>
                <a:gd name="connsiteX0" fmla="*/ 0 w 609600"/>
                <a:gd name="connsiteY0" fmla="*/ 136358 h 136358"/>
                <a:gd name="connsiteX1" fmla="*/ 320842 w 609600"/>
                <a:gd name="connsiteY1" fmla="*/ 0 h 136358"/>
                <a:gd name="connsiteX2" fmla="*/ 609600 w 609600"/>
                <a:gd name="connsiteY2" fmla="*/ 136358 h 136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9600" h="136358">
                  <a:moveTo>
                    <a:pt x="0" y="136358"/>
                  </a:moveTo>
                  <a:cubicBezTo>
                    <a:pt x="109621" y="68179"/>
                    <a:pt x="219242" y="0"/>
                    <a:pt x="320842" y="0"/>
                  </a:cubicBezTo>
                  <a:cubicBezTo>
                    <a:pt x="422442" y="0"/>
                    <a:pt x="516021" y="68179"/>
                    <a:pt x="609600" y="136358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3245673" y="2774196"/>
              <a:ext cx="4903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TW" alt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直線接點 39"/>
            <p:cNvCxnSpPr/>
            <p:nvPr/>
          </p:nvCxnSpPr>
          <p:spPr bwMode="auto">
            <a:xfrm flipH="1">
              <a:off x="4244468" y="2063002"/>
              <a:ext cx="164322" cy="117316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文字方塊 40"/>
            <p:cNvSpPr txBox="1"/>
            <p:nvPr/>
          </p:nvSpPr>
          <p:spPr>
            <a:xfrm>
              <a:off x="3701221" y="1556792"/>
              <a:ext cx="6657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直線單箭頭接點 41"/>
            <p:cNvCxnSpPr>
              <a:endCxn id="41" idx="2"/>
            </p:cNvCxnSpPr>
            <p:nvPr/>
          </p:nvCxnSpPr>
          <p:spPr bwMode="auto">
            <a:xfrm flipH="1" flipV="1">
              <a:off x="4034110" y="1926124"/>
              <a:ext cx="283882" cy="732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3" name="直線接點 42"/>
            <p:cNvCxnSpPr>
              <a:stCxn id="38" idx="0"/>
              <a:endCxn id="31" idx="6"/>
            </p:cNvCxnSpPr>
            <p:nvPr/>
          </p:nvCxnSpPr>
          <p:spPr bwMode="auto">
            <a:xfrm>
              <a:off x="3078899" y="3243420"/>
              <a:ext cx="2436283" cy="823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單箭頭接點 43"/>
            <p:cNvCxnSpPr/>
            <p:nvPr/>
          </p:nvCxnSpPr>
          <p:spPr bwMode="auto">
            <a:xfrm flipH="1">
              <a:off x="3826827" y="3266253"/>
              <a:ext cx="491165" cy="12814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5" name="文字方塊 44"/>
            <p:cNvSpPr txBox="1"/>
            <p:nvPr/>
          </p:nvSpPr>
          <p:spPr>
            <a:xfrm>
              <a:off x="3048290" y="4477648"/>
              <a:ext cx="1877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)-2r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4335019" y="3772765"/>
              <a:ext cx="7192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(1/2)t</a:t>
              </a:r>
              <a:endPara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橢圓 46"/>
            <p:cNvSpPr/>
            <p:nvPr/>
          </p:nvSpPr>
          <p:spPr bwMode="auto">
            <a:xfrm>
              <a:off x="4926835" y="3206083"/>
              <a:ext cx="72008" cy="72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8" name="手繪多邊形: 圖案 47"/>
            <p:cNvSpPr/>
            <p:nvPr/>
          </p:nvSpPr>
          <p:spPr bwMode="auto">
            <a:xfrm>
              <a:off x="4418416" y="3107062"/>
              <a:ext cx="537411" cy="136358"/>
            </a:xfrm>
            <a:custGeom>
              <a:avLst/>
              <a:gdLst>
                <a:gd name="connsiteX0" fmla="*/ 0 w 537411"/>
                <a:gd name="connsiteY0" fmla="*/ 136358 h 136358"/>
                <a:gd name="connsiteX1" fmla="*/ 288758 w 537411"/>
                <a:gd name="connsiteY1" fmla="*/ 0 h 136358"/>
                <a:gd name="connsiteX2" fmla="*/ 537411 w 537411"/>
                <a:gd name="connsiteY2" fmla="*/ 136358 h 136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7411" h="136358">
                  <a:moveTo>
                    <a:pt x="0" y="136358"/>
                  </a:moveTo>
                  <a:cubicBezTo>
                    <a:pt x="99595" y="68179"/>
                    <a:pt x="199190" y="0"/>
                    <a:pt x="288758" y="0"/>
                  </a:cubicBezTo>
                  <a:cubicBezTo>
                    <a:pt x="378326" y="0"/>
                    <a:pt x="508001" y="116305"/>
                    <a:pt x="537411" y="136358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4527574" y="2749988"/>
              <a:ext cx="4903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sz="1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3554320" y="5306035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+mn-ea"/>
                  <a:ea typeface="+mn-ea"/>
                </a:rPr>
                <a:t>求灰色面積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矩形 50"/>
              <p:cNvSpPr/>
              <p:nvPr/>
            </p:nvSpPr>
            <p:spPr>
              <a:xfrm>
                <a:off x="3986026" y="1484432"/>
                <a:ext cx="4572000" cy="30469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ts val="400"/>
                  </a:spcBef>
                </a:pPr>
                <a:r>
                  <a:rPr lang="zh-TW" altLang="en-US" dirty="0">
                    <a:latin typeface="+mn-ea"/>
                    <a:ea typeface="+mn-ea"/>
                  </a:rPr>
                  <a:t>由題意可知大圓半徑為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zh-TW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zh-TW" dirty="0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TW" altLang="en-US" dirty="0">
                    <a:latin typeface="+mn-ea"/>
                    <a:ea typeface="+mn-ea"/>
                  </a:rPr>
                  <a:t>，大圓與兩小圓之間所夾的面積為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altLang="zh-TW" baseline="300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l-GR" altLang="zh-TW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l-GR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π</m:t>
                    </m:r>
                    <m:r>
                      <a:rPr lang="el-GR" altLang="zh-TW" i="1" dirty="0"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=2r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zh-TW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zh-TW" altLang="en-US" dirty="0">
                    <a:latin typeface="+mn-ea"/>
                    <a:ea typeface="+mn-ea"/>
                  </a:rPr>
                  <a:t>，因此若給定兩小圓半徑可帶入推導出的式子直接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print</a:t>
                </a:r>
                <a:r>
                  <a:rPr lang="zh-TW" altLang="en-US" dirty="0">
                    <a:latin typeface="+mn-ea"/>
                    <a:ea typeface="+mn-ea"/>
                  </a:rPr>
                  <a:t>，但若給定兩小圓之內公切線，須利用畢氏定理推出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-(r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=4r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</a:t>
                </a:r>
                <a:r>
                  <a:rPr lang="en-US" altLang="zh-TW" baseline="-25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=(1/4)t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</a:p>
              <a:p>
                <a:pPr marL="0" indent="0" eaLnBrk="1" hangingPunct="1">
                  <a:spcBef>
                    <a:spcPts val="0"/>
                  </a:spcBef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altLang="zh-TW" baseline="-250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=(1/8)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altLang="zh-TW" baseline="3000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TW" altLang="en-US" dirty="0">
                    <a:latin typeface="+mn-ea"/>
                    <a:ea typeface="+mn-ea"/>
                    <a:cs typeface="Times New Roman" panose="02020603050405020304" pitchFamily="18" charset="0"/>
                  </a:rPr>
                  <a:t>可得面積為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(1/8)t</a:t>
                </a:r>
                <a:r>
                  <a:rPr lang="en-US" altLang="zh-TW" baseline="300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+mn-ea"/>
                        <a:ea typeface="+mn-ea"/>
                      </a:rPr>
                      <m:t> </m:t>
                    </m:r>
                    <m:r>
                      <m:rPr>
                        <m:nor/>
                      </m:rPr>
                      <a:rPr lang="el-GR" altLang="zh-TW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endParaRPr lang="zh-TW" altLang="en-US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矩形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26" y="1484432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133" t="-1603" r="-400" b="-38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箭號: 向右 51"/>
          <p:cNvSpPr/>
          <p:nvPr/>
        </p:nvSpPr>
        <p:spPr bwMode="auto">
          <a:xfrm>
            <a:off x="4134088" y="4201717"/>
            <a:ext cx="213792" cy="201915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902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692696"/>
                <a:ext cx="7772400" cy="4648200"/>
              </a:xfrm>
            </p:spPr>
            <p:txBody>
              <a:bodyPr/>
              <a:lstStyle/>
              <a:p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Input</a:t>
                </a:r>
                <a:r>
                  <a:rPr lang="zh-TW" altLang="en-US" sz="2400" dirty="0">
                    <a:latin typeface="+mn-ea"/>
                  </a:rPr>
                  <a:t>為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zh-TW" altLang="en-US" sz="2400" dirty="0">
                    <a:latin typeface="+mn-ea"/>
                  </a:rPr>
                  <a:t>時，可知面積為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l-GR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l-GR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zh-TW" sz="2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r>
                      <a:rPr lang="el-GR" altLang="zh-TW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+mn-ea"/>
                  </a:rPr>
                  <a:t>，因此答案為</a:t>
                </a:r>
                <a:r>
                  <a:rPr lang="en-US" altLang="zh-TW" sz="2400" dirty="0">
                    <a:latin typeface="+mn-ea"/>
                  </a:rPr>
                  <a:t>628.3185</a:t>
                </a:r>
                <a:r>
                  <a:rPr lang="zh-TW" altLang="en-US" sz="2400" dirty="0">
                    <a:latin typeface="+mn-ea"/>
                  </a:rPr>
                  <a:t>。</a:t>
                </a:r>
                <a:endParaRPr lang="en-US" altLang="zh-TW" sz="24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TW" sz="2400" dirty="0">
                  <a:latin typeface="+mn-ea"/>
                </a:endParaRPr>
              </a:p>
              <a:p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+mn-ea"/>
                  </a:rPr>
                  <a:t>本題因為在輸入時必須判斷輸入的是兩小圓半徑</a:t>
                </a:r>
                <a:r>
                  <a:rPr lang="en-US" altLang="zh-TW" sz="2400" dirty="0">
                    <a:latin typeface="+mn-ea"/>
                  </a:rPr>
                  <a:t>(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latin typeface="+mn-ea"/>
                  </a:rPr>
                  <a:t>輸入</a:t>
                </a:r>
                <a:r>
                  <a:rPr lang="en-US" altLang="zh-TW" sz="2400" dirty="0">
                    <a:latin typeface="+mn-ea"/>
                  </a:rPr>
                  <a:t>)</a:t>
                </a:r>
                <a:r>
                  <a:rPr lang="zh-TW" altLang="en-US" sz="2400" dirty="0">
                    <a:latin typeface="+mn-ea"/>
                  </a:rPr>
                  <a:t>還是公切線</a:t>
                </a:r>
                <a:r>
                  <a:rPr lang="en-US" altLang="zh-TW" sz="2400" dirty="0">
                    <a:latin typeface="+mn-ea"/>
                  </a:rPr>
                  <a:t>(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2400" dirty="0">
                    <a:latin typeface="+mn-ea"/>
                  </a:rPr>
                  <a:t>輸入</a:t>
                </a:r>
                <a:r>
                  <a:rPr lang="en-US" altLang="zh-TW" sz="2400" dirty="0">
                    <a:latin typeface="+mn-ea"/>
                  </a:rPr>
                  <a:t>)</a:t>
                </a:r>
                <a:r>
                  <a:rPr lang="zh-TW" altLang="en-US" sz="2400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sz="2400" dirty="0">
                    <a:latin typeface="+mn-ea"/>
                  </a:rPr>
                  <a:t>所以用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istringstream</a:t>
                </a:r>
                <a:r>
                  <a:rPr lang="zh-TW" altLang="en-US" sz="2400" dirty="0">
                    <a:latin typeface="+mn-ea"/>
                  </a:rPr>
                  <a:t>與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</a:t>
                </a:r>
                <a:r>
                  <a:rPr lang="zh-TW" altLang="en-US" sz="2400" dirty="0">
                    <a:latin typeface="+mn-ea"/>
                  </a:rPr>
                  <a:t>來解決輸入問題</a:t>
                </a:r>
                <a:r>
                  <a:rPr lang="zh-TW" altLang="en-US" sz="2400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sz="2400" dirty="0">
                    <a:latin typeface="+mn-ea"/>
                  </a:rPr>
                  <a:t>而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Impossible</a:t>
                </a:r>
                <a:r>
                  <a:rPr lang="zh-TW" altLang="en-US" sz="2400" dirty="0">
                    <a:latin typeface="+mn-ea"/>
                  </a:rPr>
                  <a:t>情形為輸入值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&lt;=0</a:t>
                </a:r>
                <a:r>
                  <a:rPr lang="zh-TW" altLang="en-US" sz="2400" dirty="0">
                    <a:latin typeface="新細明體" panose="02020500000000000000" pitchFamily="18" charset="-12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，</a:t>
                </a:r>
                <a:r>
                  <a:rPr lang="el-GR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zh-TW" sz="2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r>
                      <a:rPr lang="el-GR" altLang="zh-TW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+mn-ea"/>
                  </a:rPr>
                  <a:t>則使用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zh-TW" altLang="en-US" sz="2400" dirty="0">
                    <a:latin typeface="+mn-ea"/>
                  </a:rPr>
                  <a:t>的函式</a:t>
                </a:r>
                <a:r>
                  <a:rPr lang="zh-TW" altLang="en-US" sz="2400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en-US" sz="2400" dirty="0">
                  <a:latin typeface="+mn-ea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692696"/>
                <a:ext cx="7772400" cy="4648200"/>
              </a:xfrm>
              <a:blipFill>
                <a:blip r:embed="rId2"/>
                <a:stretch>
                  <a:fillRect l="-157" t="-1050" r="-4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F166-05E8-47E9-AE2A-21738D285E0B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594373"/>
            <a:ext cx="4533900" cy="22383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452" y="3594373"/>
            <a:ext cx="2743438" cy="5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6316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3675</TotalTime>
  <Words>264</Words>
  <Application>Microsoft Office PowerPoint</Application>
  <PresentationFormat>如螢幕大小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10573: Geometry Paradox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143</cp:revision>
  <dcterms:created xsi:type="dcterms:W3CDTF">1601-01-01T00:00:00Z</dcterms:created>
  <dcterms:modified xsi:type="dcterms:W3CDTF">2017-03-11T09:02:00Z</dcterms:modified>
</cp:coreProperties>
</file>