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09" r:id="rId3"/>
    <p:sldId id="310" r:id="rId4"/>
    <p:sldId id="311" r:id="rId5"/>
    <p:sldId id="312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0" d="100"/>
          <a:sy n="70" d="100"/>
        </p:scale>
        <p:origin x="12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CF45D0-377E-4C30-B71D-6028CB0A7AC0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7415869-323C-4565-9999-0269319AFED0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57F3B34-F3DF-4D87-A5C9-0ECE41CDE774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57F3B34-F3DF-4D87-A5C9-0ECE41CDE774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150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F45D0-377E-4C30-B71D-6028CB0A7AC0}" type="slidenum">
              <a:rPr lang="zh-TW" altLang="en-US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6566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FD93CC-E33E-4CB7-99A5-7496318C4194}" type="datetime1">
              <a:rPr lang="zh-TW" altLang="en-US"/>
              <a:pPr>
                <a:defRPr/>
              </a:pPr>
              <a:t>2017/4/6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BD8A2A1-844A-48B2-AA88-B8CCAA0E67D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062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540B3-0C47-4D66-8B8F-9872263BF713}" type="datetime1">
              <a:rPr lang="zh-TW" altLang="en-US"/>
              <a:pPr>
                <a:defRPr/>
              </a:pPr>
              <a:t>2017/4/6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323A59-A5C2-4A8F-A8BA-5045160ECC3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25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B1123-2F59-477B-A155-8792134BE4B6}" type="datetime1">
              <a:rPr lang="zh-TW" altLang="en-US"/>
              <a:pPr>
                <a:defRPr/>
              </a:pPr>
              <a:t>2017/4/6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B623EF-D7A5-4BDD-BAEF-F7CBBC43864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5391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5E63C-8AA6-4A66-B6E7-0D76C5C713E6}" type="datetime1">
              <a:rPr lang="zh-TW" altLang="en-US"/>
              <a:pPr>
                <a:defRPr/>
              </a:pPr>
              <a:t>2017/4/6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BE0C31-9BC3-46B9-B1C0-C73C7BAD8D0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13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0EF4C-63B5-41A9-BF03-08F2D163B70A}" type="datetime1">
              <a:rPr lang="zh-TW" altLang="en-US"/>
              <a:pPr>
                <a:defRPr/>
              </a:pPr>
              <a:t>2017/4/6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DC5DBE-B08B-4E22-9C7D-0A4B45573A0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705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33786-29F7-4AEB-A798-4E5F7CAA3A91}" type="datetime1">
              <a:rPr lang="zh-TW" altLang="en-US"/>
              <a:pPr>
                <a:defRPr/>
              </a:pPr>
              <a:t>2017/4/6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0F6D8A-1B24-4E93-929C-E911C9F8827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4208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F9BEE-E8BB-4809-AB2A-BDE41B1F698A}" type="datetime1">
              <a:rPr lang="zh-TW" altLang="en-US"/>
              <a:pPr>
                <a:defRPr/>
              </a:pPr>
              <a:t>2017/4/6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AADDBE-788B-4044-9B17-9305A9F4068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4185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F13A9-0F61-4054-B1AD-051EFB89CA41}" type="datetime1">
              <a:rPr lang="zh-TW" altLang="en-US"/>
              <a:pPr>
                <a:defRPr/>
              </a:pPr>
              <a:t>2017/4/6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B872A2-454D-49C1-AFD0-40C8B22D5C3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358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72361-839E-42E1-8A63-537B79E527BB}" type="datetime1">
              <a:rPr lang="zh-TW" altLang="en-US"/>
              <a:pPr>
                <a:defRPr/>
              </a:pPr>
              <a:t>2017/4/6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AA892F-830A-4FDC-A5AF-E5C464B3885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153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7A33D-73D8-461D-81AF-62E8D886FD9B}" type="datetime1">
              <a:rPr lang="zh-TW" altLang="en-US"/>
              <a:pPr>
                <a:defRPr/>
              </a:pPr>
              <a:t>2017/4/6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92A77A-9B79-400C-88C5-ABEFD3062D4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10953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27DEA-326A-4982-AD02-11EE11F1441C}" type="datetime1">
              <a:rPr lang="zh-TW" altLang="en-US"/>
              <a:pPr>
                <a:defRPr/>
              </a:pPr>
              <a:t>2017/4/6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3FDE76-2BA7-4ED3-9B05-241FEB0F179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8656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7D27C2A-7CE1-454D-8A0E-2480772DF0D0}" type="datetime1">
              <a:rPr lang="zh-TW" altLang="en-US"/>
              <a:pPr>
                <a:defRPr/>
              </a:pPr>
              <a:t>2017/4/6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B8AFC3F7-26DE-41FC-AA7D-1EEA0CECD470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D5A95E8-79B2-410F-AC74-BCBA4E04B7BE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11015: 05-2 Rendezvous</a:t>
            </a:r>
            <a:endParaRPr lang="en-US" altLang="zh-TW" dirty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5410200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11015: 05-2 Rendezvous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林澤丞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17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有一個小組要在一個地方討論功課。他們想要在一個可以讓總耗費的量最少的地方見面。總耗費量的定義是從所有人到目的地的總距離。輸入格式：第一行有二個整數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表示小組人數，</a:t>
            </a:r>
            <a:r>
              <a:rPr lang="en-US" altLang="zh-TW" sz="2400" dirty="0">
                <a:latin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</a:rPr>
              <a:t>表示路徑數。接下來的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行代表組員的名字。接下來</a:t>
            </a:r>
            <a:r>
              <a:rPr lang="en-US" altLang="zh-TW" sz="2400" dirty="0">
                <a:latin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</a:rPr>
              <a:t>行有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個整數，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</a:rPr>
              <a:t>，表示從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</a:rPr>
              <a:t>到</a:t>
            </a:r>
            <a:r>
              <a:rPr lang="en-US" altLang="zh-TW" sz="2400" dirty="0">
                <a:latin typeface="Times New Roman" panose="02020603050405020304" pitchFamily="18" charset="0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</a:rPr>
              <a:t>或從</a:t>
            </a:r>
            <a:r>
              <a:rPr lang="en-US" altLang="zh-TW" sz="2400" dirty="0">
                <a:latin typeface="Times New Roman" panose="02020603050405020304" pitchFamily="18" charset="0"/>
              </a:rPr>
              <a:t>j</a:t>
            </a:r>
            <a:r>
              <a:rPr lang="zh-TW" altLang="en-US" sz="2400" dirty="0">
                <a:latin typeface="Times New Roman" panose="02020603050405020304" pitchFamily="18" charset="0"/>
              </a:rPr>
              <a:t>到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</a:rPr>
              <a:t>的路徑需耗費</a:t>
            </a:r>
            <a:r>
              <a:rPr lang="en-US" altLang="zh-TW" sz="2400" dirty="0">
                <a:latin typeface="Times New Roman" panose="02020603050405020304" pitchFamily="18" charset="0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</a:rPr>
              <a:t>。如果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</a:rPr>
              <a:t>都是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表示程式結束。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4E57328-5354-4911-BD6F-714B1A19CBB3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Sample Input: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4 3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latin typeface="Times New Roman" panose="02020603050405020304" pitchFamily="18" charset="0"/>
              </a:rPr>
              <a:t>timotius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harry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latin typeface="Times New Roman" panose="02020603050405020304" pitchFamily="18" charset="0"/>
              </a:rPr>
              <a:t>richard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err="1">
                <a:latin typeface="Times New Roman" panose="02020603050405020304" pitchFamily="18" charset="0"/>
              </a:rPr>
              <a:t>januar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1 2 10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1 3 8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1 4 6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Sample Output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Case #1 : </a:t>
            </a:r>
            <a:r>
              <a:rPr lang="en-US" altLang="zh-TW" sz="2400" dirty="0" err="1">
                <a:latin typeface="Times New Roman" panose="02020603050405020304" pitchFamily="18" charset="0"/>
              </a:rPr>
              <a:t>timotius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959" y="1837981"/>
            <a:ext cx="3714605" cy="331856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4E57328-5354-4911-BD6F-714B1A19CBB3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	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這是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All pairs shortest paths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problem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，可以用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dynamic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programming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的方式解。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	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求出陣</a:t>
                </a:r>
                <a14:m>
                  <m:oMath xmlns:m="http://schemas.openxmlformats.org/officeDocument/2006/math">
                    <m:r>
                      <a:rPr lang="zh-TW" altLang="en-US" sz="2400" i="1" smtClean="0">
                        <a:latin typeface="Cambria Math" panose="02040503050406030204" pitchFamily="18" charset="0"/>
                      </a:rPr>
                      <m:t>列</m:t>
                    </m:r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後，將每一行的數字加起來。陣列中第</a:t>
                </a:r>
                <a:r>
                  <a:rPr lang="en-US" altLang="zh-TW" sz="2400" i="1" dirty="0" err="1">
                    <a:latin typeface="Times New Roman" panose="02020603050405020304" pitchFamily="18" charset="0"/>
                  </a:rPr>
                  <a:t>i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行的總和代表所有點到目的地</a:t>
                </a:r>
                <a:r>
                  <a:rPr lang="en-US" altLang="zh-TW" sz="2400" i="1" dirty="0" err="1">
                    <a:latin typeface="Times New Roman" panose="02020603050405020304" pitchFamily="18" charset="0"/>
                  </a:rPr>
                  <a:t>i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的總耗費。將總消耗最小</a:t>
                </a:r>
                <a:r>
                  <a:rPr lang="zh-TW" altLang="en-US" sz="2400">
                    <a:latin typeface="Times New Roman" panose="02020603050405020304" pitchFamily="18" charset="0"/>
                  </a:rPr>
                  <a:t>的編號所對應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的名字印出來。</a:t>
                </a:r>
              </a:p>
            </p:txBody>
          </p:sp>
        </mc:Choice>
        <mc:Fallback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208" t="-15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89" y="2054498"/>
            <a:ext cx="7473821" cy="288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025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404664"/>
                <a:ext cx="8210872" cy="6264696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12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zh-TW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TW" sz="2000" b="1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altLang="zh-TW" sz="2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altLang="zh-TW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TW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m>
                        <m:mPr>
                          <m:mcs>
                            <m:mc>
                              <m:mcPr>
                                <m:count m:val="4"/>
                                <m:mcJc m:val="center"/>
                              </m:mcPr>
                            </m:mc>
                          </m:mcs>
                          <m:ctrlPr>
                            <a:rPr lang="en-US" altLang="zh-TW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US" altLang="zh-TW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altLang="zh-TW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e>
                        </m:mr>
                        <m:m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altLang="zh-TW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altLang="zh-TW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</m:m>
                      <m:r>
                        <a:rPr lang="zh-TW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zh-TW" alt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zh-TW" alt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altLang="zh-TW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altLang="zh-TW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m>
                        <m:mPr>
                          <m:mcs>
                            <m:mc>
                              <m:mcPr>
                                <m:count m:val="4"/>
                                <m:mcJc m:val="center"/>
                              </m:mcPr>
                            </m:mc>
                          </m:mcs>
                          <m:ctrlP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</m:t>
                            </m:r>
                          </m:e>
                        </m:mr>
                        <m:m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</m:m>
                    </m:oMath>
                  </m:oMathPara>
                </a14:m>
                <a:endParaRPr lang="en-US" altLang="zh-TW" sz="20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m>
                        <m:mPr>
                          <m:mcs>
                            <m:mc>
                              <m:mcPr>
                                <m:count m:val="4"/>
                                <m:mcJc m:val="center"/>
                              </m:mcPr>
                            </m:mc>
                          </m:mcs>
                          <m:ctrlP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11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</m:t>
                            </m:r>
                          </m:e>
                        </m:mr>
                        <m:m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11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</m:m>
                      <m:r>
                        <a:rPr lang="zh-TW" alt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       </m:t>
                      </m:r>
                      <m:sSup>
                        <m:sSupPr>
                          <m:ctrlP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zh-TW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zh-TW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m>
                        <m:mPr>
                          <m:mcs>
                            <m:mc>
                              <m:mcPr>
                                <m:count m:val="4"/>
                                <m:mcJc m:val="center"/>
                              </m:mcPr>
                            </m:mc>
                          </m:mcs>
                          <m:ctrlP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TW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US" altLang="zh-TW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11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US" altLang="zh-TW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</m:mr>
                        <m:mr>
                          <m:e>
                            <m:r>
                              <a:rPr lang="en-US" altLang="zh-TW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11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</m:m>
                    </m:oMath>
                  </m:oMathPara>
                </a14:m>
                <a:endParaRPr lang="en-US" altLang="zh-TW" sz="20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0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altLang="zh-TW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m>
                        <m:mPr>
                          <m:mcs>
                            <m:mc>
                              <m:mcPr>
                                <m:count m:val="4"/>
                                <m:mcJc m:val="center"/>
                              </m:mcPr>
                            </m:mc>
                          </m:mcs>
                          <m:ctrlPr>
                            <a:rPr lang="en-US" altLang="zh-TW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</m:mr>
                        <m:m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mr>
                        <m:mr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en-US" altLang="zh-TW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</m:m>
                    </m:oMath>
                  </m:oMathPara>
                </a14:m>
                <a:endParaRPr lang="en-US" altLang="zh-TW" sz="20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12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依據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altLang="zh-TW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zh-TW" alt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可以得到：</a:t>
                </a:r>
                <a:endParaRPr lang="en-US" altLang="zh-TW" sz="20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所有點到目的地</a:t>
                </a:r>
                <a:r>
                  <a:rPr lang="en-US" altLang="zh-TW" sz="2000" dirty="0">
                    <a:latin typeface="Times New Roman" panose="02020603050405020304" pitchFamily="18" charset="0"/>
                  </a:rPr>
                  <a:t>1</a:t>
                </a:r>
                <a:r>
                  <a:rPr lang="zh-TW" alt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的總耗費為：</a:t>
                </a:r>
                <a14:m>
                  <m:oMath xmlns:m="http://schemas.openxmlformats.org/officeDocument/2006/math"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0+</m:t>
                    </m:r>
                    <m:r>
                      <a:rPr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6+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altLang="zh-TW" sz="20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000" dirty="0">
                    <a:latin typeface="Times New Roman" panose="02020603050405020304" pitchFamily="18" charset="0"/>
                  </a:rPr>
                  <a:t>所有點到目的地</a:t>
                </a:r>
                <a:r>
                  <a:rPr lang="en-US" altLang="zh-TW" sz="2000" dirty="0">
                    <a:latin typeface="Times New Roman" panose="02020603050405020304" pitchFamily="18" charset="0"/>
                  </a:rPr>
                  <a:t>2</a:t>
                </a:r>
                <a:r>
                  <a:rPr lang="zh-TW" altLang="en-US" sz="2000" dirty="0">
                    <a:latin typeface="Times New Roman" panose="02020603050405020304" pitchFamily="18" charset="0"/>
                  </a:rPr>
                  <a:t>的總耗費為：</a:t>
                </a:r>
                <a14:m>
                  <m:oMath xmlns:m="http://schemas.openxmlformats.org/officeDocument/2006/math">
                    <m:r>
                      <a:rPr lang="en-US" altLang="zh-TW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+3+</m:t>
                    </m:r>
                    <m:r>
                      <a:rPr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zh-TW" altLang="en-US" sz="20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000" dirty="0">
                    <a:latin typeface="Times New Roman" panose="02020603050405020304" pitchFamily="18" charset="0"/>
                  </a:rPr>
                  <a:t>所有點到目的地</a:t>
                </a:r>
                <a:r>
                  <a:rPr lang="en-US" altLang="zh-TW" sz="2000" dirty="0">
                    <a:latin typeface="Times New Roman" panose="02020603050405020304" pitchFamily="18" charset="0"/>
                  </a:rPr>
                  <a:t>3</a:t>
                </a:r>
                <a:r>
                  <a:rPr lang="zh-TW" altLang="en-US" sz="2000" dirty="0">
                    <a:latin typeface="Times New Roman" panose="02020603050405020304" pitchFamily="18" charset="0"/>
                  </a:rPr>
                  <a:t>的總耗費為：</a:t>
                </a:r>
                <a14:m>
                  <m:oMath xmlns:m="http://schemas.openxmlformats.org/officeDocument/2006/math">
                    <m:r>
                      <a:rPr lang="en-US" altLang="zh-TW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+3+</m:t>
                    </m:r>
                    <m:r>
                      <a:rPr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zh-TW" altLang="en-US" sz="20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000" dirty="0">
                    <a:latin typeface="Times New Roman" panose="02020603050405020304" pitchFamily="18" charset="0"/>
                  </a:rPr>
                  <a:t>所有點到目的地</a:t>
                </a:r>
                <a:r>
                  <a:rPr lang="en-US" altLang="zh-TW" sz="2000" dirty="0">
                    <a:latin typeface="Times New Roman" panose="02020603050405020304" pitchFamily="18" charset="0"/>
                  </a:rPr>
                  <a:t>4</a:t>
                </a:r>
                <a:r>
                  <a:rPr lang="zh-TW" altLang="en-US" sz="2000" dirty="0">
                    <a:latin typeface="Times New Roman" panose="02020603050405020304" pitchFamily="18" charset="0"/>
                  </a:rPr>
                  <a:t>的總耗費為：</a:t>
                </a:r>
                <a14:m>
                  <m:oMath xmlns:m="http://schemas.openxmlformats.org/officeDocument/2006/math">
                    <m:r>
                      <a:rPr lang="en-US" altLang="zh-TW" sz="2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+5+</m:t>
                    </m:r>
                    <m:r>
                      <a:rPr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</m:t>
                    </m:r>
                    <m:r>
                      <a:rPr lang="en-US" altLang="zh-TW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altLang="zh-TW" sz="20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zh-TW" altLang="en-US" sz="2000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404664"/>
                <a:ext cx="8210872" cy="6264696"/>
              </a:xfrm>
              <a:blipFill>
                <a:blip r:embed="rId3"/>
                <a:stretch>
                  <a:fillRect l="-742" t="-1362" b="-97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0C31-9BC3-46B9-B1C0-C73C7BAD8D01}" type="slidenum">
              <a:rPr lang="zh-TW" altLang="en-US" smtClean="0"/>
              <a:pPr/>
              <a:t>4</a:t>
            </a:fld>
            <a:endParaRPr lang="en-US" altLang="zh-TW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623105"/>
            <a:ext cx="3023896" cy="2701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73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260648"/>
            <a:ext cx="8282880" cy="5911552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</a:rPr>
              <a:t>無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E0C31-9BC3-46B9-B1C0-C73C7BAD8D01}" type="slidenum">
              <a:rPr lang="zh-TW" altLang="en-US" smtClean="0"/>
              <a:pPr/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03569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2660</TotalTime>
  <Words>437</Words>
  <Application>Microsoft Office PowerPoint</Application>
  <PresentationFormat>如螢幕大小 (4:3)</PresentationFormat>
  <Paragraphs>53</Paragraphs>
  <Slides>5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新細明體</vt:lpstr>
      <vt:lpstr>標楷體</vt:lpstr>
      <vt:lpstr>Cambria Math</vt:lpstr>
      <vt:lpstr>Tahoma</vt:lpstr>
      <vt:lpstr>Times New Roman</vt:lpstr>
      <vt:lpstr>Wingdings</vt:lpstr>
      <vt:lpstr>Blends</vt:lpstr>
      <vt:lpstr>11015: 05-2 Rendezvous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marc21517</cp:lastModifiedBy>
  <cp:revision>126</cp:revision>
  <dcterms:created xsi:type="dcterms:W3CDTF">1601-01-01T00:00:00Z</dcterms:created>
  <dcterms:modified xsi:type="dcterms:W3CDTF">2017-04-06T09:34:07Z</dcterms:modified>
</cp:coreProperties>
</file>