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7" r:id="rId4"/>
    <p:sldId id="318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7" d="100"/>
          <a:sy n="67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218F755-8192-422D-8401-A56A64C0241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8684D58-26CC-4454-AC6F-C91433262287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FA6DFC1-0500-48CE-8F40-A3872870D01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F7654F-9324-4E3A-A76D-34F43EC76AD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0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7F7654F-9324-4E3A-A76D-34F43EC76AD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0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14F3C-3050-435E-8733-64AFF9DCD033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B7CA3-65EE-4059-B2CA-5F404A0DB25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05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8C9E-F213-4179-B7AB-BAAC4E3A87FE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2DC47-6145-45AA-9292-7D0EDE4366C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204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FFB5-8254-4BDB-A906-968006D59C5B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B3BBA-B9F9-49DC-A5C4-46D17BC10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850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2B536-FA7B-4DF9-802B-31844D159901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AE240-D820-4337-A309-6051DFE698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056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90F77-F58E-45A0-895C-DAF9F1B5837B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DAFEB-6C8E-49F8-919B-EF6C836421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891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66528-1C7C-4090-BE0E-2225FD692A07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6F34B-2A19-42CF-87F0-F74B552D26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690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3D4CA-8B03-4647-8498-E398DF79CA76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D17B-6530-4E63-8D1F-26E16BBEB1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62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04828-23ED-4547-85A9-107232FE45CF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DB410-22A4-4E6D-81CE-C52CFE146D1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5532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79888-FC5D-4E4D-97FD-E5AB7460549B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E02C7-4605-4CEF-B45A-6A0293C5FF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544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319EF-48C1-464B-A41F-6B2646143E10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A20CA-6B05-400F-82CE-DE5F0C174F7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796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7E1D9-0845-408A-A596-3AD474E73FFA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8D762-0829-4D99-B48C-88F1ED8770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376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06C8427-970F-4E66-AC9A-574AD9D95A99}" type="datetime1">
              <a:rPr lang="zh-TW" altLang="en-US"/>
              <a:pPr>
                <a:defRPr/>
              </a:pPr>
              <a:t>2017/6/8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EB1E140-957B-4B06-9301-9A93B125ED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5FB005-A282-4047-B0C2-B3EA3289DFC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744538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11029 : Leading and Trailing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3400" y="1268413"/>
                <a:ext cx="8077200" cy="5284787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★★★☆☆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11029 : Leading and Trailing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廖偉驊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17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6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8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求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的前三位數和末尾的三位數。其中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位元正整數，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是小於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10000001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的正整數。</a:t>
                </a:r>
                <a:endParaRPr lang="zh-TW" altLang="en-US" sz="2400" dirty="0">
                  <a:latin typeface="Times New Roman" panose="02020603050405020304" pitchFamily="18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410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3400" y="1268413"/>
                <a:ext cx="8077200" cy="5284787"/>
              </a:xfrm>
              <a:blipFill>
                <a:blip r:embed="rId3"/>
                <a:stretch>
                  <a:fillRect l="-151" t="-923" r="-6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4F8191-2464-46AD-988A-3B540278C03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題意範例：</a:t>
                </a:r>
                <a:r>
                  <a:rPr lang="zh-TW" altLang="en-US" sz="240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  </a:t>
                </a:r>
                <a:br>
                  <a:rPr lang="en-US" altLang="zh-TW" sz="240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Input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    123456 1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    123456 2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Output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    123...456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en-US" altLang="zh-TW" sz="2400" dirty="0">
                    <a:latin typeface="Times New Roman" panose="02020603050405020304" pitchFamily="18" charset="0"/>
                  </a:rPr>
                  <a:t>    152...936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前三位數算法：對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取</a:t>
                </a:r>
                <a: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log</a:t>
                </a: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altLang="zh-TW" sz="24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altLang="zh-TW" sz="24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TW" sz="240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altLang="zh-TW" sz="24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10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</m:e>
                            </m:func>
                            <m:r>
                              <a:rPr lang="en-US" altLang="zh-TW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altLang="zh-TW" sz="2400" i="0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altLang="zh-TW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func>
                    <m:r>
                      <a:rPr lang="en-US" altLang="zh-TW" sz="2400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unc>
                      <m:func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TW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altLang="zh-TW" sz="2400" b="0" i="0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func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altLang="zh-TW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func>
                          <m:funcPr>
                            <m:ctrlPr>
                              <a:rPr lang="en-US" altLang="zh-TW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altLang="zh-TW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altLang="zh-TW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×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TW" sz="2400" b="0" i="0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altLang="zh-TW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altLang="zh-TW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，算出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e>
                    </m:func>
                    <m:r>
                      <a:rPr lang="en-US" altLang="zh-TW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的小數部分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，之後計算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p>
                    </m:sSup>
                    <m:r>
                      <a:rPr lang="en-US" altLang="zh-TW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。</a:t>
                </a:r>
                <a:br>
                  <a:rPr lang="en-US" altLang="zh-TW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  <a:sym typeface="Wingdings" panose="05000000000000000000" pitchFamily="2" charset="2"/>
                  </a:rPr>
                  <a:t>    尾三位數算法：利用快速冪做計算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</a:p>
            </p:txBody>
          </p:sp>
        </mc:Choice>
        <mc:Fallback xmlns="">
          <p:sp>
            <p:nvSpPr>
              <p:cNvPr id="6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962015-7CAB-42CF-810F-957E98B0DB0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3"/>
              <p:cNvSpPr txBox="1">
                <a:spLocks noChangeArrowheads="1"/>
              </p:cNvSpPr>
              <p:nvPr/>
            </p:nvSpPr>
            <p:spPr bwMode="auto">
              <a:xfrm>
                <a:off x="381000" y="260350"/>
                <a:ext cx="8077200" cy="6064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br>
                  <a:rPr lang="en-US" altLang="zh-TW" sz="2400" kern="0" dirty="0">
                    <a:latin typeface="Times New Roman" panose="02020603050405020304" pitchFamily="18" charset="0"/>
                  </a:rPr>
                </a:br>
                <a:r>
                  <a:rPr lang="zh-TW" altLang="en-US" sz="2400" kern="0" dirty="0">
                    <a:latin typeface="Times New Roman" panose="02020603050405020304" pitchFamily="18" charset="0"/>
                  </a:rPr>
                  <a:t>例題：</a:t>
                </a:r>
                <a:br>
                  <a:rPr lang="en-US" altLang="zh-TW" sz="2400" kern="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</a:rPr>
                  <a:t>Input:</a:t>
                </a:r>
                <a:br>
                  <a:rPr lang="en-US" altLang="zh-TW" sz="2400" kern="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</a:rPr>
                  <a:t>    </a:t>
                </a:r>
                <a:r>
                  <a:rPr lang="en-US" altLang="zh-CN" sz="2400" kern="0" dirty="0">
                    <a:latin typeface="Times New Roman" panose="02020603050405020304" pitchFamily="18" charset="0"/>
                  </a:rPr>
                  <a:t>123456 13</a:t>
                </a:r>
                <a:br>
                  <a:rPr lang="en-US" altLang="zh-TW" sz="2400" kern="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</a:rPr>
                  <a:t>Output:</a:t>
                </a:r>
                <a:br>
                  <a:rPr lang="en-US" altLang="zh-TW" sz="2400" kern="0" dirty="0">
                    <a:latin typeface="Times New Roman" panose="02020603050405020304" pitchFamily="18" charset="0"/>
                  </a:rPr>
                </a:br>
                <a:r>
                  <a:rPr lang="en-US" altLang="zh-TW" sz="2400" kern="0" dirty="0">
                    <a:latin typeface="Times New Roman" panose="02020603050405020304" pitchFamily="18" charset="0"/>
                  </a:rPr>
                  <a:t>    154...616</a:t>
                </a: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kern="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kern="0" dirty="0">
                    <a:latin typeface="Times New Roman" panose="02020603050405020304" pitchFamily="18" charset="0"/>
                  </a:rPr>
                  <a:t>首三位</a:t>
                </a:r>
                <a:endParaRPr lang="en-US" altLang="zh-TW" sz="2400" kern="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TW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altLang="zh-CN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  <m:r>
                              <a:rPr lang="en-US" altLang="zh-CN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  <m:r>
                              <a:rPr lang="en-US" altLang="zh-TW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en-US" altLang="zh-TW" sz="2400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zh-TW" sz="24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zh-CN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altLang="zh-CN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r>
                          <a:rPr lang="en-US" altLang="zh-CN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altLang="zh-CN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56</m:t>
                        </m:r>
                      </m:e>
                    </m:func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13×5.091512…≈66.18965862…</m:t>
                    </m:r>
                  </m:oMath>
                </a14:m>
                <a:endParaRPr lang="en-US" altLang="zh-TW" sz="2400" kern="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66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18965862</m:t>
                        </m:r>
                      </m:sup>
                    </m:sSup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18965862</m:t>
                        </m:r>
                      </m:sup>
                    </m:sSup>
                    <m:r>
                      <a:rPr lang="en-US" altLang="zh-TW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sSup>
                      <m:sSupPr>
                        <m:ctrlPr>
                          <a:rPr lang="en-US" altLang="zh-TW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10</m:t>
                        </m:r>
                      </m:e>
                      <m:sup>
                        <m:r>
                          <a:rPr lang="en-US" altLang="zh-TW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66</m:t>
                        </m:r>
                      </m:sup>
                    </m:sSup>
                  </m:oMath>
                </a14:m>
                <a:endParaRPr lang="en-US" altLang="zh-TW" sz="2400" i="1" dirty="0">
                  <a:latin typeface="Cambria Math" panose="02040503050406030204" pitchFamily="18" charset="0"/>
                  <a:ea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altLang="zh-TW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1.547599639913…</m:t>
                      </m:r>
                      <m:r>
                        <a:rPr lang="en-US" altLang="zh-TW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sSup>
                        <m:sSupPr>
                          <m:ctrlPr>
                            <a:rPr lang="en-US" altLang="zh-TW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altLang="zh-TW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10</m:t>
                          </m:r>
                        </m:e>
                        <m:sup>
                          <m:r>
                            <a:rPr lang="en-US" altLang="zh-TW" sz="24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66</m:t>
                          </m:r>
                        </m:sup>
                      </m:sSup>
                    </m:oMath>
                  </m:oMathPara>
                </a14:m>
                <a:endParaRPr lang="en-US" altLang="zh-TW" sz="2400" kern="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60350"/>
                <a:ext cx="8077200" cy="6064250"/>
              </a:xfrm>
              <a:prstGeom prst="rect">
                <a:avLst/>
              </a:prstGeom>
              <a:blipFill>
                <a:blip r:embed="rId3"/>
                <a:stretch>
                  <a:fillRect l="-151" t="-14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94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962015-7CAB-42CF-810F-957E98B0DB0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60350"/>
            <a:ext cx="8077200" cy="6337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kern="0" dirty="0">
                <a:latin typeface="Times New Roman" panose="02020603050405020304" pitchFamily="18" charset="0"/>
              </a:rPr>
              <a:t>末三位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13 = 110</a:t>
            </a:r>
            <a:r>
              <a:rPr lang="en-US" altLang="zh-TW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</a:t>
            </a:r>
            <a:endParaRPr lang="en-US" altLang="zh-TW" sz="24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Ans = Ans * n % 1000 = 1 * 123456 % 1000 = 456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n = n * n % 1000 = 123456 * 123456 % 1000 = 936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13 = 11</a:t>
            </a:r>
            <a:r>
              <a:rPr lang="en-US" altLang="zh-TW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0</a:t>
            </a: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n = n * n % 1000 = 936 * 936 % 1000 = 96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13 = 1</a:t>
            </a:r>
            <a:r>
              <a:rPr lang="en-US" altLang="zh-TW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01</a:t>
            </a:r>
            <a:endParaRPr lang="en-US" altLang="zh-TW" sz="24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Ans = Ans * n % 1000 = 456 * 96 % 1000 = 776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n = n * n % 1000 = 96 * 96 % 1000 = 216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13 = </a:t>
            </a:r>
            <a:r>
              <a:rPr lang="en-US" altLang="zh-TW" sz="2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40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101</a:t>
            </a:r>
            <a:endParaRPr lang="en-US" altLang="zh-TW" sz="2400" kern="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kern="0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Ans = Ans * n % 1000 = 776 * 216 % 1000 = 616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4881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3089</TotalTime>
  <Words>185</Words>
  <Application>Microsoft Office PowerPoint</Application>
  <PresentationFormat>全屏显示(4:3)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標楷體</vt:lpstr>
      <vt:lpstr>新細明體</vt:lpstr>
      <vt:lpstr>Cambria Math</vt:lpstr>
      <vt:lpstr>Tahoma</vt:lpstr>
      <vt:lpstr>Times New Roman</vt:lpstr>
      <vt:lpstr>Wingdings</vt:lpstr>
      <vt:lpstr>Blends</vt:lpstr>
      <vt:lpstr>11029 : Leading and Trailing</vt:lpstr>
      <vt:lpstr>PowerPoint 演示文稿</vt:lpstr>
      <vt:lpstr>PowerPoint 演示文稿</vt:lpstr>
      <vt:lpstr>PowerPoint 演示文稿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B032040036</cp:lastModifiedBy>
  <cp:revision>191</cp:revision>
  <dcterms:created xsi:type="dcterms:W3CDTF">1601-01-01T00:00:00Z</dcterms:created>
  <dcterms:modified xsi:type="dcterms:W3CDTF">2017-06-08T11:25:57Z</dcterms:modified>
</cp:coreProperties>
</file>