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5" r:id="rId6"/>
    <p:sldId id="268" r:id="rId7"/>
    <p:sldId id="269" r:id="rId8"/>
    <p:sldId id="270" r:id="rId9"/>
    <p:sldId id="264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A0EE1C-834C-4D45-864D-4785D173F98E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0588BD-503B-469C-91A4-7A032C42D6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7470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8C7D067-66E9-48E2-BE80-0928A021F1E5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125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7A67D-0220-4363-80F6-DFCC065509C1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6853-6744-40B2-B2DA-DDA052BC0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76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7A67D-0220-4363-80F6-DFCC065509C1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6853-6744-40B2-B2DA-DDA052BC0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4621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7A67D-0220-4363-80F6-DFCC065509C1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6853-6744-40B2-B2DA-DDA052BC0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9961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7A67D-0220-4363-80F6-DFCC065509C1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6853-6744-40B2-B2DA-DDA052BC0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3205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7A67D-0220-4363-80F6-DFCC065509C1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6853-6744-40B2-B2DA-DDA052BC0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9948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7A67D-0220-4363-80F6-DFCC065509C1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6853-6744-40B2-B2DA-DDA052BC0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4742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7A67D-0220-4363-80F6-DFCC065509C1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6853-6744-40B2-B2DA-DDA052BC0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1559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7A67D-0220-4363-80F6-DFCC065509C1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6853-6744-40B2-B2DA-DDA052BC0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1256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7A67D-0220-4363-80F6-DFCC065509C1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6853-6744-40B2-B2DA-DDA052BC0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4205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7A67D-0220-4363-80F6-DFCC065509C1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6853-6744-40B2-B2DA-DDA052BC0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9545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7A67D-0220-4363-80F6-DFCC065509C1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6853-6744-40B2-B2DA-DDA052BC0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4337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7A67D-0220-4363-80F6-DFCC065509C1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96853-6744-40B2-B2DA-DDA052BC0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2448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95211" y="785611"/>
            <a:ext cx="9144000" cy="772732"/>
          </a:xfrm>
        </p:spPr>
        <p:txBody>
          <a:bodyPr>
            <a:normAutofit/>
          </a:bodyPr>
          <a:lstStyle/>
          <a:p>
            <a:r>
              <a:rPr kumimoji="1" lang="en-US" altLang="zh-TW" sz="4400" b="1" kern="0" dirty="0" smtClean="0">
                <a:solidFill>
                  <a:srgbClr val="333399"/>
                </a:solidFill>
                <a:latin typeface="Times New Roman" panose="02020603050405020304" pitchFamily="18" charset="0"/>
                <a:ea typeface="標楷體"/>
              </a:rPr>
              <a:t>11218: KTV</a:t>
            </a:r>
            <a:endParaRPr lang="zh-TW" altLang="en-US" sz="4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068132" y="1666741"/>
            <a:ext cx="8077200" cy="478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0" eaLnBrk="1" hangingPunct="1">
              <a:buClr>
                <a:srgbClr val="3333CC"/>
              </a:buClr>
              <a:defRPr/>
            </a:pPr>
            <a:r>
              <a:rPr lang="zh-TW" altLang="en-US" sz="2400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/>
              </a:rPr>
              <a:t>★★</a:t>
            </a:r>
            <a:r>
              <a:rPr lang="zh-TW" altLang="en-US" sz="2400" kern="0" dirty="0">
                <a:solidFill>
                  <a:srgbClr val="FF0000"/>
                </a:solidFill>
                <a:latin typeface="Times New Roman" panose="02020603050405020304" pitchFamily="18" charset="0"/>
                <a:ea typeface="標楷體"/>
              </a:rPr>
              <a:t>★</a:t>
            </a:r>
            <a:r>
              <a:rPr lang="zh-TW" altLang="en-US" sz="2400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/>
              </a:rPr>
              <a:t>☆☆</a:t>
            </a:r>
            <a:endParaRPr kumimoji="1" lang="zh-TW" alt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1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題組：</a:t>
            </a:r>
            <a:r>
              <a:rPr kumimoji="1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Problem Set Archive with Online Judge</a:t>
            </a:r>
          </a:p>
          <a:p>
            <a:pPr lvl="0" eaLnBrk="1" hangingPunct="1">
              <a:buClr>
                <a:srgbClr val="3333CC"/>
              </a:buClr>
            </a:pPr>
            <a:r>
              <a:rPr kumimoji="1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題號：</a:t>
            </a:r>
            <a:r>
              <a:rPr lang="en-US" altLang="zh-TW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</a:rPr>
              <a:t>11218: </a:t>
            </a:r>
            <a:r>
              <a:rPr lang="en-US" altLang="zh-TW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</a:rPr>
              <a:t>KTV</a:t>
            </a:r>
          </a:p>
          <a:p>
            <a:pPr lvl="0" eaLnBrk="1" hangingPunct="1">
              <a:buClr>
                <a:srgbClr val="3333CC"/>
              </a:buClr>
            </a:pPr>
            <a:r>
              <a:rPr kumimoji="1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解題者：</a:t>
            </a:r>
            <a:r>
              <a:rPr lang="zh-TW" altLang="en-US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</a:rPr>
              <a:t>紀儒達</a:t>
            </a:r>
            <a:endParaRPr kumimoji="1" lang="zh-TW" alt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1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解題日期：</a:t>
            </a:r>
            <a:r>
              <a:rPr kumimoji="1" lang="zh-TW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kumimoji="1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17</a:t>
            </a:r>
            <a:r>
              <a:rPr kumimoji="1" lang="zh-TW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kumimoji="1" lang="zh-TW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kumimoji="1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kumimoji="1" lang="zh-TW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</a:p>
          <a:p>
            <a:pPr lvl="0" eaLnBrk="1" hangingPunct="1">
              <a:buClr>
                <a:srgbClr val="3333CC"/>
              </a:buClr>
            </a:pPr>
            <a:endParaRPr lang="zh-TW" altLang="en-US" sz="2400" kern="0" dirty="0">
              <a:solidFill>
                <a:srgbClr val="000000"/>
              </a:solidFill>
              <a:latin typeface="Times New Roman" panose="02020603050405020304" pitchFamily="18" charset="0"/>
              <a:ea typeface="標楷體"/>
            </a:endParaRPr>
          </a:p>
        </p:txBody>
      </p:sp>
    </p:spTree>
    <p:extLst>
      <p:ext uri="{BB962C8B-B14F-4D97-AF65-F5344CB8AC3E}">
        <p14:creationId xmlns:p14="http://schemas.microsoft.com/office/powerpoint/2010/main" val="345349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068945" y="811369"/>
            <a:ext cx="960764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Clr>
                <a:srgbClr val="3333CC"/>
              </a:buClr>
              <a:buFont typeface="Wingdings" panose="05000000000000000000" pitchFamily="2" charset="2"/>
              <a:buChar char="n"/>
            </a:pPr>
            <a:r>
              <a:rPr kumimoji="1" lang="zh-TW" altLang="en-US" sz="2400" b="1" kern="0" dirty="0" smtClean="0">
                <a:solidFill>
                  <a:srgbClr val="3BA943"/>
                </a:solidFill>
                <a:latin typeface="Times New Roman" panose="02020603050405020304" pitchFamily="18" charset="0"/>
                <a:ea typeface="標楷體"/>
              </a:rPr>
              <a:t>題意：</a:t>
            </a:r>
            <a:endParaRPr kumimoji="1" lang="en-US" altLang="zh-TW" sz="2400" b="1" kern="0" dirty="0" smtClean="0">
              <a:solidFill>
                <a:srgbClr val="3BA943"/>
              </a:solidFill>
              <a:latin typeface="Times New Roman" panose="02020603050405020304" pitchFamily="18" charset="0"/>
              <a:ea typeface="標楷體"/>
            </a:endParaRPr>
          </a:p>
          <a:p>
            <a:pPr lvl="0" algn="just">
              <a:buClr>
                <a:srgbClr val="3333CC"/>
              </a:buClr>
            </a:pP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有</a:t>
            </a:r>
            <a:r>
              <a:rPr lang="en-US" altLang="zh-TW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個人去唱</a:t>
            </a:r>
            <a:r>
              <a:rPr lang="en-US" altLang="zh-TW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KTV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，現在有</a:t>
            </a:r>
            <a:r>
              <a:rPr lang="en-US" altLang="zh-TW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首歌，分成</a:t>
            </a:r>
            <a:r>
              <a:rPr lang="en-US" altLang="zh-TW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人一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組，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合唱同一首歌，每種組合會有各自的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分數，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每個人剛好唱一次，求分數最高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總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組合。</a:t>
            </a:r>
            <a:endParaRPr lang="en-US" altLang="zh-TW" sz="2400" kern="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just">
              <a:buClr>
                <a:srgbClr val="3333CC"/>
              </a:buClr>
            </a:pPr>
            <a:endParaRPr lang="en-US" altLang="zh-TW" sz="24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just">
              <a:buClr>
                <a:srgbClr val="3333CC"/>
              </a:buClr>
            </a:pPr>
            <a:r>
              <a:rPr lang="en-US" altLang="zh-TW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Input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格式</a:t>
            </a:r>
            <a:r>
              <a:rPr lang="en-US" altLang="zh-TW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lvl="0" algn="just">
              <a:buClr>
                <a:srgbClr val="3333CC"/>
              </a:buClr>
            </a:pP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每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筆</a:t>
            </a:r>
            <a:r>
              <a:rPr lang="en-US" altLang="zh-TW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case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會先輸入一個數字</a:t>
            </a:r>
            <a:r>
              <a:rPr lang="en-US" altLang="zh-TW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，表示接下來會輸入</a:t>
            </a:r>
            <a:r>
              <a:rPr lang="en-US" altLang="zh-TW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行，若</a:t>
            </a:r>
            <a:r>
              <a:rPr lang="en-US" altLang="zh-TW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en-US" altLang="zh-TW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</a:t>
            </a: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，表示結束。</a:t>
            </a:r>
          </a:p>
          <a:p>
            <a:pPr lvl="0" algn="just">
              <a:buClr>
                <a:srgbClr val="3333CC"/>
              </a:buClr>
            </a:pPr>
            <a:r>
              <a:rPr lang="zh-TW" altLang="en-US" sz="24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每一行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輸入</a:t>
            </a:r>
            <a:r>
              <a:rPr lang="en-US" altLang="zh-TW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個數字</a:t>
            </a:r>
            <a:r>
              <a:rPr lang="en-US" altLang="zh-TW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 </a:t>
            </a:r>
            <a:r>
              <a:rPr lang="en-US" altLang="zh-TW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 c </a:t>
            </a:r>
            <a:r>
              <a:rPr lang="en-US" altLang="zh-TW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為該組合的人，</a:t>
            </a:r>
            <a:r>
              <a:rPr lang="en-US" altLang="zh-TW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為該組合的分數。</a:t>
            </a:r>
            <a:endParaRPr lang="en-US" altLang="zh-TW" sz="2400" kern="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just">
              <a:buClr>
                <a:srgbClr val="3333CC"/>
              </a:buClr>
            </a:pPr>
            <a:endParaRPr lang="en-US" altLang="zh-TW" sz="24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just">
              <a:buClr>
                <a:srgbClr val="3333CC"/>
              </a:buClr>
            </a:pPr>
            <a:r>
              <a:rPr lang="en-US" altLang="zh-TW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Output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格式</a:t>
            </a:r>
            <a:r>
              <a:rPr lang="en-US" altLang="zh-TW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lvl="0" algn="just">
              <a:buClr>
                <a:srgbClr val="3333CC"/>
              </a:buClr>
            </a:pP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輸出每筆</a:t>
            </a:r>
            <a:r>
              <a:rPr lang="en-US" altLang="zh-TW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case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的最總和分數，若無法組合出每個人恰唱一次，則輸出</a:t>
            </a:r>
            <a:r>
              <a:rPr lang="en-US" altLang="zh-TW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-1</a:t>
            </a:r>
            <a:r>
              <a:rPr lang="zh-TW" altLang="en-US" sz="24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4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buClr>
                <a:srgbClr val="3333CC"/>
              </a:buClr>
            </a:pPr>
            <a:r>
              <a:rPr lang="en-US" altLang="zh-TW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5581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83833B3-24C6-4E0C-A6AE-201FC3B4BA55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124" y="618187"/>
            <a:ext cx="11191741" cy="5690540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sz="2400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題意範例：</a:t>
            </a:r>
            <a:r>
              <a:rPr lang="zh-TW" altLang="en-US" sz="2400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input: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		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output:</a:t>
            </a:r>
            <a:endParaRPr lang="en-US" altLang="zh-TW" sz="2400" dirty="0" smtClean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		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 			</a:t>
            </a:r>
          </a:p>
          <a:p>
            <a:pPr marL="0" indent="0">
              <a:buNone/>
            </a:pPr>
            <a:r>
              <a:rPr lang="en-US" altLang="zh-TW" sz="2400" dirty="0" smtClean="0"/>
              <a:t>		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1 2 3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 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5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</a:p>
          <a:p>
            <a:pPr marL="0" indent="0">
              <a:buNone/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	7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</a:p>
          <a:p>
            <a:pPr marL="0" indent="0">
              <a:buNone/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	4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pPr marL="0" indent="0">
              <a:buNone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6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0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sz="2400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解法：</a:t>
            </a:r>
            <a:endParaRPr lang="en-US" altLang="zh-TW" sz="2400" b="1" dirty="0" smtClean="0">
              <a:solidFill>
                <a:srgbClr val="3BA94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 algn="just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利用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DFS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即可求解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27" name="矩形 26"/>
          <p:cNvSpPr/>
          <p:nvPr/>
        </p:nvSpPr>
        <p:spPr>
          <a:xfrm>
            <a:off x="4973466" y="1502363"/>
            <a:ext cx="49244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400" b="0" cap="none" spc="0" dirty="0" smtClean="0">
                <a:ln w="0"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endParaRPr lang="zh-TW" altLang="en-US" sz="2400" b="0" cap="none" spc="0" dirty="0">
              <a:ln w="0"/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393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66153" y="648135"/>
            <a:ext cx="10509161" cy="337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ts val="1000"/>
              </a:spcBef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sz="2400" b="1" dirty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解法範例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400" b="1" dirty="0">
              <a:solidFill>
                <a:srgbClr val="3BA94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Input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			</a:t>
            </a:r>
          </a:p>
          <a:p>
            <a:r>
              <a:rPr lang="en-US" altLang="zh-TW" sz="2400" dirty="0"/>
              <a:t>	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1 2 3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 	</a:t>
            </a:r>
            <a:endParaRPr lang="en-US" altLang="zh-TW" sz="2400" dirty="0"/>
          </a:p>
          <a:p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4 5 6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7 8 9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4 5 7 4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6 8 9 5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向右箭號 1"/>
          <p:cNvSpPr/>
          <p:nvPr/>
        </p:nvSpPr>
        <p:spPr>
          <a:xfrm>
            <a:off x="3405053" y="2692310"/>
            <a:ext cx="2511380" cy="6053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文字方塊 2"/>
          <p:cNvSpPr txBox="1"/>
          <p:nvPr/>
        </p:nvSpPr>
        <p:spPr>
          <a:xfrm>
            <a:off x="3405053" y="2083417"/>
            <a:ext cx="2119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 smtClean="0"/>
              <a:t>初始</a:t>
            </a:r>
            <a:r>
              <a:rPr lang="zh-TW" altLang="en-US" sz="2400" dirty="0"/>
              <a:t>化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6404074" y="2025467"/>
            <a:ext cx="53157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array[1][2][3]=1      visit[1~9]=0</a:t>
            </a: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array[4][5][6]=2      s [1~9]=0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array[7][8][9]=3  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array[4][5][7]=4</a:t>
            </a:r>
            <a:endParaRPr lang="zh-TW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array[6][8][9]=5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86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52007" y="293181"/>
            <a:ext cx="10509161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ts val="1000"/>
              </a:spcBef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sz="2400" b="1" dirty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解法範例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DFS:</a:t>
            </a:r>
          </a:p>
        </p:txBody>
      </p:sp>
      <p:sp>
        <p:nvSpPr>
          <p:cNvPr id="4" name="流程圖: 接點 3"/>
          <p:cNvSpPr/>
          <p:nvPr/>
        </p:nvSpPr>
        <p:spPr>
          <a:xfrm>
            <a:off x="378687" y="1228165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流程圖: 接點 7"/>
          <p:cNvSpPr/>
          <p:nvPr/>
        </p:nvSpPr>
        <p:spPr>
          <a:xfrm>
            <a:off x="303026" y="3088087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流程圖: 接點 8"/>
          <p:cNvSpPr/>
          <p:nvPr/>
        </p:nvSpPr>
        <p:spPr>
          <a:xfrm>
            <a:off x="2580021" y="1228164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流程圖: 接點 9"/>
          <p:cNvSpPr/>
          <p:nvPr/>
        </p:nvSpPr>
        <p:spPr>
          <a:xfrm>
            <a:off x="2526298" y="3054022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流程圖: 接點 10"/>
          <p:cNvSpPr/>
          <p:nvPr/>
        </p:nvSpPr>
        <p:spPr>
          <a:xfrm>
            <a:off x="4776620" y="1228163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流程圖: 接點 11"/>
          <p:cNvSpPr/>
          <p:nvPr/>
        </p:nvSpPr>
        <p:spPr>
          <a:xfrm>
            <a:off x="303025" y="4945482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流程圖: 接點 12"/>
          <p:cNvSpPr/>
          <p:nvPr/>
        </p:nvSpPr>
        <p:spPr>
          <a:xfrm>
            <a:off x="2580021" y="4879880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流程圖: 接點 13"/>
          <p:cNvSpPr/>
          <p:nvPr/>
        </p:nvSpPr>
        <p:spPr>
          <a:xfrm>
            <a:off x="4749570" y="3088085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流程圖: 接點 14"/>
          <p:cNvSpPr/>
          <p:nvPr/>
        </p:nvSpPr>
        <p:spPr>
          <a:xfrm>
            <a:off x="4776620" y="4879880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807624" y="1494902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2976990" y="1523914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704428" y="3421743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191024" y="1485217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2984321" y="3404827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5143002" y="3401158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704428" y="5213538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2984320" y="5187775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170051" y="5213538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9" name="表格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464993"/>
              </p:ext>
            </p:extLst>
          </p:nvPr>
        </p:nvGraphicFramePr>
        <p:xfrm>
          <a:off x="6113808" y="293181"/>
          <a:ext cx="6067389" cy="3955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2733"/>
                <a:gridCol w="557695"/>
                <a:gridCol w="570973"/>
                <a:gridCol w="576284"/>
                <a:gridCol w="592429"/>
                <a:gridCol w="600319"/>
                <a:gridCol w="606739"/>
                <a:gridCol w="606739"/>
                <a:gridCol w="606739"/>
                <a:gridCol w="606739"/>
              </a:tblGrid>
              <a:tr h="1010007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=3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767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visit[</a:t>
                      </a: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 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767"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n=1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n=5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n=6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n=7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n=8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n=9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6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s[n]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1" name="直線單箭頭接點 30"/>
          <p:cNvCxnSpPr>
            <a:stCxn id="4" idx="6"/>
            <a:endCxn id="9" idx="2"/>
          </p:cNvCxnSpPr>
          <p:nvPr/>
        </p:nvCxnSpPr>
        <p:spPr>
          <a:xfrm flipV="1">
            <a:off x="1602180" y="1884987"/>
            <a:ext cx="977841" cy="1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字方塊 33"/>
          <p:cNvSpPr txBox="1"/>
          <p:nvPr/>
        </p:nvSpPr>
        <p:spPr>
          <a:xfrm>
            <a:off x="6142523" y="4506928"/>
            <a:ext cx="53157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array[1][2][3]=1      max= -1</a:t>
            </a: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array[4][5][6]=2      sum= -1</a:t>
            </a:r>
            <a:endParaRPr lang="zh-TW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array[7][8][9]=3  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array[4][5][7]=4</a:t>
            </a:r>
            <a:endParaRPr lang="zh-TW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array[6][8][9]=5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直線接點 35"/>
          <p:cNvCxnSpPr/>
          <p:nvPr/>
        </p:nvCxnSpPr>
        <p:spPr>
          <a:xfrm flipH="1">
            <a:off x="6933469" y="1337109"/>
            <a:ext cx="287938" cy="29621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字方塊 37"/>
          <p:cNvSpPr txBox="1"/>
          <p:nvPr/>
        </p:nvSpPr>
        <p:spPr>
          <a:xfrm>
            <a:off x="7133531" y="1494901"/>
            <a:ext cx="270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</a:t>
            </a:r>
          </a:p>
          <a:p>
            <a:endParaRPr lang="zh-TW" altLang="en-US" dirty="0"/>
          </a:p>
        </p:txBody>
      </p:sp>
      <p:cxnSp>
        <p:nvCxnSpPr>
          <p:cNvPr id="40" name="直線接點 39"/>
          <p:cNvCxnSpPr/>
          <p:nvPr/>
        </p:nvCxnSpPr>
        <p:spPr>
          <a:xfrm flipH="1">
            <a:off x="6883920" y="3431573"/>
            <a:ext cx="287938" cy="29621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7027889" y="3556116"/>
            <a:ext cx="270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</a:t>
            </a:r>
          </a:p>
          <a:p>
            <a:endParaRPr lang="zh-TW" altLang="en-US" dirty="0"/>
          </a:p>
        </p:txBody>
      </p:sp>
      <p:cxnSp>
        <p:nvCxnSpPr>
          <p:cNvPr id="42" name="直線接點 41"/>
          <p:cNvCxnSpPr/>
          <p:nvPr/>
        </p:nvCxnSpPr>
        <p:spPr>
          <a:xfrm flipH="1">
            <a:off x="7476310" y="1346793"/>
            <a:ext cx="287938" cy="29621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字方塊 42"/>
          <p:cNvSpPr txBox="1"/>
          <p:nvPr/>
        </p:nvSpPr>
        <p:spPr>
          <a:xfrm>
            <a:off x="7701343" y="1527993"/>
            <a:ext cx="270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</a:t>
            </a:r>
          </a:p>
          <a:p>
            <a:endParaRPr lang="zh-TW" altLang="en-US" dirty="0"/>
          </a:p>
        </p:txBody>
      </p:sp>
      <p:cxnSp>
        <p:nvCxnSpPr>
          <p:cNvPr id="44" name="直線接點 43"/>
          <p:cNvCxnSpPr/>
          <p:nvPr/>
        </p:nvCxnSpPr>
        <p:spPr>
          <a:xfrm flipH="1">
            <a:off x="7413405" y="3421743"/>
            <a:ext cx="287938" cy="29621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文字方塊 44"/>
          <p:cNvSpPr txBox="1"/>
          <p:nvPr/>
        </p:nvSpPr>
        <p:spPr>
          <a:xfrm>
            <a:off x="7638468" y="3580341"/>
            <a:ext cx="270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en-US" altLang="zh-TW" dirty="0" smtClean="0"/>
          </a:p>
          <a:p>
            <a:endParaRPr lang="zh-TW" altLang="en-US" dirty="0"/>
          </a:p>
        </p:txBody>
      </p:sp>
      <p:cxnSp>
        <p:nvCxnSpPr>
          <p:cNvPr id="46" name="直線單箭頭接點 45"/>
          <p:cNvCxnSpPr/>
          <p:nvPr/>
        </p:nvCxnSpPr>
        <p:spPr>
          <a:xfrm flipV="1">
            <a:off x="3812281" y="1919049"/>
            <a:ext cx="977841" cy="1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接點 46"/>
          <p:cNvCxnSpPr/>
          <p:nvPr/>
        </p:nvCxnSpPr>
        <p:spPr>
          <a:xfrm flipH="1">
            <a:off x="7997470" y="1357379"/>
            <a:ext cx="287938" cy="29621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字方塊 47"/>
          <p:cNvSpPr txBox="1"/>
          <p:nvPr/>
        </p:nvSpPr>
        <p:spPr>
          <a:xfrm>
            <a:off x="8204314" y="1541067"/>
            <a:ext cx="270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</a:t>
            </a:r>
          </a:p>
          <a:p>
            <a:endParaRPr lang="zh-TW" altLang="en-US" dirty="0"/>
          </a:p>
        </p:txBody>
      </p:sp>
      <p:cxnSp>
        <p:nvCxnSpPr>
          <p:cNvPr id="49" name="直線接點 48"/>
          <p:cNvCxnSpPr/>
          <p:nvPr/>
        </p:nvCxnSpPr>
        <p:spPr>
          <a:xfrm flipH="1">
            <a:off x="7961109" y="3401158"/>
            <a:ext cx="287938" cy="29621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8264050" y="3556117"/>
            <a:ext cx="270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3</a:t>
            </a:r>
          </a:p>
          <a:p>
            <a:endParaRPr lang="zh-TW" altLang="en-US" dirty="0"/>
          </a:p>
        </p:txBody>
      </p:sp>
      <p:sp>
        <p:nvSpPr>
          <p:cNvPr id="51" name="矩形 50"/>
          <p:cNvSpPr/>
          <p:nvPr/>
        </p:nvSpPr>
        <p:spPr>
          <a:xfrm>
            <a:off x="6142982" y="4557173"/>
            <a:ext cx="2156849" cy="35481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6" name="矩形 65"/>
          <p:cNvSpPr/>
          <p:nvPr/>
        </p:nvSpPr>
        <p:spPr>
          <a:xfrm>
            <a:off x="6883920" y="2355524"/>
            <a:ext cx="477300" cy="155965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" name="矩形 66"/>
          <p:cNvSpPr/>
          <p:nvPr/>
        </p:nvSpPr>
        <p:spPr>
          <a:xfrm>
            <a:off x="7457717" y="2375813"/>
            <a:ext cx="477300" cy="155965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8" name="矩形 67"/>
          <p:cNvSpPr/>
          <p:nvPr/>
        </p:nvSpPr>
        <p:spPr>
          <a:xfrm>
            <a:off x="8041466" y="2380255"/>
            <a:ext cx="477300" cy="155965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9" name="直線單箭頭接點 68"/>
          <p:cNvCxnSpPr>
            <a:stCxn id="41" idx="1"/>
          </p:cNvCxnSpPr>
          <p:nvPr/>
        </p:nvCxnSpPr>
        <p:spPr>
          <a:xfrm>
            <a:off x="7027889" y="3879282"/>
            <a:ext cx="36086" cy="732385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單箭頭接點 69"/>
          <p:cNvCxnSpPr>
            <a:stCxn id="45" idx="1"/>
          </p:cNvCxnSpPr>
          <p:nvPr/>
        </p:nvCxnSpPr>
        <p:spPr>
          <a:xfrm flipH="1">
            <a:off x="7361220" y="3903507"/>
            <a:ext cx="277248" cy="708160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單箭頭接點 70"/>
          <p:cNvCxnSpPr/>
          <p:nvPr/>
        </p:nvCxnSpPr>
        <p:spPr>
          <a:xfrm flipH="1">
            <a:off x="7696367" y="3976549"/>
            <a:ext cx="507947" cy="635118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單箭頭接點 51"/>
          <p:cNvCxnSpPr>
            <a:endCxn id="4" idx="7"/>
          </p:cNvCxnSpPr>
          <p:nvPr/>
        </p:nvCxnSpPr>
        <p:spPr>
          <a:xfrm flipH="1">
            <a:off x="1423004" y="927238"/>
            <a:ext cx="795015" cy="493306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060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1" grpId="0"/>
      <p:bldP spid="43" grpId="0"/>
      <p:bldP spid="45" grpId="0"/>
      <p:bldP spid="48" grpId="0"/>
      <p:bldP spid="50" grpId="0"/>
      <p:bldP spid="51" grpId="0" animBg="1"/>
      <p:bldP spid="66" grpId="0" animBg="1"/>
      <p:bldP spid="67" grpId="0" animBg="1"/>
      <p:bldP spid="6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52007" y="293181"/>
            <a:ext cx="10509161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ts val="1000"/>
              </a:spcBef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sz="2400" b="1" dirty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解法範例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DFS:</a:t>
            </a:r>
          </a:p>
        </p:txBody>
      </p:sp>
      <p:sp>
        <p:nvSpPr>
          <p:cNvPr id="4" name="流程圖: 接點 3"/>
          <p:cNvSpPr/>
          <p:nvPr/>
        </p:nvSpPr>
        <p:spPr>
          <a:xfrm>
            <a:off x="378687" y="1228165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流程圖: 接點 7"/>
          <p:cNvSpPr/>
          <p:nvPr/>
        </p:nvSpPr>
        <p:spPr>
          <a:xfrm>
            <a:off x="303026" y="3088087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流程圖: 接點 8"/>
          <p:cNvSpPr/>
          <p:nvPr/>
        </p:nvSpPr>
        <p:spPr>
          <a:xfrm>
            <a:off x="2580021" y="1228164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流程圖: 接點 9"/>
          <p:cNvSpPr/>
          <p:nvPr/>
        </p:nvSpPr>
        <p:spPr>
          <a:xfrm>
            <a:off x="2526298" y="3054022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流程圖: 接點 10"/>
          <p:cNvSpPr/>
          <p:nvPr/>
        </p:nvSpPr>
        <p:spPr>
          <a:xfrm>
            <a:off x="4776620" y="1228163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流程圖: 接點 11"/>
          <p:cNvSpPr/>
          <p:nvPr/>
        </p:nvSpPr>
        <p:spPr>
          <a:xfrm>
            <a:off x="303025" y="4945482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流程圖: 接點 12"/>
          <p:cNvSpPr/>
          <p:nvPr/>
        </p:nvSpPr>
        <p:spPr>
          <a:xfrm>
            <a:off x="2580021" y="4879880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流程圖: 接點 13"/>
          <p:cNvSpPr/>
          <p:nvPr/>
        </p:nvSpPr>
        <p:spPr>
          <a:xfrm>
            <a:off x="4749570" y="3088085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流程圖: 接點 14"/>
          <p:cNvSpPr/>
          <p:nvPr/>
        </p:nvSpPr>
        <p:spPr>
          <a:xfrm>
            <a:off x="4776620" y="4879880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807624" y="1494902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2976990" y="1523914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704428" y="3421743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191024" y="1485217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2984321" y="3404827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5143002" y="3401158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704428" y="5213538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2984320" y="5187775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170051" y="5213538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9" name="表格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176411"/>
              </p:ext>
            </p:extLst>
          </p:nvPr>
        </p:nvGraphicFramePr>
        <p:xfrm>
          <a:off x="6113808" y="293181"/>
          <a:ext cx="6067389" cy="3955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2733"/>
                <a:gridCol w="557695"/>
                <a:gridCol w="570973"/>
                <a:gridCol w="576284"/>
                <a:gridCol w="592429"/>
                <a:gridCol w="600319"/>
                <a:gridCol w="606739"/>
                <a:gridCol w="606739"/>
                <a:gridCol w="606739"/>
                <a:gridCol w="606739"/>
              </a:tblGrid>
              <a:tr h="1010007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=3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767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visit[</a:t>
                      </a: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 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767"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n=1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n=5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n=6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n=7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n=8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n=9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6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s[n]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1" name="直線單箭頭接點 30"/>
          <p:cNvCxnSpPr>
            <a:stCxn id="4" idx="6"/>
            <a:endCxn id="9" idx="2"/>
          </p:cNvCxnSpPr>
          <p:nvPr/>
        </p:nvCxnSpPr>
        <p:spPr>
          <a:xfrm flipV="1">
            <a:off x="1602180" y="1884987"/>
            <a:ext cx="977841" cy="1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字方塊 33"/>
          <p:cNvSpPr txBox="1"/>
          <p:nvPr/>
        </p:nvSpPr>
        <p:spPr>
          <a:xfrm>
            <a:off x="6142523" y="4506928"/>
            <a:ext cx="53157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array[1][2][3]=1      max= -1</a:t>
            </a: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array[4][5][6]=2      sum= -1</a:t>
            </a:r>
            <a:endParaRPr lang="zh-TW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array[7][8][9]=3  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array[4][5][7]=4</a:t>
            </a:r>
            <a:endParaRPr lang="zh-TW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array[6][8][9]=5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6" name="直線單箭頭接點 45"/>
          <p:cNvCxnSpPr/>
          <p:nvPr/>
        </p:nvCxnSpPr>
        <p:spPr>
          <a:xfrm flipV="1">
            <a:off x="3812281" y="1919049"/>
            <a:ext cx="977841" cy="1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矩形 50"/>
          <p:cNvSpPr/>
          <p:nvPr/>
        </p:nvSpPr>
        <p:spPr>
          <a:xfrm>
            <a:off x="6155845" y="4530052"/>
            <a:ext cx="2156849" cy="3548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9" name="直線單箭頭接點 38"/>
          <p:cNvCxnSpPr/>
          <p:nvPr/>
        </p:nvCxnSpPr>
        <p:spPr>
          <a:xfrm flipV="1">
            <a:off x="1600162" y="3724316"/>
            <a:ext cx="977841" cy="1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單箭頭接點 51"/>
          <p:cNvCxnSpPr/>
          <p:nvPr/>
        </p:nvCxnSpPr>
        <p:spPr>
          <a:xfrm flipV="1">
            <a:off x="3798892" y="3697372"/>
            <a:ext cx="977841" cy="1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單箭頭接點 52"/>
          <p:cNvCxnSpPr>
            <a:stCxn id="11" idx="3"/>
            <a:endCxn id="8" idx="7"/>
          </p:cNvCxnSpPr>
          <p:nvPr/>
        </p:nvCxnSpPr>
        <p:spPr>
          <a:xfrm flipH="1">
            <a:off x="1347343" y="2349429"/>
            <a:ext cx="3608453" cy="931037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單箭頭接點 53"/>
          <p:cNvCxnSpPr/>
          <p:nvPr/>
        </p:nvCxnSpPr>
        <p:spPr>
          <a:xfrm flipV="1">
            <a:off x="1600161" y="5563645"/>
            <a:ext cx="977841" cy="1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單箭頭接點 54"/>
          <p:cNvCxnSpPr/>
          <p:nvPr/>
        </p:nvCxnSpPr>
        <p:spPr>
          <a:xfrm flipV="1">
            <a:off x="3812280" y="5602304"/>
            <a:ext cx="977841" cy="1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單箭頭接點 55"/>
          <p:cNvCxnSpPr/>
          <p:nvPr/>
        </p:nvCxnSpPr>
        <p:spPr>
          <a:xfrm flipH="1">
            <a:off x="1387540" y="4275781"/>
            <a:ext cx="3608453" cy="931037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矩形 56"/>
          <p:cNvSpPr/>
          <p:nvPr/>
        </p:nvSpPr>
        <p:spPr>
          <a:xfrm>
            <a:off x="6144278" y="4944713"/>
            <a:ext cx="2156849" cy="3548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矩形 57"/>
          <p:cNvSpPr/>
          <p:nvPr/>
        </p:nvSpPr>
        <p:spPr>
          <a:xfrm>
            <a:off x="6155845" y="5359296"/>
            <a:ext cx="2156849" cy="3548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9" name="直線接點 58"/>
          <p:cNvCxnSpPr/>
          <p:nvPr/>
        </p:nvCxnSpPr>
        <p:spPr>
          <a:xfrm flipH="1">
            <a:off x="9468029" y="4974011"/>
            <a:ext cx="287938" cy="29621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文字方塊 59"/>
          <p:cNvSpPr txBox="1"/>
          <p:nvPr/>
        </p:nvSpPr>
        <p:spPr>
          <a:xfrm>
            <a:off x="9763149" y="5067777"/>
            <a:ext cx="2704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altLang="zh-TW" dirty="0" smtClean="0"/>
          </a:p>
          <a:p>
            <a:endParaRPr lang="zh-TW" altLang="en-US" dirty="0"/>
          </a:p>
        </p:txBody>
      </p:sp>
      <p:cxnSp>
        <p:nvCxnSpPr>
          <p:cNvPr id="24" name="弧形接點 23"/>
          <p:cNvCxnSpPr/>
          <p:nvPr/>
        </p:nvCxnSpPr>
        <p:spPr>
          <a:xfrm rot="16200000" flipV="1">
            <a:off x="9701510" y="4790022"/>
            <a:ext cx="380818" cy="283373"/>
          </a:xfrm>
          <a:prstGeom prst="curvedConnector3">
            <a:avLst>
              <a:gd name="adj1" fmla="val 131166"/>
            </a:avLst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接點 60"/>
          <p:cNvCxnSpPr/>
          <p:nvPr/>
        </p:nvCxnSpPr>
        <p:spPr>
          <a:xfrm flipH="1">
            <a:off x="9453552" y="4584198"/>
            <a:ext cx="287938" cy="29621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文字方塊 61"/>
          <p:cNvSpPr txBox="1"/>
          <p:nvPr/>
        </p:nvSpPr>
        <p:spPr>
          <a:xfrm>
            <a:off x="9305582" y="4275781"/>
            <a:ext cx="2704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988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52007" y="293181"/>
            <a:ext cx="10509161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ts val="1000"/>
              </a:spcBef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sz="2400" b="1" dirty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解法範例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DFS:</a:t>
            </a:r>
          </a:p>
        </p:txBody>
      </p:sp>
      <p:sp>
        <p:nvSpPr>
          <p:cNvPr id="4" name="流程圖: 接點 3"/>
          <p:cNvSpPr/>
          <p:nvPr/>
        </p:nvSpPr>
        <p:spPr>
          <a:xfrm>
            <a:off x="378687" y="1228165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流程圖: 接點 7"/>
          <p:cNvSpPr/>
          <p:nvPr/>
        </p:nvSpPr>
        <p:spPr>
          <a:xfrm>
            <a:off x="303026" y="3088087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流程圖: 接點 8"/>
          <p:cNvSpPr/>
          <p:nvPr/>
        </p:nvSpPr>
        <p:spPr>
          <a:xfrm>
            <a:off x="2580021" y="1228164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流程圖: 接點 9"/>
          <p:cNvSpPr/>
          <p:nvPr/>
        </p:nvSpPr>
        <p:spPr>
          <a:xfrm>
            <a:off x="2526298" y="3054022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流程圖: 接點 10"/>
          <p:cNvSpPr/>
          <p:nvPr/>
        </p:nvSpPr>
        <p:spPr>
          <a:xfrm>
            <a:off x="4776620" y="1228163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流程圖: 接點 11"/>
          <p:cNvSpPr/>
          <p:nvPr/>
        </p:nvSpPr>
        <p:spPr>
          <a:xfrm>
            <a:off x="303025" y="4945482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流程圖: 接點 12"/>
          <p:cNvSpPr/>
          <p:nvPr/>
        </p:nvSpPr>
        <p:spPr>
          <a:xfrm>
            <a:off x="2580021" y="4879880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流程圖: 接點 13"/>
          <p:cNvSpPr/>
          <p:nvPr/>
        </p:nvSpPr>
        <p:spPr>
          <a:xfrm>
            <a:off x="4749570" y="3088085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流程圖: 接點 14"/>
          <p:cNvSpPr/>
          <p:nvPr/>
        </p:nvSpPr>
        <p:spPr>
          <a:xfrm>
            <a:off x="4776620" y="4879880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807624" y="1494902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2976990" y="1523914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704428" y="3421743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191024" y="1485217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2984321" y="3404827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5143002" y="3401158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704428" y="5213538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2984320" y="5187775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170051" y="5213538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9" name="表格 28"/>
          <p:cNvGraphicFramePr>
            <a:graphicFrameLocks noGrp="1"/>
          </p:cNvGraphicFramePr>
          <p:nvPr>
            <p:extLst/>
          </p:nvPr>
        </p:nvGraphicFramePr>
        <p:xfrm>
          <a:off x="6113808" y="293181"/>
          <a:ext cx="6067389" cy="3955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2733"/>
                <a:gridCol w="557695"/>
                <a:gridCol w="570973"/>
                <a:gridCol w="576284"/>
                <a:gridCol w="592429"/>
                <a:gridCol w="600319"/>
                <a:gridCol w="606739"/>
                <a:gridCol w="606739"/>
                <a:gridCol w="606739"/>
                <a:gridCol w="606739"/>
              </a:tblGrid>
              <a:tr h="1010007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=3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767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visit[</a:t>
                      </a: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 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767"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n=1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n=5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n=6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n=7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n=8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n=9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6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s[n]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1" name="直線單箭頭接點 30"/>
          <p:cNvCxnSpPr>
            <a:stCxn id="4" idx="6"/>
            <a:endCxn id="9" idx="2"/>
          </p:cNvCxnSpPr>
          <p:nvPr/>
        </p:nvCxnSpPr>
        <p:spPr>
          <a:xfrm flipV="1">
            <a:off x="1602180" y="1884987"/>
            <a:ext cx="977841" cy="1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字方塊 33"/>
          <p:cNvSpPr txBox="1"/>
          <p:nvPr/>
        </p:nvSpPr>
        <p:spPr>
          <a:xfrm>
            <a:off x="6142523" y="4506928"/>
            <a:ext cx="53157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array[1][2][3]=1      max= 6</a:t>
            </a: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array[4][5][6]=2      sum= -1</a:t>
            </a:r>
            <a:endParaRPr lang="zh-TW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array[7][8][9]=3  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array[4][5][7]=4</a:t>
            </a:r>
            <a:endParaRPr lang="zh-TW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array[6][8][9]=5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6" name="直線單箭頭接點 45"/>
          <p:cNvCxnSpPr/>
          <p:nvPr/>
        </p:nvCxnSpPr>
        <p:spPr>
          <a:xfrm flipV="1">
            <a:off x="3812281" y="1919049"/>
            <a:ext cx="977841" cy="1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 flipV="1">
            <a:off x="1600162" y="3724316"/>
            <a:ext cx="977841" cy="1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單箭頭接點 51"/>
          <p:cNvCxnSpPr/>
          <p:nvPr/>
        </p:nvCxnSpPr>
        <p:spPr>
          <a:xfrm flipV="1">
            <a:off x="3798892" y="3697372"/>
            <a:ext cx="977841" cy="1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單箭頭接點 52"/>
          <p:cNvCxnSpPr>
            <a:stCxn id="11" idx="3"/>
            <a:endCxn id="8" idx="7"/>
          </p:cNvCxnSpPr>
          <p:nvPr/>
        </p:nvCxnSpPr>
        <p:spPr>
          <a:xfrm flipH="1">
            <a:off x="1347343" y="2349429"/>
            <a:ext cx="3608453" cy="931037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單箭頭接點 53"/>
          <p:cNvCxnSpPr/>
          <p:nvPr/>
        </p:nvCxnSpPr>
        <p:spPr>
          <a:xfrm flipV="1">
            <a:off x="1600161" y="5563645"/>
            <a:ext cx="977841" cy="1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單箭頭接點 54"/>
          <p:cNvCxnSpPr/>
          <p:nvPr/>
        </p:nvCxnSpPr>
        <p:spPr>
          <a:xfrm flipV="1">
            <a:off x="3812280" y="5602304"/>
            <a:ext cx="977841" cy="1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單箭頭接點 55"/>
          <p:cNvCxnSpPr/>
          <p:nvPr/>
        </p:nvCxnSpPr>
        <p:spPr>
          <a:xfrm flipH="1">
            <a:off x="1387540" y="4275781"/>
            <a:ext cx="3608453" cy="931037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弧形接點 2"/>
          <p:cNvCxnSpPr>
            <a:stCxn id="12" idx="4"/>
            <a:endCxn id="15" idx="4"/>
          </p:cNvCxnSpPr>
          <p:nvPr/>
        </p:nvCxnSpPr>
        <p:spPr>
          <a:xfrm rot="5400000" flipH="1" flipV="1">
            <a:off x="3118768" y="3989528"/>
            <a:ext cx="65602" cy="4473595"/>
          </a:xfrm>
          <a:prstGeom prst="curvedConnector3">
            <a:avLst>
              <a:gd name="adj1" fmla="val -662577"/>
            </a:avLst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/>
          <p:cNvCxnSpPr/>
          <p:nvPr/>
        </p:nvCxnSpPr>
        <p:spPr>
          <a:xfrm flipH="1">
            <a:off x="11564918" y="1346794"/>
            <a:ext cx="287938" cy="29621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字方塊 46"/>
          <p:cNvSpPr txBox="1"/>
          <p:nvPr/>
        </p:nvSpPr>
        <p:spPr>
          <a:xfrm>
            <a:off x="11746570" y="1595883"/>
            <a:ext cx="270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0</a:t>
            </a:r>
            <a:endParaRPr lang="en-US" altLang="zh-TW" dirty="0" smtClean="0"/>
          </a:p>
          <a:p>
            <a:endParaRPr lang="zh-TW" altLang="en-US" dirty="0"/>
          </a:p>
        </p:txBody>
      </p:sp>
      <p:cxnSp>
        <p:nvCxnSpPr>
          <p:cNvPr id="48" name="直線接點 47"/>
          <p:cNvCxnSpPr/>
          <p:nvPr/>
        </p:nvCxnSpPr>
        <p:spPr>
          <a:xfrm flipH="1">
            <a:off x="10973230" y="1355039"/>
            <a:ext cx="287938" cy="29621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文字方塊 49"/>
          <p:cNvSpPr txBox="1"/>
          <p:nvPr/>
        </p:nvSpPr>
        <p:spPr>
          <a:xfrm>
            <a:off x="11088862" y="1581373"/>
            <a:ext cx="270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0</a:t>
            </a:r>
            <a:endParaRPr lang="en-US" altLang="zh-TW" dirty="0" smtClean="0"/>
          </a:p>
          <a:p>
            <a:endParaRPr lang="zh-TW" altLang="en-US" dirty="0"/>
          </a:p>
        </p:txBody>
      </p:sp>
      <p:cxnSp>
        <p:nvCxnSpPr>
          <p:cNvPr id="63" name="直線接點 62"/>
          <p:cNvCxnSpPr/>
          <p:nvPr/>
        </p:nvCxnSpPr>
        <p:spPr>
          <a:xfrm flipH="1">
            <a:off x="11746570" y="1624197"/>
            <a:ext cx="287938" cy="29621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文字方塊 63"/>
          <p:cNvSpPr txBox="1"/>
          <p:nvPr/>
        </p:nvSpPr>
        <p:spPr>
          <a:xfrm>
            <a:off x="11899280" y="1851593"/>
            <a:ext cx="270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</a:t>
            </a:r>
          </a:p>
          <a:p>
            <a:endParaRPr lang="zh-TW" altLang="en-US" dirty="0"/>
          </a:p>
        </p:txBody>
      </p:sp>
      <p:cxnSp>
        <p:nvCxnSpPr>
          <p:cNvPr id="65" name="直線單箭頭接點 64"/>
          <p:cNvCxnSpPr/>
          <p:nvPr/>
        </p:nvCxnSpPr>
        <p:spPr>
          <a:xfrm flipH="1">
            <a:off x="3749791" y="5611547"/>
            <a:ext cx="973106" cy="0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矩形 65"/>
          <p:cNvSpPr/>
          <p:nvPr/>
        </p:nvSpPr>
        <p:spPr>
          <a:xfrm>
            <a:off x="6142982" y="4557173"/>
            <a:ext cx="2156849" cy="35481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" name="矩形 66"/>
          <p:cNvSpPr/>
          <p:nvPr/>
        </p:nvSpPr>
        <p:spPr>
          <a:xfrm>
            <a:off x="6142982" y="4962230"/>
            <a:ext cx="2156849" cy="35481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8" name="直線接點 67"/>
          <p:cNvCxnSpPr/>
          <p:nvPr/>
        </p:nvCxnSpPr>
        <p:spPr>
          <a:xfrm flipH="1">
            <a:off x="11072976" y="1608323"/>
            <a:ext cx="287938" cy="29621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文字方塊 68"/>
          <p:cNvSpPr txBox="1"/>
          <p:nvPr/>
        </p:nvSpPr>
        <p:spPr>
          <a:xfrm>
            <a:off x="11214515" y="1848263"/>
            <a:ext cx="270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</a:t>
            </a:r>
          </a:p>
          <a:p>
            <a:endParaRPr lang="zh-TW" altLang="en-US" dirty="0"/>
          </a:p>
        </p:txBody>
      </p:sp>
      <p:sp>
        <p:nvSpPr>
          <p:cNvPr id="70" name="矩形 69"/>
          <p:cNvSpPr/>
          <p:nvPr/>
        </p:nvSpPr>
        <p:spPr>
          <a:xfrm>
            <a:off x="6142982" y="5333534"/>
            <a:ext cx="2156849" cy="35481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1" name="直線接點 70"/>
          <p:cNvCxnSpPr/>
          <p:nvPr/>
        </p:nvCxnSpPr>
        <p:spPr>
          <a:xfrm flipH="1">
            <a:off x="10998904" y="3401158"/>
            <a:ext cx="287938" cy="29621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文字方塊 72"/>
          <p:cNvSpPr txBox="1"/>
          <p:nvPr/>
        </p:nvSpPr>
        <p:spPr>
          <a:xfrm>
            <a:off x="11151614" y="3603750"/>
            <a:ext cx="270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9</a:t>
            </a:r>
            <a:endParaRPr lang="en-US" altLang="zh-TW" dirty="0" smtClean="0"/>
          </a:p>
          <a:p>
            <a:endParaRPr lang="zh-TW" altLang="en-US" dirty="0"/>
          </a:p>
        </p:txBody>
      </p:sp>
      <p:cxnSp>
        <p:nvCxnSpPr>
          <p:cNvPr id="75" name="直線接點 74"/>
          <p:cNvCxnSpPr/>
          <p:nvPr/>
        </p:nvCxnSpPr>
        <p:spPr>
          <a:xfrm flipH="1">
            <a:off x="11577149" y="3414629"/>
            <a:ext cx="287938" cy="29621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文字方塊 75"/>
          <p:cNvSpPr txBox="1"/>
          <p:nvPr/>
        </p:nvSpPr>
        <p:spPr>
          <a:xfrm>
            <a:off x="11767697" y="3602006"/>
            <a:ext cx="270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8</a:t>
            </a:r>
          </a:p>
          <a:p>
            <a:endParaRPr lang="zh-TW" altLang="en-US" dirty="0"/>
          </a:p>
        </p:txBody>
      </p:sp>
      <p:sp>
        <p:nvSpPr>
          <p:cNvPr id="77" name="矩形 76"/>
          <p:cNvSpPr/>
          <p:nvPr/>
        </p:nvSpPr>
        <p:spPr>
          <a:xfrm>
            <a:off x="10373900" y="2431172"/>
            <a:ext cx="477300" cy="155965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8" name="矩形 77"/>
          <p:cNvSpPr/>
          <p:nvPr/>
        </p:nvSpPr>
        <p:spPr>
          <a:xfrm>
            <a:off x="10991678" y="2431172"/>
            <a:ext cx="477300" cy="155965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9" name="矩形 78"/>
          <p:cNvSpPr/>
          <p:nvPr/>
        </p:nvSpPr>
        <p:spPr>
          <a:xfrm>
            <a:off x="11610624" y="2431172"/>
            <a:ext cx="477300" cy="155965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0" name="直線單箭頭接點 79"/>
          <p:cNvCxnSpPr/>
          <p:nvPr/>
        </p:nvCxnSpPr>
        <p:spPr>
          <a:xfrm>
            <a:off x="10650589" y="4035569"/>
            <a:ext cx="36086" cy="732385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單箭頭接點 80"/>
          <p:cNvCxnSpPr/>
          <p:nvPr/>
        </p:nvCxnSpPr>
        <p:spPr>
          <a:xfrm flipH="1">
            <a:off x="10983920" y="4059794"/>
            <a:ext cx="277248" cy="708160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單箭頭接點 81"/>
          <p:cNvCxnSpPr/>
          <p:nvPr/>
        </p:nvCxnSpPr>
        <p:spPr>
          <a:xfrm flipH="1">
            <a:off x="11319067" y="4132836"/>
            <a:ext cx="507947" cy="635118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字方塊 32"/>
          <p:cNvSpPr txBox="1"/>
          <p:nvPr/>
        </p:nvSpPr>
        <p:spPr>
          <a:xfrm>
            <a:off x="10304008" y="4832341"/>
            <a:ext cx="1626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found!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92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0" grpId="0"/>
      <p:bldP spid="64" grpId="0"/>
      <p:bldP spid="69" grpId="0"/>
      <p:bldP spid="70" grpId="0" animBg="1"/>
      <p:bldP spid="73" grpId="0"/>
      <p:bldP spid="76" grpId="0"/>
      <p:bldP spid="77" grpId="0" animBg="1"/>
      <p:bldP spid="78" grpId="0" animBg="1"/>
      <p:bldP spid="79" grpId="0" animBg="1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52007" y="293181"/>
            <a:ext cx="10509161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ts val="1000"/>
              </a:spcBef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sz="2400" b="1" dirty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解法範例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DFS:</a:t>
            </a:r>
          </a:p>
        </p:txBody>
      </p:sp>
      <p:sp>
        <p:nvSpPr>
          <p:cNvPr id="4" name="流程圖: 接點 3"/>
          <p:cNvSpPr/>
          <p:nvPr/>
        </p:nvSpPr>
        <p:spPr>
          <a:xfrm>
            <a:off x="378687" y="1228165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流程圖: 接點 7"/>
          <p:cNvSpPr/>
          <p:nvPr/>
        </p:nvSpPr>
        <p:spPr>
          <a:xfrm>
            <a:off x="303026" y="3088087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流程圖: 接點 8"/>
          <p:cNvSpPr/>
          <p:nvPr/>
        </p:nvSpPr>
        <p:spPr>
          <a:xfrm>
            <a:off x="2580021" y="1228164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流程圖: 接點 9"/>
          <p:cNvSpPr/>
          <p:nvPr/>
        </p:nvSpPr>
        <p:spPr>
          <a:xfrm>
            <a:off x="2526298" y="3054022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流程圖: 接點 10"/>
          <p:cNvSpPr/>
          <p:nvPr/>
        </p:nvSpPr>
        <p:spPr>
          <a:xfrm>
            <a:off x="4776620" y="1228163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流程圖: 接點 11"/>
          <p:cNvSpPr/>
          <p:nvPr/>
        </p:nvSpPr>
        <p:spPr>
          <a:xfrm>
            <a:off x="303025" y="4945482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流程圖: 接點 12"/>
          <p:cNvSpPr/>
          <p:nvPr/>
        </p:nvSpPr>
        <p:spPr>
          <a:xfrm>
            <a:off x="2580021" y="4879880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流程圖: 接點 13"/>
          <p:cNvSpPr/>
          <p:nvPr/>
        </p:nvSpPr>
        <p:spPr>
          <a:xfrm>
            <a:off x="4749570" y="3088085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流程圖: 接點 14"/>
          <p:cNvSpPr/>
          <p:nvPr/>
        </p:nvSpPr>
        <p:spPr>
          <a:xfrm>
            <a:off x="4776620" y="4879880"/>
            <a:ext cx="1223493" cy="13136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807624" y="1494902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2976990" y="1523914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704428" y="3421743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191024" y="1485217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2984321" y="3404827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5143002" y="3401158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704428" y="5213538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2984320" y="5187775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170051" y="5213538"/>
            <a:ext cx="78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9" name="表格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4208"/>
              </p:ext>
            </p:extLst>
          </p:nvPr>
        </p:nvGraphicFramePr>
        <p:xfrm>
          <a:off x="6113808" y="293181"/>
          <a:ext cx="6067389" cy="3955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2733"/>
                <a:gridCol w="557695"/>
                <a:gridCol w="570973"/>
                <a:gridCol w="576284"/>
                <a:gridCol w="592429"/>
                <a:gridCol w="600319"/>
                <a:gridCol w="606739"/>
                <a:gridCol w="606739"/>
                <a:gridCol w="606739"/>
                <a:gridCol w="606739"/>
              </a:tblGrid>
              <a:tr h="1010007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=3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767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visit[</a:t>
                      </a:r>
                      <a:r>
                        <a:rPr lang="en-US" altLang="zh-TW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 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767"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n=1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n=5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n=6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n=7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n=8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n=9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6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s[n]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?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?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?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1" name="直線單箭頭接點 30"/>
          <p:cNvCxnSpPr>
            <a:stCxn id="4" idx="6"/>
            <a:endCxn id="9" idx="2"/>
          </p:cNvCxnSpPr>
          <p:nvPr/>
        </p:nvCxnSpPr>
        <p:spPr>
          <a:xfrm flipV="1">
            <a:off x="1602180" y="1884987"/>
            <a:ext cx="977841" cy="1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字方塊 33"/>
          <p:cNvSpPr txBox="1"/>
          <p:nvPr/>
        </p:nvSpPr>
        <p:spPr>
          <a:xfrm>
            <a:off x="6142523" y="4506928"/>
            <a:ext cx="53157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array[1][2][3]=1      max= 6</a:t>
            </a: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array[4][5][6]=2      sum= -1</a:t>
            </a:r>
            <a:endParaRPr lang="zh-TW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array[7][8][9]=3  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array[4][5][7]=4</a:t>
            </a:r>
            <a:endParaRPr lang="zh-TW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array[6][8][9]=5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6" name="直線單箭頭接點 45"/>
          <p:cNvCxnSpPr/>
          <p:nvPr/>
        </p:nvCxnSpPr>
        <p:spPr>
          <a:xfrm flipV="1">
            <a:off x="3812281" y="1919049"/>
            <a:ext cx="977841" cy="1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>
            <a:endCxn id="14" idx="2"/>
          </p:cNvCxnSpPr>
          <p:nvPr/>
        </p:nvCxnSpPr>
        <p:spPr>
          <a:xfrm flipV="1">
            <a:off x="1548457" y="3744908"/>
            <a:ext cx="3201113" cy="1833205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單箭頭接點 52"/>
          <p:cNvCxnSpPr>
            <a:stCxn id="11" idx="3"/>
            <a:endCxn id="8" idx="7"/>
          </p:cNvCxnSpPr>
          <p:nvPr/>
        </p:nvCxnSpPr>
        <p:spPr>
          <a:xfrm flipH="1">
            <a:off x="1347343" y="2349429"/>
            <a:ext cx="3608453" cy="931037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/>
          <p:cNvCxnSpPr/>
          <p:nvPr/>
        </p:nvCxnSpPr>
        <p:spPr>
          <a:xfrm flipH="1">
            <a:off x="1458497" y="4367667"/>
            <a:ext cx="1385523" cy="928687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6142982" y="4557173"/>
            <a:ext cx="2156849" cy="35481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矩形 42"/>
          <p:cNvSpPr/>
          <p:nvPr/>
        </p:nvSpPr>
        <p:spPr>
          <a:xfrm>
            <a:off x="6182273" y="5682463"/>
            <a:ext cx="2156849" cy="35481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4" name="直線接點 43"/>
          <p:cNvCxnSpPr/>
          <p:nvPr/>
        </p:nvCxnSpPr>
        <p:spPr>
          <a:xfrm flipH="1">
            <a:off x="10367772" y="1342155"/>
            <a:ext cx="287938" cy="29621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文字方塊 48"/>
          <p:cNvSpPr txBox="1"/>
          <p:nvPr/>
        </p:nvSpPr>
        <p:spPr>
          <a:xfrm>
            <a:off x="10594047" y="1595883"/>
            <a:ext cx="270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cxnSp>
        <p:nvCxnSpPr>
          <p:cNvPr id="51" name="直線單箭頭接點 50"/>
          <p:cNvCxnSpPr>
            <a:stCxn id="8" idx="6"/>
          </p:cNvCxnSpPr>
          <p:nvPr/>
        </p:nvCxnSpPr>
        <p:spPr>
          <a:xfrm flipV="1">
            <a:off x="1526519" y="3694384"/>
            <a:ext cx="1053502" cy="50526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接點 56"/>
          <p:cNvCxnSpPr/>
          <p:nvPr/>
        </p:nvCxnSpPr>
        <p:spPr>
          <a:xfrm flipH="1">
            <a:off x="9764189" y="1324285"/>
            <a:ext cx="287938" cy="29621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文字方塊 57"/>
          <p:cNvSpPr txBox="1"/>
          <p:nvPr/>
        </p:nvSpPr>
        <p:spPr>
          <a:xfrm>
            <a:off x="9899789" y="1633401"/>
            <a:ext cx="270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cxnSp>
        <p:nvCxnSpPr>
          <p:cNvPr id="59" name="直線單箭頭接點 58"/>
          <p:cNvCxnSpPr>
            <a:stCxn id="14" idx="3"/>
            <a:endCxn id="13" idx="6"/>
          </p:cNvCxnSpPr>
          <p:nvPr/>
        </p:nvCxnSpPr>
        <p:spPr>
          <a:xfrm flipH="1">
            <a:off x="3803514" y="4209351"/>
            <a:ext cx="1125232" cy="1327352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接點 59"/>
          <p:cNvCxnSpPr/>
          <p:nvPr/>
        </p:nvCxnSpPr>
        <p:spPr>
          <a:xfrm flipH="1">
            <a:off x="10946809" y="1338008"/>
            <a:ext cx="287938" cy="29621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文字方塊 60"/>
          <p:cNvSpPr txBox="1"/>
          <p:nvPr/>
        </p:nvSpPr>
        <p:spPr>
          <a:xfrm>
            <a:off x="11178829" y="1607875"/>
            <a:ext cx="270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cxnSp>
        <p:nvCxnSpPr>
          <p:cNvPr id="62" name="直線單箭頭接點 61"/>
          <p:cNvCxnSpPr>
            <a:stCxn id="13" idx="6"/>
            <a:endCxn id="15" idx="2"/>
          </p:cNvCxnSpPr>
          <p:nvPr/>
        </p:nvCxnSpPr>
        <p:spPr>
          <a:xfrm>
            <a:off x="3803514" y="5536703"/>
            <a:ext cx="973106" cy="0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接點 65"/>
          <p:cNvCxnSpPr/>
          <p:nvPr/>
        </p:nvCxnSpPr>
        <p:spPr>
          <a:xfrm flipH="1">
            <a:off x="11590030" y="1322301"/>
            <a:ext cx="287938" cy="29621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文字方塊 66"/>
          <p:cNvSpPr txBox="1"/>
          <p:nvPr/>
        </p:nvSpPr>
        <p:spPr>
          <a:xfrm>
            <a:off x="11829512" y="1604411"/>
            <a:ext cx="270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68" name="矩形 67"/>
          <p:cNvSpPr/>
          <p:nvPr/>
        </p:nvSpPr>
        <p:spPr>
          <a:xfrm>
            <a:off x="6182272" y="6064191"/>
            <a:ext cx="2156849" cy="35481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9" name="直線接點 68"/>
          <p:cNvCxnSpPr/>
          <p:nvPr/>
        </p:nvCxnSpPr>
        <p:spPr>
          <a:xfrm flipH="1">
            <a:off x="9476251" y="4953549"/>
            <a:ext cx="287938" cy="29621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文字方塊 69"/>
          <p:cNvSpPr txBox="1"/>
          <p:nvPr/>
        </p:nvSpPr>
        <p:spPr>
          <a:xfrm>
            <a:off x="9781670" y="5123235"/>
            <a:ext cx="525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1" name="弧形接點 70"/>
          <p:cNvCxnSpPr/>
          <p:nvPr/>
        </p:nvCxnSpPr>
        <p:spPr>
          <a:xfrm rot="16200000" flipV="1">
            <a:off x="9701510" y="4790022"/>
            <a:ext cx="380818" cy="283373"/>
          </a:xfrm>
          <a:prstGeom prst="curvedConnector3">
            <a:avLst>
              <a:gd name="adj1" fmla="val 131166"/>
            </a:avLst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接點 71"/>
          <p:cNvCxnSpPr/>
          <p:nvPr/>
        </p:nvCxnSpPr>
        <p:spPr>
          <a:xfrm flipH="1">
            <a:off x="9400782" y="4593191"/>
            <a:ext cx="287938" cy="29621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文字方塊 72"/>
          <p:cNvSpPr txBox="1"/>
          <p:nvPr/>
        </p:nvSpPr>
        <p:spPr>
          <a:xfrm>
            <a:off x="9529658" y="4261084"/>
            <a:ext cx="640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4" name="直線接點 73"/>
          <p:cNvCxnSpPr/>
          <p:nvPr/>
        </p:nvCxnSpPr>
        <p:spPr>
          <a:xfrm flipH="1">
            <a:off x="9781670" y="3431777"/>
            <a:ext cx="287938" cy="29621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文字方塊 74"/>
          <p:cNvSpPr txBox="1"/>
          <p:nvPr/>
        </p:nvSpPr>
        <p:spPr>
          <a:xfrm>
            <a:off x="10031714" y="3552601"/>
            <a:ext cx="270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7</a:t>
            </a:r>
            <a:endParaRPr lang="zh-TW" altLang="en-US" dirty="0"/>
          </a:p>
        </p:txBody>
      </p:sp>
      <p:cxnSp>
        <p:nvCxnSpPr>
          <p:cNvPr id="76" name="直線接點 75"/>
          <p:cNvCxnSpPr/>
          <p:nvPr/>
        </p:nvCxnSpPr>
        <p:spPr>
          <a:xfrm flipH="1">
            <a:off x="10367772" y="3404493"/>
            <a:ext cx="287938" cy="29621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文字方塊 76"/>
          <p:cNvSpPr txBox="1"/>
          <p:nvPr/>
        </p:nvSpPr>
        <p:spPr>
          <a:xfrm>
            <a:off x="10586084" y="3575367"/>
            <a:ext cx="270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6</a:t>
            </a:r>
            <a:endParaRPr lang="zh-TW" altLang="en-US" dirty="0"/>
          </a:p>
        </p:txBody>
      </p:sp>
      <p:cxnSp>
        <p:nvCxnSpPr>
          <p:cNvPr id="78" name="直線接點 77"/>
          <p:cNvCxnSpPr/>
          <p:nvPr/>
        </p:nvCxnSpPr>
        <p:spPr>
          <a:xfrm flipH="1">
            <a:off x="10970235" y="3401158"/>
            <a:ext cx="287938" cy="29621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接點 78"/>
          <p:cNvCxnSpPr/>
          <p:nvPr/>
        </p:nvCxnSpPr>
        <p:spPr>
          <a:xfrm flipH="1">
            <a:off x="11590030" y="3396316"/>
            <a:ext cx="287938" cy="29621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文字方塊 79"/>
          <p:cNvSpPr txBox="1"/>
          <p:nvPr/>
        </p:nvSpPr>
        <p:spPr>
          <a:xfrm>
            <a:off x="11157373" y="3586632"/>
            <a:ext cx="270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8</a:t>
            </a:r>
            <a:endParaRPr lang="zh-TW" altLang="en-US" dirty="0"/>
          </a:p>
        </p:txBody>
      </p:sp>
      <p:sp>
        <p:nvSpPr>
          <p:cNvPr id="81" name="文字方塊 80"/>
          <p:cNvSpPr txBox="1"/>
          <p:nvPr/>
        </p:nvSpPr>
        <p:spPr>
          <a:xfrm>
            <a:off x="11797394" y="3575367"/>
            <a:ext cx="270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9</a:t>
            </a:r>
            <a:endParaRPr lang="zh-TW" altLang="en-US" dirty="0"/>
          </a:p>
        </p:txBody>
      </p:sp>
      <p:sp>
        <p:nvSpPr>
          <p:cNvPr id="93" name="矩形 92"/>
          <p:cNvSpPr/>
          <p:nvPr/>
        </p:nvSpPr>
        <p:spPr>
          <a:xfrm>
            <a:off x="8608429" y="2369748"/>
            <a:ext cx="477300" cy="155965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4" name="矩形 93"/>
          <p:cNvSpPr/>
          <p:nvPr/>
        </p:nvSpPr>
        <p:spPr>
          <a:xfrm>
            <a:off x="9226207" y="2369748"/>
            <a:ext cx="477300" cy="155965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5" name="矩形 94"/>
          <p:cNvSpPr/>
          <p:nvPr/>
        </p:nvSpPr>
        <p:spPr>
          <a:xfrm>
            <a:off x="9845153" y="2369748"/>
            <a:ext cx="477300" cy="155965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6" name="直線單箭頭接點 95"/>
          <p:cNvCxnSpPr/>
          <p:nvPr/>
        </p:nvCxnSpPr>
        <p:spPr>
          <a:xfrm flipH="1">
            <a:off x="7126925" y="3968385"/>
            <a:ext cx="1639343" cy="1714078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單箭頭接點 96"/>
          <p:cNvCxnSpPr/>
          <p:nvPr/>
        </p:nvCxnSpPr>
        <p:spPr>
          <a:xfrm flipH="1">
            <a:off x="7494487" y="3992610"/>
            <a:ext cx="1882360" cy="1689853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單箭頭接點 97"/>
          <p:cNvCxnSpPr/>
          <p:nvPr/>
        </p:nvCxnSpPr>
        <p:spPr>
          <a:xfrm flipH="1">
            <a:off x="7791718" y="4015542"/>
            <a:ext cx="2214461" cy="1682309"/>
          </a:xfrm>
          <a:prstGeom prst="straightConnector1">
            <a:avLst/>
          </a:prstGeom>
          <a:ln w="539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矩形 99"/>
          <p:cNvSpPr/>
          <p:nvPr/>
        </p:nvSpPr>
        <p:spPr>
          <a:xfrm>
            <a:off x="10395885" y="2408732"/>
            <a:ext cx="477300" cy="155965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1" name="矩形 100"/>
          <p:cNvSpPr/>
          <p:nvPr/>
        </p:nvSpPr>
        <p:spPr>
          <a:xfrm>
            <a:off x="11013663" y="2408732"/>
            <a:ext cx="477300" cy="155965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2" name="矩形 101"/>
          <p:cNvSpPr/>
          <p:nvPr/>
        </p:nvSpPr>
        <p:spPr>
          <a:xfrm>
            <a:off x="11632609" y="2408732"/>
            <a:ext cx="477300" cy="155965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40" name="肘形接點 139"/>
          <p:cNvCxnSpPr/>
          <p:nvPr/>
        </p:nvCxnSpPr>
        <p:spPr>
          <a:xfrm rot="10800000" flipV="1">
            <a:off x="8608429" y="3999003"/>
            <a:ext cx="2684172" cy="2317971"/>
          </a:xfrm>
          <a:prstGeom prst="bentConnector3">
            <a:avLst>
              <a:gd name="adj1" fmla="val 2307"/>
            </a:avLst>
          </a:prstGeom>
          <a:ln w="539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接點 142"/>
          <p:cNvCxnSpPr>
            <a:stCxn id="100" idx="2"/>
          </p:cNvCxnSpPr>
          <p:nvPr/>
        </p:nvCxnSpPr>
        <p:spPr>
          <a:xfrm>
            <a:off x="10634535" y="3968385"/>
            <a:ext cx="617778" cy="1127933"/>
          </a:xfrm>
          <a:prstGeom prst="line">
            <a:avLst/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接點 144"/>
          <p:cNvCxnSpPr/>
          <p:nvPr/>
        </p:nvCxnSpPr>
        <p:spPr>
          <a:xfrm flipH="1">
            <a:off x="11230400" y="3994856"/>
            <a:ext cx="669908" cy="1054461"/>
          </a:xfrm>
          <a:prstGeom prst="line">
            <a:avLst/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557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9" grpId="0"/>
      <p:bldP spid="58" grpId="0"/>
      <p:bldP spid="61" grpId="0"/>
      <p:bldP spid="67" grpId="0"/>
      <p:bldP spid="68" grpId="0" animBg="1"/>
      <p:bldP spid="70" grpId="0"/>
      <p:bldP spid="73" grpId="0"/>
      <p:bldP spid="75" grpId="0"/>
      <p:bldP spid="77" grpId="0"/>
      <p:bldP spid="80" grpId="0"/>
      <p:bldP spid="81" grpId="0"/>
      <p:bldP spid="93" grpId="0" animBg="1"/>
      <p:bldP spid="94" grpId="0" animBg="1"/>
      <p:bldP spid="95" grpId="0" animBg="1"/>
      <p:bldP spid="100" grpId="0" animBg="1"/>
      <p:bldP spid="101" grpId="0" animBg="1"/>
      <p:bldP spid="10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39170" y="682408"/>
            <a:ext cx="10349540" cy="6413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ts val="1000"/>
              </a:spcBef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sz="2400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討論：</a:t>
            </a:r>
            <a:r>
              <a:rPr lang="zh-TW" alt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en-US" altLang="zh-TW" sz="2400" dirty="0" smtClean="0">
              <a:solidFill>
                <a:prstClr val="black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  <a:buClr>
                <a:srgbClr val="0070C0"/>
              </a:buClr>
            </a:pPr>
            <a:endParaRPr lang="en-US" altLang="zh-TW" sz="2400" dirty="0" smtClean="0">
              <a:solidFill>
                <a:prstClr val="black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  <a:buClr>
                <a:srgbClr val="0070C0"/>
              </a:buClr>
            </a:pPr>
            <a:r>
              <a:rPr lang="en-US" altLang="zh-TW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     Time: O(n^2)</a:t>
            </a:r>
            <a:endParaRPr lang="en-US" altLang="zh-TW" sz="24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US" altLang="zh-TW" sz="24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	</a:t>
            </a:r>
            <a:endParaRPr lang="en-US" altLang="zh-TW" sz="24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	</a:t>
            </a:r>
            <a:endParaRPr lang="en-US" altLang="zh-TW" sz="24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lvl="2">
              <a:lnSpc>
                <a:spcPct val="90000"/>
              </a:lnSpc>
              <a:spcBef>
                <a:spcPts val="1000"/>
              </a:spcBef>
            </a:pP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	</a:t>
            </a:r>
            <a:endParaRPr lang="en-US" altLang="zh-TW" sz="24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TW" sz="2400" b="1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TW" sz="2400" b="1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TW" sz="2400" b="1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TW" sz="2400" b="1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TW" sz="2400" b="1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TW" sz="2400" b="1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TW" sz="2400" b="1" dirty="0" smtClean="0">
              <a:solidFill>
                <a:srgbClr val="3BA94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7865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</TotalTime>
  <Words>649</Words>
  <Application>Microsoft Office PowerPoint</Application>
  <PresentationFormat>寬螢幕</PresentationFormat>
  <Paragraphs>298</Paragraphs>
  <Slides>9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8" baseType="lpstr">
      <vt:lpstr>新細明體</vt:lpstr>
      <vt:lpstr>標楷體</vt:lpstr>
      <vt:lpstr>Arial</vt:lpstr>
      <vt:lpstr>Calibri</vt:lpstr>
      <vt:lpstr>Calibri Light</vt:lpstr>
      <vt:lpstr>Tahoma</vt:lpstr>
      <vt:lpstr>Times New Roman</vt:lpstr>
      <vt:lpstr>Wingdings</vt:lpstr>
      <vt:lpstr>Office 佈景主題</vt:lpstr>
      <vt:lpstr>11218: KTV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11218: KTV</dc:title>
  <dc:creator>紀儒達</dc:creator>
  <cp:lastModifiedBy>紀儒達</cp:lastModifiedBy>
  <cp:revision>26</cp:revision>
  <dcterms:created xsi:type="dcterms:W3CDTF">2017-06-08T11:32:58Z</dcterms:created>
  <dcterms:modified xsi:type="dcterms:W3CDTF">2017-06-14T18:57:11Z</dcterms:modified>
</cp:coreProperties>
</file>