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>
        <p:scale>
          <a:sx n="66" d="100"/>
          <a:sy n="66" d="100"/>
        </p:scale>
        <p:origin x="-96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845F851-8E39-41F4-B0BF-A63535DD0C2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8056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46FF39AD-6A03-4969-90F0-9DCF6B1DA4C9}" type="slidenum">
              <a:rPr lang="zh-TW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zh-TW" smtClean="0">
              <a:latin typeface="Tahoma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3C352D5C-8425-456E-8FDB-A905E4D3E899}" type="slidenum">
              <a:rPr lang="zh-TW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zh-TW" smtClean="0">
              <a:latin typeface="Tahoma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8555C-D6DF-4E2F-A287-F8F3B4742127}" type="datetime1">
              <a:rPr lang="zh-TW" altLang="en-US"/>
              <a:pPr>
                <a:defRPr/>
              </a:pPr>
              <a:t>2017/3/29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CF437-4246-4A41-980C-6C5565BC78B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764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C7CF1-5A97-4FCD-9DF0-C3F9B4F05E00}" type="datetime1">
              <a:rPr lang="zh-TW" altLang="en-US"/>
              <a:pPr>
                <a:defRPr/>
              </a:pPr>
              <a:t>2017/3/29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8EF66-7FFD-4669-8F50-E77DBB581FB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382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A0D09-749E-4617-85EA-CBD0D0C6ED54}" type="datetime1">
              <a:rPr lang="zh-TW" altLang="en-US"/>
              <a:pPr>
                <a:defRPr/>
              </a:pPr>
              <a:t>2017/3/29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2847F-D86C-4ED3-B784-A3D934D2B7A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3920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8A18-C7FD-47F1-BAE6-AC5E669AD016}" type="datetime1">
              <a:rPr lang="zh-TW" altLang="en-US"/>
              <a:pPr>
                <a:defRPr/>
              </a:pPr>
              <a:t>2017/3/29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F9B6B-7D52-4AB8-9108-9B1BC48E733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0676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CDF78-B108-4BEB-B942-D3C60CDC2D28}" type="datetime1">
              <a:rPr lang="zh-TW" altLang="en-US"/>
              <a:pPr>
                <a:defRPr/>
              </a:pPr>
              <a:t>2017/3/29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6DDF3-C15B-4247-8A90-D761E60A283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2625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3C7AA-4938-472B-832B-1747CB82B41E}" type="datetime1">
              <a:rPr lang="zh-TW" altLang="en-US"/>
              <a:pPr>
                <a:defRPr/>
              </a:pPr>
              <a:t>2017/3/29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5A685-5FDF-431B-B304-71EEE98404F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444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96F3C-1065-41A0-B9F2-33CDC8D1DD6D}" type="datetime1">
              <a:rPr lang="zh-TW" altLang="en-US"/>
              <a:pPr>
                <a:defRPr/>
              </a:pPr>
              <a:t>2017/3/29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A100A-6F9D-488E-AEBD-33B8587545F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189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DBC84-E3C7-499B-A3E7-6CE7D5B1BADC}" type="datetime1">
              <a:rPr lang="zh-TW" altLang="en-US"/>
              <a:pPr>
                <a:defRPr/>
              </a:pPr>
              <a:t>2017/3/29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B4E8D-8D82-4013-82D4-4B52C8171F4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5033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C39C6-8FBB-44F9-A2FE-E43F7500F041}" type="datetime1">
              <a:rPr lang="zh-TW" altLang="en-US"/>
              <a:pPr>
                <a:defRPr/>
              </a:pPr>
              <a:t>2017/3/29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6C917-FB28-4030-8243-5B95928A533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3013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9FE91-1812-47C7-8C84-3486D75B3BF4}" type="datetime1">
              <a:rPr lang="zh-TW" altLang="en-US"/>
              <a:pPr>
                <a:defRPr/>
              </a:pPr>
              <a:t>2017/3/29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A4B4C-2328-4A8C-B583-4156330D627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226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8C0F5-644B-49CB-80D1-96BFABA8D575}" type="datetime1">
              <a:rPr lang="zh-TW" altLang="en-US"/>
              <a:pPr>
                <a:defRPr/>
              </a:pPr>
              <a:t>2017/3/29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28A49-2F72-4E64-979E-AAE623D5E72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789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F6C8D1B-1E03-4A54-A448-AEF147967632}" type="datetime1">
              <a:rPr lang="zh-TW" altLang="en-US"/>
              <a:pPr>
                <a:defRPr/>
              </a:pPr>
              <a:t>2017/3/29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5675C1C-66A3-4667-80FF-FF94F7FB4EF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A3D99B8-6EC9-4E72-BCDD-25D86B497F03}" type="slidenum">
              <a:rPr kumimoji="0" lang="zh-TW" altLang="en-US" sz="1400" smtClean="0">
                <a:solidFill>
                  <a:schemeClr val="accent1"/>
                </a:solidFill>
                <a:ea typeface="新細明體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 smtClean="0">
              <a:solidFill>
                <a:schemeClr val="accent1"/>
              </a:solidFill>
              <a:ea typeface="新細明體" pitchFamily="18" charset="-12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latin typeface="Times New Roman" charset="0"/>
              </a:rPr>
              <a:t>11714: Blind Sorting</a:t>
            </a:r>
            <a:endParaRPr lang="en-US" altLang="zh-TW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smtClean="0">
                <a:solidFill>
                  <a:schemeClr val="hlink"/>
                </a:solidFill>
                <a:latin typeface="Times New Roman" charset="0"/>
              </a:rPr>
              <a:t>★★☆☆☆</a:t>
            </a:r>
          </a:p>
          <a:p>
            <a:pPr eaLnBrk="1" hangingPunct="1"/>
            <a:r>
              <a:rPr lang="zh-TW" altLang="en-US" sz="2400" b="1" smtClean="0">
                <a:solidFill>
                  <a:srgbClr val="3BA943"/>
                </a:solidFill>
                <a:latin typeface="Times New Roman" charset="0"/>
              </a:rPr>
              <a:t>題組：</a:t>
            </a:r>
            <a:r>
              <a:rPr lang="en-US" altLang="zh-TW" sz="2400" smtClean="0">
                <a:latin typeface="Times New Roman" charset="0"/>
                <a:ea typeface="新細明體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smtClean="0">
                <a:solidFill>
                  <a:srgbClr val="3BA943"/>
                </a:solidFill>
                <a:latin typeface="Times New Roman" charset="0"/>
              </a:rPr>
              <a:t>題號：</a:t>
            </a:r>
            <a:r>
              <a:rPr lang="zh-TW" altLang="en-US" sz="2400" smtClean="0">
                <a:latin typeface="Times New Roman" charset="0"/>
              </a:rPr>
              <a:t>1</a:t>
            </a:r>
            <a:r>
              <a:rPr lang="en-US" altLang="zh-TW" sz="2400" smtClean="0">
                <a:latin typeface="Times New Roman" charset="0"/>
              </a:rPr>
              <a:t>1714</a:t>
            </a:r>
            <a:r>
              <a:rPr lang="zh-TW" altLang="en-US" sz="2400" smtClean="0">
                <a:latin typeface="Times New Roman" charset="0"/>
              </a:rPr>
              <a:t>: </a:t>
            </a:r>
            <a:r>
              <a:rPr lang="en-US" altLang="zh-TW" sz="2400" smtClean="0">
                <a:latin typeface="Times New Roman" charset="0"/>
              </a:rPr>
              <a:t>Blind Sorting</a:t>
            </a:r>
            <a:endParaRPr lang="en-US" altLang="zh-TW" sz="2400" smtClean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smtClean="0">
                <a:solidFill>
                  <a:srgbClr val="3BA943"/>
                </a:solidFill>
                <a:latin typeface="Times New Roman" charset="0"/>
              </a:rPr>
              <a:t>解題者：</a:t>
            </a:r>
            <a:r>
              <a:rPr lang="zh-TW" altLang="en-US" sz="2400" smtClean="0">
                <a:latin typeface="Times New Roman" charset="0"/>
              </a:rPr>
              <a:t>陳彥丞</a:t>
            </a:r>
            <a:endParaRPr lang="zh-TW" altLang="en-US" sz="2400" smtClean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smtClean="0">
                <a:solidFill>
                  <a:srgbClr val="3BA943"/>
                </a:solidFill>
                <a:latin typeface="Times New Roman" charset="0"/>
              </a:rPr>
              <a:t>解題日期：</a:t>
            </a:r>
            <a:r>
              <a:rPr lang="zh-TW" altLang="en-US" sz="2400" smtClean="0">
                <a:latin typeface="Times New Roman" charset="0"/>
              </a:rPr>
              <a:t>20</a:t>
            </a:r>
            <a:r>
              <a:rPr lang="en-US" altLang="zh-TW" sz="2400" smtClean="0">
                <a:latin typeface="Times New Roman" charset="0"/>
              </a:rPr>
              <a:t>17</a:t>
            </a:r>
            <a:r>
              <a:rPr lang="zh-TW" altLang="en-US" sz="2400" smtClean="0">
                <a:latin typeface="Times New Roman" charset="0"/>
              </a:rPr>
              <a:t>年</a:t>
            </a:r>
            <a:r>
              <a:rPr lang="en-US" altLang="zh-TW" sz="2400" smtClean="0">
                <a:latin typeface="Times New Roman" charset="0"/>
              </a:rPr>
              <a:t>3</a:t>
            </a:r>
            <a:r>
              <a:rPr lang="zh-TW" altLang="en-US" sz="2400" smtClean="0">
                <a:latin typeface="Times New Roman" charset="0"/>
              </a:rPr>
              <a:t>月</a:t>
            </a:r>
            <a:r>
              <a:rPr lang="en-US" altLang="zh-TW" sz="2400" smtClean="0">
                <a:latin typeface="Times New Roman" charset="0"/>
              </a:rPr>
              <a:t>30</a:t>
            </a:r>
            <a:r>
              <a:rPr lang="zh-TW" altLang="en-US" sz="2400" smtClean="0">
                <a:latin typeface="Times New Roman" charset="0"/>
              </a:rPr>
              <a:t>日</a:t>
            </a:r>
            <a:endParaRPr lang="zh-TW" altLang="en-US" sz="2400" smtClean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smtClean="0">
                <a:solidFill>
                  <a:srgbClr val="3BA943"/>
                </a:solidFill>
                <a:latin typeface="Times New Roman" charset="0"/>
              </a:rPr>
              <a:t>題意：</a:t>
            </a:r>
            <a:r>
              <a:rPr lang="en-US" altLang="zh-TW" sz="2400" b="1" smtClean="0">
                <a:solidFill>
                  <a:srgbClr val="3BA943"/>
                </a:solidFill>
                <a:latin typeface="Times New Roman" charset="0"/>
              </a:rPr>
              <a:t/>
            </a:r>
            <a:br>
              <a:rPr lang="en-US" altLang="zh-TW" sz="2400" b="1" smtClean="0">
                <a:solidFill>
                  <a:srgbClr val="3BA943"/>
                </a:solidFill>
                <a:latin typeface="Times New Roman" charset="0"/>
              </a:rPr>
            </a:br>
            <a:r>
              <a:rPr lang="zh-TW" altLang="en-US" sz="2400" smtClean="0">
                <a:latin typeface="Times New Roman" charset="0"/>
              </a:rPr>
              <a:t>每行給定一個數字 </a:t>
            </a:r>
            <a:r>
              <a:rPr lang="en-US" altLang="zh-TW" sz="2400" smtClean="0">
                <a:latin typeface="Times New Roman" charset="0"/>
              </a:rPr>
              <a:t>n </a:t>
            </a:r>
            <a:r>
              <a:rPr lang="zh-TW" altLang="en-US" sz="2400" smtClean="0">
                <a:latin typeface="Times New Roman" charset="0"/>
              </a:rPr>
              <a:t>，代表一組數列的個數，求最多需經過多少次比對可求出數列中最大與次大的值？</a:t>
            </a:r>
            <a:endParaRPr lang="zh-TW" altLang="en-US" sz="2400" smtClean="0">
              <a:latin typeface="Times New Roman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B94C44D-B0B8-4DA6-B5B5-35C59EDBD13E}" type="slidenum">
              <a:rPr kumimoji="0" lang="zh-TW" altLang="en-US" sz="1400" smtClean="0">
                <a:solidFill>
                  <a:schemeClr val="accent1"/>
                </a:solidFill>
                <a:ea typeface="新細明體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 smtClean="0">
              <a:solidFill>
                <a:schemeClr val="accent1"/>
              </a:solidFill>
              <a:ea typeface="新細明體" pitchFamily="18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題意範例：</a:t>
            </a:r>
            <a:r>
              <a:rPr lang="zh-TW" altLang="en-US" sz="2400" dirty="0" smtClean="0">
                <a:solidFill>
                  <a:srgbClr val="3BA943"/>
                </a:solidFill>
                <a:latin typeface="Times New Roman" charset="0"/>
              </a:rPr>
              <a:t>  </a:t>
            </a:r>
            <a:r>
              <a:rPr lang="en-US" altLang="zh-TW" sz="2400" dirty="0" smtClean="0">
                <a:solidFill>
                  <a:srgbClr val="3BA943"/>
                </a:solidFill>
                <a:latin typeface="Times New Roman" charset="0"/>
              </a:rPr>
              <a:t/>
            </a:r>
            <a:br>
              <a:rPr lang="en-US" altLang="zh-TW" sz="2400" dirty="0" smtClean="0">
                <a:solidFill>
                  <a:srgbClr val="3BA943"/>
                </a:solidFill>
                <a:latin typeface="Times New Roman" charset="0"/>
              </a:rPr>
            </a:br>
            <a:r>
              <a:rPr lang="zh-TW" altLang="en-US" sz="2400" dirty="0" smtClean="0">
                <a:solidFill>
                  <a:srgbClr val="3BA943"/>
                </a:solidFill>
                <a:latin typeface="Times New Roman" charset="0"/>
              </a:rPr>
              <a:t>                      </a:t>
            </a:r>
            <a:r>
              <a:rPr lang="en-US" altLang="zh-TW" sz="2400" dirty="0" smtClean="0">
                <a:latin typeface="Times New Roman" charset="0"/>
              </a:rPr>
              <a:t>2</a:t>
            </a:r>
            <a:r>
              <a:rPr lang="zh-TW" altLang="zh-TW" sz="2400" dirty="0" smtClean="0">
                <a:latin typeface="Times New Roman" charset="0"/>
              </a:rPr>
              <a:t>    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</a:t>
            </a:r>
            <a:r>
              <a:rPr lang="zh-TW" altLang="zh-TW" sz="2400" dirty="0" smtClean="0">
                <a:latin typeface="Times New Roman" charset="0"/>
              </a:rPr>
              <a:t> </a:t>
            </a:r>
            <a:r>
              <a:rPr lang="zh-TW" altLang="en-US" sz="2400" dirty="0" smtClean="0">
                <a:latin typeface="Times New Roman" charset="0"/>
              </a:rPr>
              <a:t>  </a:t>
            </a:r>
            <a:r>
              <a:rPr lang="zh-TW" altLang="zh-TW" sz="2400" dirty="0" smtClean="0">
                <a:latin typeface="Times New Roman" charset="0"/>
              </a:rPr>
              <a:t>1</a:t>
            </a:r>
            <a:br>
              <a:rPr lang="zh-TW" altLang="zh-TW" sz="2400" dirty="0" smtClean="0">
                <a:latin typeface="Times New Roman" charset="0"/>
              </a:rPr>
            </a:br>
            <a:r>
              <a:rPr lang="zh-TW" altLang="zh-TW" sz="2400" dirty="0" smtClean="0">
                <a:latin typeface="Times New Roman" charset="0"/>
              </a:rPr>
              <a:t>                     </a:t>
            </a:r>
            <a:r>
              <a:rPr lang="zh-TW" altLang="en-US" sz="2400" dirty="0" smtClean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4</a:t>
            </a:r>
            <a:r>
              <a:rPr lang="zh-TW" altLang="en-US" sz="2400" dirty="0" smtClean="0">
                <a:latin typeface="Times New Roman" charset="0"/>
              </a:rPr>
              <a:t>    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</a:t>
            </a:r>
            <a:r>
              <a:rPr lang="zh-TW" altLang="zh-TW" sz="2400" dirty="0" smtClean="0">
                <a:latin typeface="Times New Roman" charset="0"/>
              </a:rPr>
              <a:t> </a:t>
            </a:r>
            <a:r>
              <a:rPr lang="zh-TW" altLang="en-US" sz="2400" dirty="0" smtClean="0">
                <a:latin typeface="Times New Roman" charset="0"/>
              </a:rPr>
              <a:t>  </a:t>
            </a:r>
            <a:r>
              <a:rPr lang="en-US" altLang="zh-TW" sz="2400" dirty="0" smtClean="0">
                <a:latin typeface="Times New Roman" charset="0"/>
              </a:rPr>
              <a:t>4</a:t>
            </a:r>
            <a:r>
              <a:rPr lang="zh-TW" altLang="zh-TW" sz="2400" dirty="0" smtClean="0">
                <a:latin typeface="Times New Roman" charset="0"/>
              </a:rPr>
              <a:t/>
            </a:r>
            <a:br>
              <a:rPr lang="zh-TW" altLang="zh-TW" sz="2400" dirty="0" smtClean="0">
                <a:latin typeface="Times New Roman" charset="0"/>
              </a:rPr>
            </a:br>
            <a:r>
              <a:rPr lang="zh-TW" altLang="zh-TW" sz="2400" dirty="0" smtClean="0">
                <a:latin typeface="Times New Roman" charset="0"/>
              </a:rPr>
              <a:t>                      </a:t>
            </a:r>
            <a:r>
              <a:rPr lang="en-US" altLang="zh-TW" sz="2400" dirty="0" smtClean="0">
                <a:latin typeface="Times New Roman" charset="0"/>
              </a:rPr>
              <a:t>7</a:t>
            </a:r>
            <a:r>
              <a:rPr lang="zh-TW" altLang="zh-TW" sz="2400" dirty="0" smtClean="0">
                <a:latin typeface="Times New Roman" charset="0"/>
              </a:rPr>
              <a:t>   </a:t>
            </a:r>
            <a:r>
              <a:rPr lang="zh-TW" altLang="en-US" sz="2400" dirty="0" smtClean="0">
                <a:latin typeface="Times New Roman" charset="0"/>
              </a:rPr>
              <a:t> 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</a:t>
            </a:r>
            <a:r>
              <a:rPr lang="zh-TW" altLang="zh-TW" sz="2400" dirty="0" smtClean="0">
                <a:latin typeface="Times New Roman" charset="0"/>
              </a:rPr>
              <a:t> </a:t>
            </a:r>
            <a:r>
              <a:rPr lang="zh-TW" altLang="en-US" sz="2400" dirty="0" smtClean="0">
                <a:latin typeface="Times New Roman" charset="0"/>
              </a:rPr>
              <a:t>  </a:t>
            </a:r>
            <a:r>
              <a:rPr lang="en-US" altLang="zh-TW" sz="2400" dirty="0" smtClean="0">
                <a:latin typeface="Times New Roman" charset="0"/>
              </a:rPr>
              <a:t>8</a:t>
            </a:r>
            <a:r>
              <a:rPr lang="zh-TW" altLang="zh-TW" sz="2400" dirty="0" smtClean="0">
                <a:latin typeface="Times New Roman" charset="0"/>
              </a:rPr>
              <a:t>    </a:t>
            </a:r>
            <a:endParaRPr lang="zh-TW" altLang="en-US" sz="2400" dirty="0" smtClean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解法：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可利用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winner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tree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 解決問題</a:t>
            </a:r>
            <a:endParaRPr lang="en-US" altLang="zh-TW" sz="2400" dirty="0">
              <a:latin typeface="Times New Roman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                  </a:t>
            </a:r>
            <a:r>
              <a:rPr lang="en-US" altLang="zh-TW" sz="2400" dirty="0" err="1" smtClean="0">
                <a:latin typeface="Times New Roman" charset="0"/>
                <a:sym typeface="Wingdings" pitchFamily="2" charset="2"/>
              </a:rPr>
              <a:t>ans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= ( n – 1 ) +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( </a:t>
            </a:r>
            <a:r>
              <a:rPr lang="en-US" altLang="zh-TW" sz="24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  <a:sym typeface="Wingdings" pitchFamily="2" charset="2"/>
              </a:rPr>
              <a:t>⌈</a:t>
            </a:r>
            <a:r>
              <a:rPr lang="zh-TW" altLang="en-US" sz="24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log</a:t>
            </a:r>
            <a:r>
              <a:rPr lang="en-US" altLang="zh-TW" sz="2400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  <a:sym typeface="Wingdings" pitchFamily="2" charset="2"/>
              </a:rPr>
              <a:t>₂ </a:t>
            </a:r>
            <a:r>
              <a:rPr lang="en-US" altLang="zh-TW" sz="24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  <a:sym typeface="Wingdings" pitchFamily="2" charset="2"/>
              </a:rPr>
              <a:t>n</a:t>
            </a:r>
            <a:r>
              <a:rPr lang="zh-TW" altLang="en-US" sz="24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  <a:sym typeface="Wingdings" pitchFamily="2" charset="2"/>
              </a:rPr>
              <a:t>⌉ </a:t>
            </a:r>
            <a:r>
              <a:rPr lang="en-US" altLang="zh-TW" sz="2400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  <a:sym typeface="Wingdings" pitchFamily="2" charset="2"/>
              </a:rPr>
              <a:t>– 1 )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 smtClean="0">
              <a:solidFill>
                <a:srgbClr val="3BA943"/>
              </a:solidFill>
              <a:latin typeface="Times New Roman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 smtClean="0">
              <a:solidFill>
                <a:srgbClr val="3BA943"/>
              </a:solidFill>
              <a:latin typeface="Times New Roman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 smtClean="0">
              <a:solidFill>
                <a:srgbClr val="3BA943"/>
              </a:solidFill>
              <a:latin typeface="Times New Roman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 smtClean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b="1" dirty="0" smtClean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解法範例：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無</a:t>
            </a:r>
            <a:endParaRPr lang="zh-TW" altLang="en-US" sz="2400" b="1" dirty="0" smtClean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討論：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無</a:t>
            </a:r>
            <a:endParaRPr lang="zh-TW" altLang="en-US" sz="2400" b="1" dirty="0" smtClean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dirty="0" smtClean="0">
                <a:latin typeface="Times New Roman" charset="0"/>
              </a:rPr>
              <a:t>	</a:t>
            </a:r>
          </a:p>
        </p:txBody>
      </p:sp>
      <p:pic>
        <p:nvPicPr>
          <p:cNvPr id="4100" name="Picture 4" descr="C:\Users\user\Desktop\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2058415"/>
            <a:ext cx="6786315" cy="479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900249"/>
              </p:ext>
            </p:extLst>
          </p:nvPr>
        </p:nvGraphicFramePr>
        <p:xfrm>
          <a:off x="3491880" y="1700808"/>
          <a:ext cx="2016224" cy="44284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016224"/>
              </a:tblGrid>
              <a:tr h="442848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accent4"/>
                          </a:solidFill>
                        </a:rPr>
                        <a:t>6+2</a:t>
                      </a:r>
                      <a:endParaRPr lang="zh-TW" altLang="en-US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2577</TotalTime>
  <Words>46</Words>
  <Application>Microsoft Office PowerPoint</Application>
  <PresentationFormat>如螢幕大小 (4:3)</PresentationFormat>
  <Paragraphs>25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Blends</vt:lpstr>
      <vt:lpstr>11714: Blind Sorting</vt:lpstr>
      <vt:lpstr>PowerPoint 簡報</vt:lpstr>
    </vt:vector>
  </TitlesOfParts>
  <Company>nsysu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Windows User</cp:lastModifiedBy>
  <cp:revision>113</cp:revision>
  <dcterms:created xsi:type="dcterms:W3CDTF">1601-01-01T00:00:00Z</dcterms:created>
  <dcterms:modified xsi:type="dcterms:W3CDTF">2017-03-29T13:45:30Z</dcterms:modified>
</cp:coreProperties>
</file>