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58" r:id="rId4"/>
    <p:sldId id="260" r:id="rId5"/>
    <p:sldId id="262" r:id="rId6"/>
    <p:sldId id="263" r:id="rId7"/>
    <p:sldId id="265" r:id="rId8"/>
    <p:sldId id="266" r:id="rId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43B08D-3744-4B91-8735-7AB7C430224C}" type="datetimeFigureOut">
              <a:rPr lang="zh-TW" altLang="en-US" smtClean="0"/>
              <a:t>2017/5/12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49BC95-CA21-462A-A99B-30163A194A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3398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A8C7D067-66E9-48E2-BE80-0928A021F1E5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541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E896E-137A-44BE-A83C-A3CD1B7F5F87}" type="datetimeFigureOut">
              <a:rPr lang="zh-TW" altLang="en-US" smtClean="0"/>
              <a:t>2017/5/12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DD24D-53CC-444A-A73E-3BAEA82FC0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9971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E896E-137A-44BE-A83C-A3CD1B7F5F87}" type="datetimeFigureOut">
              <a:rPr lang="zh-TW" altLang="en-US" smtClean="0"/>
              <a:t>2017/5/12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DD24D-53CC-444A-A73E-3BAEA82FC0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8144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E896E-137A-44BE-A83C-A3CD1B7F5F87}" type="datetimeFigureOut">
              <a:rPr lang="zh-TW" altLang="en-US" smtClean="0"/>
              <a:t>2017/5/12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DD24D-53CC-444A-A73E-3BAEA82FC0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6490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E896E-137A-44BE-A83C-A3CD1B7F5F87}" type="datetimeFigureOut">
              <a:rPr lang="zh-TW" altLang="en-US" smtClean="0"/>
              <a:t>2017/5/12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DD24D-53CC-444A-A73E-3BAEA82FC0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8744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E896E-137A-44BE-A83C-A3CD1B7F5F87}" type="datetimeFigureOut">
              <a:rPr lang="zh-TW" altLang="en-US" smtClean="0"/>
              <a:t>2017/5/12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DD24D-53CC-444A-A73E-3BAEA82FC0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7366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E896E-137A-44BE-A83C-A3CD1B7F5F87}" type="datetimeFigureOut">
              <a:rPr lang="zh-TW" altLang="en-US" smtClean="0"/>
              <a:t>2017/5/12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DD24D-53CC-444A-A73E-3BAEA82FC0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47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E896E-137A-44BE-A83C-A3CD1B7F5F87}" type="datetimeFigureOut">
              <a:rPr lang="zh-TW" altLang="en-US" smtClean="0"/>
              <a:t>2017/5/12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DD24D-53CC-444A-A73E-3BAEA82FC0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2882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E896E-137A-44BE-A83C-A3CD1B7F5F87}" type="datetimeFigureOut">
              <a:rPr lang="zh-TW" altLang="en-US" smtClean="0"/>
              <a:t>2017/5/12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DD24D-53CC-444A-A73E-3BAEA82FC0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9510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E896E-137A-44BE-A83C-A3CD1B7F5F87}" type="datetimeFigureOut">
              <a:rPr lang="zh-TW" altLang="en-US" smtClean="0"/>
              <a:t>2017/5/12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DD24D-53CC-444A-A73E-3BAEA82FC0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8879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E896E-137A-44BE-A83C-A3CD1B7F5F87}" type="datetimeFigureOut">
              <a:rPr lang="zh-TW" altLang="en-US" smtClean="0"/>
              <a:t>2017/5/12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DD24D-53CC-444A-A73E-3BAEA82FC0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936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E896E-137A-44BE-A83C-A3CD1B7F5F87}" type="datetimeFigureOut">
              <a:rPr lang="zh-TW" altLang="en-US" smtClean="0"/>
              <a:t>2017/5/12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DD24D-53CC-444A-A73E-3BAEA82FC0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1440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E896E-137A-44BE-A83C-A3CD1B7F5F87}" type="datetimeFigureOut">
              <a:rPr lang="zh-TW" altLang="en-US" smtClean="0"/>
              <a:t>2017/5/12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DD24D-53CC-444A-A73E-3BAEA82FC0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2331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395211" y="785611"/>
            <a:ext cx="9144000" cy="772732"/>
          </a:xfrm>
        </p:spPr>
        <p:txBody>
          <a:bodyPr>
            <a:normAutofit/>
          </a:bodyPr>
          <a:lstStyle/>
          <a:p>
            <a:r>
              <a:rPr kumimoji="1" lang="en-US" altLang="zh-TW" sz="4400" b="1" kern="0" dirty="0" smtClean="0">
                <a:solidFill>
                  <a:srgbClr val="333399"/>
                </a:solidFill>
                <a:latin typeface="Times New Roman" panose="02020603050405020304" pitchFamily="18" charset="0"/>
                <a:ea typeface="標楷體"/>
              </a:rPr>
              <a:t>11987: Almost Union-Find</a:t>
            </a:r>
            <a:endParaRPr lang="zh-TW" altLang="en-US" sz="4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068132" y="1666741"/>
            <a:ext cx="8077200" cy="478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0" eaLnBrk="1" hangingPunct="1">
              <a:buClr>
                <a:srgbClr val="3333CC"/>
              </a:buClr>
              <a:defRPr/>
            </a:pPr>
            <a:r>
              <a:rPr lang="zh-TW" altLang="en-US" sz="2400" kern="0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/>
              </a:rPr>
              <a:t>★★</a:t>
            </a:r>
            <a:r>
              <a:rPr lang="zh-TW" altLang="en-US" sz="2400" kern="0" dirty="0">
                <a:solidFill>
                  <a:srgbClr val="FF0000"/>
                </a:solidFill>
                <a:latin typeface="Times New Roman" panose="02020603050405020304" pitchFamily="18" charset="0"/>
                <a:ea typeface="標楷體"/>
              </a:rPr>
              <a:t>★</a:t>
            </a:r>
            <a:r>
              <a:rPr lang="zh-TW" altLang="en-US" sz="2400" kern="0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/>
              </a:rPr>
              <a:t>☆☆</a:t>
            </a:r>
            <a:endParaRPr kumimoji="1" lang="zh-TW" alt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標楷體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1" lang="zh-TW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BA943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</a:rPr>
              <a:t>題組：</a:t>
            </a:r>
            <a:r>
              <a:rPr kumimoji="1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Problem Set Archive with Online Judge</a:t>
            </a:r>
          </a:p>
          <a:p>
            <a:pPr lvl="0" eaLnBrk="1" hangingPunct="1">
              <a:buClr>
                <a:srgbClr val="3333CC"/>
              </a:buClr>
            </a:pPr>
            <a:r>
              <a:rPr kumimoji="1" lang="zh-TW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BA943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</a:rPr>
              <a:t>題號：</a:t>
            </a:r>
            <a:r>
              <a:rPr lang="en-US" altLang="zh-TW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/>
              </a:rPr>
              <a:t>11987</a:t>
            </a:r>
            <a:r>
              <a:rPr lang="en-US" altLang="zh-TW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標楷體"/>
              </a:rPr>
              <a:t>: Almost Union-Find</a:t>
            </a:r>
            <a:endParaRPr lang="en-US" altLang="zh-TW" sz="2400" kern="0" dirty="0" smtClean="0">
              <a:solidFill>
                <a:srgbClr val="000000"/>
              </a:solidFill>
              <a:latin typeface="Times New Roman" panose="02020603050405020304" pitchFamily="18" charset="0"/>
              <a:ea typeface="標楷體"/>
            </a:endParaRPr>
          </a:p>
          <a:p>
            <a:pPr lvl="0" eaLnBrk="1" hangingPunct="1">
              <a:buClr>
                <a:srgbClr val="3333CC"/>
              </a:buClr>
            </a:pPr>
            <a:r>
              <a:rPr kumimoji="1" lang="zh-TW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BA943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</a:rPr>
              <a:t>解題者：</a:t>
            </a:r>
            <a:r>
              <a:rPr lang="zh-TW" alt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標楷體"/>
              </a:rPr>
              <a:t>紀儒達</a:t>
            </a:r>
            <a:endParaRPr kumimoji="1" lang="zh-TW" alt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1" lang="zh-TW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BA943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</a:rPr>
              <a:t>解題日期：</a:t>
            </a:r>
            <a:r>
              <a:rPr kumimoji="1" lang="zh-TW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20</a:t>
            </a:r>
            <a:r>
              <a:rPr kumimoji="1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17</a:t>
            </a:r>
            <a:r>
              <a:rPr kumimoji="1" lang="zh-TW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kumimoji="1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kumimoji="1" lang="zh-TW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kumimoji="1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27</a:t>
            </a:r>
            <a:r>
              <a:rPr kumimoji="1" lang="zh-TW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</a:p>
          <a:p>
            <a:pPr lvl="0" eaLnBrk="1" hangingPunct="1">
              <a:buClr>
                <a:srgbClr val="3333CC"/>
              </a:buClr>
            </a:pPr>
            <a:endParaRPr lang="zh-TW" altLang="en-US" sz="2400" kern="0" dirty="0">
              <a:solidFill>
                <a:srgbClr val="000000"/>
              </a:solidFill>
              <a:latin typeface="Times New Roman" panose="02020603050405020304" pitchFamily="18" charset="0"/>
              <a:ea typeface="標楷體"/>
            </a:endParaRPr>
          </a:p>
        </p:txBody>
      </p:sp>
    </p:spTree>
    <p:extLst>
      <p:ext uri="{BB962C8B-B14F-4D97-AF65-F5344CB8AC3E}">
        <p14:creationId xmlns:p14="http://schemas.microsoft.com/office/powerpoint/2010/main" val="164626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068946" y="811369"/>
            <a:ext cx="807505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Clr>
                <a:srgbClr val="3333CC"/>
              </a:buClr>
              <a:buFont typeface="Wingdings" panose="05000000000000000000" pitchFamily="2" charset="2"/>
              <a:buChar char="n"/>
            </a:pPr>
            <a:r>
              <a:rPr kumimoji="1" lang="zh-TW" altLang="en-US" sz="2400" b="1" kern="0" dirty="0" smtClean="0">
                <a:solidFill>
                  <a:srgbClr val="3BA943"/>
                </a:solidFill>
                <a:latin typeface="Times New Roman" panose="02020603050405020304" pitchFamily="18" charset="0"/>
                <a:ea typeface="標楷體"/>
              </a:rPr>
              <a:t>題意：</a:t>
            </a:r>
            <a:endParaRPr kumimoji="1" lang="en-US" altLang="zh-TW" sz="2400" b="1" kern="0" dirty="0" smtClean="0">
              <a:solidFill>
                <a:srgbClr val="3BA943"/>
              </a:solidFill>
              <a:latin typeface="Times New Roman" panose="02020603050405020304" pitchFamily="18" charset="0"/>
              <a:ea typeface="標楷體"/>
            </a:endParaRPr>
          </a:p>
          <a:p>
            <a:pPr lvl="0" algn="just">
              <a:buClr>
                <a:srgbClr val="3333CC"/>
              </a:buClr>
            </a:pPr>
            <a:r>
              <a:rPr kumimoji="1"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  <a:ea typeface="標楷體"/>
              </a:rPr>
              <a:t> </a:t>
            </a:r>
            <a:r>
              <a:rPr kumimoji="1" lang="zh-TW" altLang="en-US" sz="2400" b="1" kern="0" dirty="0" smtClean="0">
                <a:solidFill>
                  <a:srgbClr val="3BA943"/>
                </a:solidFill>
                <a:latin typeface="Times New Roman" panose="02020603050405020304" pitchFamily="18" charset="0"/>
                <a:ea typeface="標楷體"/>
              </a:rPr>
              <a:t>   </a:t>
            </a:r>
            <a:r>
              <a:rPr lang="zh-TW" altLang="en-US" sz="24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zh-TW" altLang="en-US" sz="24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開始先</a:t>
            </a:r>
            <a:r>
              <a:rPr lang="en-US" altLang="zh-TW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input</a:t>
            </a:r>
            <a:r>
              <a:rPr lang="zh-TW" altLang="en-US" sz="24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兩個數字</a:t>
            </a:r>
            <a:r>
              <a:rPr lang="en-US" altLang="zh-TW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</a:t>
            </a:r>
            <a:r>
              <a:rPr lang="zh-TW" altLang="en-US" sz="24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</a:t>
            </a:r>
            <a:r>
              <a:rPr lang="zh-TW" altLang="en-US" sz="24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en-US" altLang="zh-TW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</a:t>
            </a:r>
            <a:r>
              <a:rPr lang="zh-TW" altLang="en-US" sz="24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表示有</a:t>
            </a:r>
            <a:r>
              <a:rPr lang="en-US" altLang="zh-TW" sz="24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1~</a:t>
            </a:r>
            <a:r>
              <a:rPr lang="en-US" altLang="zh-TW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</a:t>
            </a:r>
            <a:r>
              <a:rPr lang="zh-TW" altLang="en-US" sz="24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個集合，每個集合內只有該數字，</a:t>
            </a:r>
            <a:r>
              <a:rPr lang="en-US" altLang="zh-TW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</a:t>
            </a:r>
            <a:r>
              <a:rPr lang="zh-TW" altLang="en-US" sz="24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表示接下來會</a:t>
            </a:r>
            <a:r>
              <a:rPr lang="en-US" altLang="zh-TW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input</a:t>
            </a:r>
            <a:r>
              <a:rPr lang="zh-TW" altLang="en-US" sz="24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</a:t>
            </a:r>
            <a:r>
              <a:rPr lang="zh-TW" altLang="en-US" sz="24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道指令。指令有</a:t>
            </a:r>
            <a:r>
              <a:rPr lang="en-US" altLang="zh-TW" sz="24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24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種</a:t>
            </a:r>
            <a:r>
              <a:rPr lang="en-US" altLang="zh-TW" sz="24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pPr lvl="0" algn="just">
              <a:buClr>
                <a:srgbClr val="3333CC"/>
              </a:buClr>
            </a:pPr>
            <a:r>
              <a:rPr lang="zh-TW" altLang="en-US" sz="24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4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sz="24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24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號指令</a:t>
            </a:r>
            <a:r>
              <a:rPr lang="en-US" altLang="zh-TW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input</a:t>
            </a:r>
            <a:r>
              <a:rPr lang="zh-TW" altLang="en-US" sz="24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格式為</a:t>
            </a:r>
            <a:r>
              <a:rPr lang="en-US" altLang="zh-TW" sz="24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24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</a:t>
            </a:r>
            <a:r>
              <a:rPr lang="zh-TW" altLang="en-US" sz="24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</a:t>
            </a:r>
            <a:r>
              <a:rPr lang="zh-TW" altLang="en-US" sz="24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，表示</a:t>
            </a:r>
            <a:r>
              <a:rPr lang="zh-TW" altLang="en-US" sz="24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將</a:t>
            </a:r>
            <a:r>
              <a:rPr lang="zh-TW" altLang="en-US" sz="24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元素</a:t>
            </a:r>
            <a:r>
              <a:rPr lang="en-US" altLang="zh-TW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</a:t>
            </a:r>
            <a:r>
              <a:rPr lang="zh-TW" altLang="en-US" sz="24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</a:t>
            </a:r>
            <a:r>
              <a:rPr lang="zh-TW" altLang="en-US" sz="24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各自所在的</a:t>
            </a:r>
            <a:r>
              <a:rPr lang="zh-TW" altLang="en-US" sz="24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集合做聯</a:t>
            </a:r>
            <a:r>
              <a:rPr lang="zh-TW" altLang="en-US" sz="24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集，若</a:t>
            </a:r>
            <a:r>
              <a:rPr lang="en-US" altLang="zh-TW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</a:t>
            </a:r>
            <a:r>
              <a:rPr lang="zh-TW" altLang="en-US" sz="24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</a:t>
            </a:r>
            <a:r>
              <a:rPr lang="zh-TW" altLang="en-US" sz="24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原本就在同一集合，則忽略指令</a:t>
            </a:r>
            <a:r>
              <a:rPr lang="zh-TW" altLang="en-US" sz="24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400" kern="0" dirty="0" smtClean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 algn="just">
              <a:buClr>
                <a:srgbClr val="3333CC"/>
              </a:buClr>
            </a:pPr>
            <a:endParaRPr lang="en-US" altLang="zh-TW" sz="2400" kern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 algn="just">
              <a:buClr>
                <a:srgbClr val="3333CC"/>
              </a:buClr>
            </a:pPr>
            <a:r>
              <a:rPr lang="zh-TW" altLang="en-US" sz="24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4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sz="24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24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號指令</a:t>
            </a:r>
            <a:r>
              <a:rPr lang="en-US" altLang="zh-TW" sz="24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input</a:t>
            </a:r>
            <a:r>
              <a:rPr lang="zh-TW" altLang="en-US" sz="24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格式為</a:t>
            </a:r>
            <a:r>
              <a:rPr lang="en-US" altLang="zh-TW" sz="24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24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</a:t>
            </a:r>
            <a:r>
              <a:rPr lang="zh-TW" altLang="en-US" sz="24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</a:t>
            </a:r>
            <a:r>
              <a:rPr lang="zh-TW" altLang="en-US" sz="24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24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表示將</a:t>
            </a:r>
            <a:r>
              <a:rPr lang="en-US" altLang="zh-TW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</a:t>
            </a:r>
            <a:r>
              <a:rPr lang="zh-TW" altLang="en-US" sz="24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元素移動到</a:t>
            </a:r>
            <a:r>
              <a:rPr lang="en-US" altLang="zh-TW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</a:t>
            </a:r>
            <a:r>
              <a:rPr lang="zh-TW" altLang="en-US" sz="24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元素所在的集合</a:t>
            </a:r>
            <a:r>
              <a:rPr lang="zh-TW" altLang="en-US" sz="24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，若</a:t>
            </a:r>
            <a:r>
              <a:rPr lang="en-US" altLang="zh-TW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</a:t>
            </a:r>
            <a:r>
              <a:rPr lang="zh-TW" altLang="en-US" sz="24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</a:t>
            </a:r>
            <a:r>
              <a:rPr lang="zh-TW" altLang="en-US" sz="24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原本就在同一集合，則忽略指令</a:t>
            </a:r>
            <a:r>
              <a:rPr lang="zh-TW" altLang="en-US" sz="24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400" kern="0" dirty="0" smtClean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 algn="just">
              <a:buClr>
                <a:srgbClr val="3333CC"/>
              </a:buClr>
            </a:pPr>
            <a:endParaRPr lang="en-US" altLang="zh-TW" sz="2400" kern="0" dirty="0" smtClean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buClr>
                <a:srgbClr val="3333CC"/>
              </a:buClr>
            </a:pPr>
            <a:r>
              <a:rPr lang="zh-TW" altLang="en-US" sz="24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24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24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號</a:t>
            </a:r>
            <a:r>
              <a:rPr lang="zh-TW" altLang="en-US" sz="24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指令</a:t>
            </a:r>
            <a:r>
              <a:rPr lang="en-US" altLang="zh-TW" sz="24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input</a:t>
            </a:r>
            <a:r>
              <a:rPr lang="zh-TW" altLang="en-US" sz="24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格式</a:t>
            </a:r>
            <a:r>
              <a:rPr lang="zh-TW" altLang="en-US" sz="24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為</a:t>
            </a:r>
            <a:r>
              <a:rPr lang="en-US" altLang="zh-TW" sz="24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24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</a:t>
            </a:r>
            <a:r>
              <a:rPr lang="zh-TW" altLang="en-US" sz="24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，表示輸出</a:t>
            </a:r>
            <a:r>
              <a:rPr lang="en-US" altLang="zh-TW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</a:t>
            </a:r>
            <a:r>
              <a:rPr lang="zh-TW" altLang="en-US" sz="24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元素所在</a:t>
            </a:r>
            <a:r>
              <a:rPr lang="zh-TW" altLang="en-US" sz="24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sz="24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集合中，元素的個數和總和</a:t>
            </a:r>
            <a:r>
              <a:rPr lang="zh-TW" altLang="en-US" sz="24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標楷體"/>
              </a:rPr>
              <a:t>	</a:t>
            </a:r>
            <a:endParaRPr lang="en-US" altLang="zh-TW" sz="2400" kern="0" dirty="0" smtClean="0">
              <a:solidFill>
                <a:srgbClr val="000000"/>
              </a:solidFill>
              <a:latin typeface="Times New Roman" panose="02020603050405020304" pitchFamily="18" charset="0"/>
              <a:ea typeface="標楷體"/>
            </a:endParaRPr>
          </a:p>
        </p:txBody>
      </p:sp>
    </p:spTree>
    <p:extLst>
      <p:ext uri="{BB962C8B-B14F-4D97-AF65-F5344CB8AC3E}">
        <p14:creationId xmlns:p14="http://schemas.microsoft.com/office/powerpoint/2010/main" val="379951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83833B3-24C6-4E0C-A6AE-201FC3B4BA55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685801"/>
            <a:ext cx="8077200" cy="5622925"/>
          </a:xfrm>
        </p:spPr>
        <p:txBody>
          <a:bodyPr>
            <a:normAutofit/>
          </a:bodyPr>
          <a:lstStyle/>
          <a:p>
            <a:pPr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zh-TW" altLang="en-US" sz="2400" b="1" dirty="0" smtClean="0">
                <a:solidFill>
                  <a:srgbClr val="3BA94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題意範例：</a:t>
            </a:r>
            <a:r>
              <a:rPr lang="zh-TW" altLang="en-US" sz="2400" dirty="0" smtClean="0">
                <a:solidFill>
                  <a:srgbClr val="3BA94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input: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			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output:</a:t>
            </a:r>
            <a:endParaRPr lang="en-US" altLang="zh-TW" sz="2400" dirty="0" smtClean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400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		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 			2  6</a:t>
            </a:r>
          </a:p>
          <a:p>
            <a:pPr marL="0" indent="0">
              <a:buNone/>
            </a:pPr>
            <a:r>
              <a:rPr lang="en-US" altLang="zh-TW" sz="2400" dirty="0" smtClean="0"/>
              <a:t>		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1  1 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endParaRPr lang="en-US" altLang="zh-TW" sz="2400" dirty="0" smtClean="0"/>
          </a:p>
          <a:p>
            <a:pPr marL="0" indent="0">
              <a:buNone/>
            </a:pP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 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3  2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zh-TW" altLang="en-US" sz="2400" b="1" dirty="0" smtClean="0">
                <a:solidFill>
                  <a:srgbClr val="3BA94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解法：</a:t>
            </a:r>
            <a:endParaRPr lang="en-US" altLang="zh-TW" sz="2400" b="1" dirty="0" smtClean="0">
              <a:solidFill>
                <a:srgbClr val="3BA943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lvl="1" indent="0" algn="just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因為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Time limit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為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second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，所以不能用暴力法求解，改用集合樹來解，但因集合樹只有聯集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Union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和找尋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find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，無刪除節點的動作，所以要做一些變化，才可以做指令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的動作，並求出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output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zh-TW" altLang="en-US" dirty="0" smtClean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08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752007" y="293181"/>
            <a:ext cx="10509161" cy="3188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90000"/>
              </a:lnSpc>
              <a:spcBef>
                <a:spcPts val="1000"/>
              </a:spcBef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zh-TW" altLang="en-US" sz="2400" b="1" dirty="0">
                <a:solidFill>
                  <a:srgbClr val="3BA94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解法範例</a:t>
            </a:r>
            <a:r>
              <a:rPr lang="zh-TW" altLang="en-US" sz="2400" b="1" dirty="0" smtClean="0">
                <a:solidFill>
                  <a:srgbClr val="3BA94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2400" dirty="0" smtClean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   </a:t>
            </a:r>
            <a:r>
              <a:rPr lang="en-US" altLang="zh-TW" sz="2400" dirty="0" smtClean="0">
                <a:solidFill>
                  <a:prstClr val="black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input: </a:t>
            </a:r>
            <a:r>
              <a:rPr lang="en-US" altLang="zh-TW" sz="2400" dirty="0" smtClean="0">
                <a:solidFill>
                  <a:prstClr val="black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3 </a:t>
            </a:r>
            <a:r>
              <a:rPr lang="en-US" altLang="zh-TW" sz="2400" dirty="0" smtClean="0">
                <a:solidFill>
                  <a:prstClr val="black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3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TW" sz="2400" dirty="0" smtClean="0">
                <a:solidFill>
                  <a:prstClr val="black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初始化</a:t>
            </a:r>
            <a:r>
              <a:rPr lang="en-US" altLang="zh-TW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:</a:t>
            </a:r>
            <a:endParaRPr lang="en-US" altLang="zh-TW" sz="2400" dirty="0" smtClean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endParaRPr lang="en-US" altLang="zh-TW" sz="2400" dirty="0" smtClean="0">
              <a:solidFill>
                <a:prstClr val="black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TW" sz="2400" dirty="0" smtClean="0">
                <a:solidFill>
                  <a:prstClr val="black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endParaRPr lang="en-US" altLang="zh-TW" sz="2400" dirty="0" smtClean="0">
              <a:solidFill>
                <a:prstClr val="black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TW" sz="2400" b="1" dirty="0">
                <a:solidFill>
                  <a:prstClr val="black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en-US" altLang="zh-TW" sz="2400" b="1" dirty="0" smtClean="0">
                <a:solidFill>
                  <a:prstClr val="black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endParaRPr lang="zh-TW" altLang="en-US" sz="2400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" name="文字方塊 26"/>
          <p:cNvSpPr txBox="1"/>
          <p:nvPr/>
        </p:nvSpPr>
        <p:spPr>
          <a:xfrm>
            <a:off x="3850783" y="225380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dirty="0"/>
          </a:p>
        </p:txBody>
      </p:sp>
      <p:graphicFrame>
        <p:nvGraphicFramePr>
          <p:cNvPr id="30" name="表格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2807155"/>
              </p:ext>
            </p:extLst>
          </p:nvPr>
        </p:nvGraphicFramePr>
        <p:xfrm>
          <a:off x="3850783" y="1308403"/>
          <a:ext cx="8128002" cy="18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/>
                <a:gridCol w="1354667"/>
                <a:gridCol w="1354667"/>
                <a:gridCol w="1354667"/>
                <a:gridCol w="1354667"/>
                <a:gridCol w="1354667"/>
              </a:tblGrid>
              <a:tr h="42776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381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Element[</a:t>
                      </a:r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 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3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Set[</a:t>
                      </a:r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zh-TW" alt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34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Sum[</a:t>
                      </a:r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344">
                <a:tc>
                  <a:txBody>
                    <a:bodyPr/>
                    <a:lstStyle/>
                    <a:p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3" name="橢圓 32"/>
          <p:cNvSpPr/>
          <p:nvPr/>
        </p:nvSpPr>
        <p:spPr>
          <a:xfrm>
            <a:off x="2841913" y="5047051"/>
            <a:ext cx="540912" cy="579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35" name="橢圓 34"/>
          <p:cNvSpPr/>
          <p:nvPr/>
        </p:nvSpPr>
        <p:spPr>
          <a:xfrm>
            <a:off x="4227294" y="5047051"/>
            <a:ext cx="540912" cy="579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2</a:t>
            </a:r>
            <a:endParaRPr lang="zh-TW" altLang="en-US" dirty="0"/>
          </a:p>
        </p:txBody>
      </p:sp>
      <p:sp>
        <p:nvSpPr>
          <p:cNvPr id="36" name="橢圓 35"/>
          <p:cNvSpPr/>
          <p:nvPr/>
        </p:nvSpPr>
        <p:spPr>
          <a:xfrm>
            <a:off x="5612676" y="5047051"/>
            <a:ext cx="540912" cy="579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3</a:t>
            </a:r>
            <a:endParaRPr lang="zh-TW" altLang="en-US" dirty="0"/>
          </a:p>
        </p:txBody>
      </p:sp>
      <p:sp>
        <p:nvSpPr>
          <p:cNvPr id="37" name="橢圓 36"/>
          <p:cNvSpPr/>
          <p:nvPr/>
        </p:nvSpPr>
        <p:spPr>
          <a:xfrm>
            <a:off x="7108278" y="5025993"/>
            <a:ext cx="540912" cy="579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4</a:t>
            </a:r>
            <a:endParaRPr lang="zh-TW" altLang="en-US" dirty="0"/>
          </a:p>
        </p:txBody>
      </p:sp>
      <p:sp>
        <p:nvSpPr>
          <p:cNvPr id="38" name="橢圓 37"/>
          <p:cNvSpPr/>
          <p:nvPr/>
        </p:nvSpPr>
        <p:spPr>
          <a:xfrm>
            <a:off x="8835158" y="4996948"/>
            <a:ext cx="540912" cy="579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5</a:t>
            </a:r>
            <a:endParaRPr lang="zh-TW" altLang="en-US" dirty="0"/>
          </a:p>
        </p:txBody>
      </p:sp>
      <p:sp>
        <p:nvSpPr>
          <p:cNvPr id="43" name="文字方塊 42"/>
          <p:cNvSpPr txBox="1"/>
          <p:nvPr/>
        </p:nvSpPr>
        <p:spPr>
          <a:xfrm>
            <a:off x="2931107" y="4426237"/>
            <a:ext cx="362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1</a:t>
            </a:r>
          </a:p>
        </p:txBody>
      </p:sp>
      <p:sp>
        <p:nvSpPr>
          <p:cNvPr id="44" name="文字方塊 43"/>
          <p:cNvSpPr txBox="1"/>
          <p:nvPr/>
        </p:nvSpPr>
        <p:spPr>
          <a:xfrm>
            <a:off x="4266356" y="4426236"/>
            <a:ext cx="362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2</a:t>
            </a:r>
            <a:endParaRPr lang="en-US" altLang="zh-TW" sz="2400" dirty="0" smtClean="0"/>
          </a:p>
        </p:txBody>
      </p:sp>
      <p:sp>
        <p:nvSpPr>
          <p:cNvPr id="45" name="文字方塊 44"/>
          <p:cNvSpPr txBox="1"/>
          <p:nvPr/>
        </p:nvSpPr>
        <p:spPr>
          <a:xfrm>
            <a:off x="5665924" y="4426236"/>
            <a:ext cx="362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3</a:t>
            </a:r>
            <a:endParaRPr lang="en-US" altLang="zh-TW" sz="2400" dirty="0" smtClean="0"/>
          </a:p>
        </p:txBody>
      </p:sp>
      <p:sp>
        <p:nvSpPr>
          <p:cNvPr id="47" name="文字方塊 46"/>
          <p:cNvSpPr txBox="1"/>
          <p:nvPr/>
        </p:nvSpPr>
        <p:spPr>
          <a:xfrm>
            <a:off x="7161259" y="4405053"/>
            <a:ext cx="362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4</a:t>
            </a:r>
            <a:endParaRPr lang="en-US" altLang="zh-TW" sz="2400" dirty="0" smtClean="0"/>
          </a:p>
        </p:txBody>
      </p:sp>
      <p:sp>
        <p:nvSpPr>
          <p:cNvPr id="48" name="文字方塊 47"/>
          <p:cNvSpPr txBox="1"/>
          <p:nvPr/>
        </p:nvSpPr>
        <p:spPr>
          <a:xfrm>
            <a:off x="8855430" y="4405053"/>
            <a:ext cx="362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5</a:t>
            </a:r>
            <a:endParaRPr lang="en-US" altLang="zh-TW" sz="2400" dirty="0" smtClean="0"/>
          </a:p>
        </p:txBody>
      </p:sp>
      <p:cxnSp>
        <p:nvCxnSpPr>
          <p:cNvPr id="51" name="弧形接點 50"/>
          <p:cNvCxnSpPr>
            <a:endCxn id="43" idx="1"/>
          </p:cNvCxnSpPr>
          <p:nvPr/>
        </p:nvCxnSpPr>
        <p:spPr>
          <a:xfrm rot="16200000" flipV="1">
            <a:off x="2633916" y="4954261"/>
            <a:ext cx="679756" cy="85374"/>
          </a:xfrm>
          <a:prstGeom prst="curvedConnector4">
            <a:avLst>
              <a:gd name="adj1" fmla="val -14345"/>
              <a:gd name="adj2" fmla="val 36776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弧形接點 88"/>
          <p:cNvCxnSpPr/>
          <p:nvPr/>
        </p:nvCxnSpPr>
        <p:spPr>
          <a:xfrm rot="16200000" flipV="1">
            <a:off x="4009972" y="5004363"/>
            <a:ext cx="679756" cy="85374"/>
          </a:xfrm>
          <a:prstGeom prst="curvedConnector4">
            <a:avLst>
              <a:gd name="adj1" fmla="val -14345"/>
              <a:gd name="adj2" fmla="val 36776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弧形接點 89"/>
          <p:cNvCxnSpPr/>
          <p:nvPr/>
        </p:nvCxnSpPr>
        <p:spPr>
          <a:xfrm rot="16200000" flipV="1">
            <a:off x="5383018" y="5004364"/>
            <a:ext cx="679756" cy="85374"/>
          </a:xfrm>
          <a:prstGeom prst="curvedConnector4">
            <a:avLst>
              <a:gd name="adj1" fmla="val -14345"/>
              <a:gd name="adj2" fmla="val 36776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弧形接點 90"/>
          <p:cNvCxnSpPr/>
          <p:nvPr/>
        </p:nvCxnSpPr>
        <p:spPr>
          <a:xfrm rot="16200000" flipV="1">
            <a:off x="6885244" y="4988278"/>
            <a:ext cx="679756" cy="85374"/>
          </a:xfrm>
          <a:prstGeom prst="curvedConnector4">
            <a:avLst>
              <a:gd name="adj1" fmla="val -14345"/>
              <a:gd name="adj2" fmla="val 36776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弧形接點 91"/>
          <p:cNvCxnSpPr/>
          <p:nvPr/>
        </p:nvCxnSpPr>
        <p:spPr>
          <a:xfrm rot="16200000" flipV="1">
            <a:off x="8627161" y="4983306"/>
            <a:ext cx="679756" cy="85374"/>
          </a:xfrm>
          <a:prstGeom prst="curvedConnector4">
            <a:avLst>
              <a:gd name="adj1" fmla="val -14345"/>
              <a:gd name="adj2" fmla="val 36776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弧形接點 94"/>
          <p:cNvCxnSpPr/>
          <p:nvPr/>
        </p:nvCxnSpPr>
        <p:spPr>
          <a:xfrm rot="16200000" flipH="1">
            <a:off x="3087583" y="4422886"/>
            <a:ext cx="230833" cy="181262"/>
          </a:xfrm>
          <a:prstGeom prst="curvedConnector4">
            <a:avLst>
              <a:gd name="adj1" fmla="val -99033"/>
              <a:gd name="adj2" fmla="val 226116"/>
            </a:avLst>
          </a:prstGeom>
          <a:ln w="50800">
            <a:solidFill>
              <a:srgbClr val="00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弧形接點 95"/>
          <p:cNvCxnSpPr/>
          <p:nvPr/>
        </p:nvCxnSpPr>
        <p:spPr>
          <a:xfrm rot="16200000" flipH="1">
            <a:off x="5801225" y="4377890"/>
            <a:ext cx="230833" cy="181262"/>
          </a:xfrm>
          <a:prstGeom prst="curvedConnector4">
            <a:avLst>
              <a:gd name="adj1" fmla="val -99033"/>
              <a:gd name="adj2" fmla="val 226116"/>
            </a:avLst>
          </a:prstGeom>
          <a:ln w="50800">
            <a:solidFill>
              <a:srgbClr val="00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弧形接點 96"/>
          <p:cNvCxnSpPr/>
          <p:nvPr/>
        </p:nvCxnSpPr>
        <p:spPr>
          <a:xfrm rot="16200000" flipH="1">
            <a:off x="7263318" y="4335605"/>
            <a:ext cx="230833" cy="181262"/>
          </a:xfrm>
          <a:prstGeom prst="curvedConnector4">
            <a:avLst>
              <a:gd name="adj1" fmla="val -99033"/>
              <a:gd name="adj2" fmla="val 226116"/>
            </a:avLst>
          </a:prstGeom>
          <a:ln w="50800">
            <a:solidFill>
              <a:srgbClr val="00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弧形接點 97"/>
          <p:cNvCxnSpPr/>
          <p:nvPr/>
        </p:nvCxnSpPr>
        <p:spPr>
          <a:xfrm rot="16200000" flipH="1">
            <a:off x="8981275" y="4356721"/>
            <a:ext cx="230833" cy="181262"/>
          </a:xfrm>
          <a:prstGeom prst="curvedConnector4">
            <a:avLst>
              <a:gd name="adj1" fmla="val -99033"/>
              <a:gd name="adj2" fmla="val 226116"/>
            </a:avLst>
          </a:prstGeom>
          <a:ln w="50800">
            <a:solidFill>
              <a:srgbClr val="00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弧形接點 98"/>
          <p:cNvCxnSpPr/>
          <p:nvPr/>
        </p:nvCxnSpPr>
        <p:spPr>
          <a:xfrm rot="16200000" flipH="1">
            <a:off x="4382334" y="4405909"/>
            <a:ext cx="230833" cy="181262"/>
          </a:xfrm>
          <a:prstGeom prst="curvedConnector4">
            <a:avLst>
              <a:gd name="adj1" fmla="val -99033"/>
              <a:gd name="adj2" fmla="val 226116"/>
            </a:avLst>
          </a:prstGeom>
          <a:ln w="50800">
            <a:solidFill>
              <a:srgbClr val="00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字方塊 13"/>
          <p:cNvSpPr txBox="1"/>
          <p:nvPr/>
        </p:nvSpPr>
        <p:spPr>
          <a:xfrm>
            <a:off x="373794" y="1771270"/>
            <a:ext cx="27184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 smtClean="0"/>
              <a:t>元素，值為元素指向的集合</a:t>
            </a:r>
            <a:endParaRPr lang="zh-TW" altLang="en-US" sz="1600" dirty="0"/>
          </a:p>
        </p:txBody>
      </p:sp>
      <p:cxnSp>
        <p:nvCxnSpPr>
          <p:cNvPr id="17" name="直線單箭頭接點 16"/>
          <p:cNvCxnSpPr/>
          <p:nvPr/>
        </p:nvCxnSpPr>
        <p:spPr>
          <a:xfrm flipV="1">
            <a:off x="3016481" y="2960978"/>
            <a:ext cx="795190" cy="1163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單箭頭接點 55"/>
          <p:cNvCxnSpPr/>
          <p:nvPr/>
        </p:nvCxnSpPr>
        <p:spPr>
          <a:xfrm flipV="1">
            <a:off x="3016481" y="2665748"/>
            <a:ext cx="795190" cy="1163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單箭頭接點 56"/>
          <p:cNvCxnSpPr/>
          <p:nvPr/>
        </p:nvCxnSpPr>
        <p:spPr>
          <a:xfrm flipV="1">
            <a:off x="3009312" y="2310242"/>
            <a:ext cx="795190" cy="1163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單箭頭接點 57"/>
          <p:cNvCxnSpPr/>
          <p:nvPr/>
        </p:nvCxnSpPr>
        <p:spPr>
          <a:xfrm flipV="1">
            <a:off x="3016481" y="1951951"/>
            <a:ext cx="795190" cy="1163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文字方塊 58"/>
          <p:cNvSpPr txBox="1"/>
          <p:nvPr/>
        </p:nvSpPr>
        <p:spPr>
          <a:xfrm>
            <a:off x="393912" y="2114385"/>
            <a:ext cx="27184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 smtClean="0"/>
              <a:t>集合，值為集合聯集的集合</a:t>
            </a:r>
            <a:endParaRPr lang="zh-TW" altLang="en-US" sz="1600" dirty="0"/>
          </a:p>
        </p:txBody>
      </p:sp>
      <p:sp>
        <p:nvSpPr>
          <p:cNvPr id="60" name="文字方塊 59"/>
          <p:cNvSpPr txBox="1"/>
          <p:nvPr/>
        </p:nvSpPr>
        <p:spPr>
          <a:xfrm>
            <a:off x="373794" y="2475391"/>
            <a:ext cx="27184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 smtClean="0"/>
              <a:t>總和，值為集合內元素總和</a:t>
            </a:r>
            <a:endParaRPr lang="zh-TW" altLang="en-US" sz="1600" dirty="0"/>
          </a:p>
        </p:txBody>
      </p:sp>
      <p:sp>
        <p:nvSpPr>
          <p:cNvPr id="61" name="文字方塊 60"/>
          <p:cNvSpPr txBox="1"/>
          <p:nvPr/>
        </p:nvSpPr>
        <p:spPr>
          <a:xfrm>
            <a:off x="373794" y="2794406"/>
            <a:ext cx="27184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 smtClean="0"/>
              <a:t>個數，值為集合內元素個數</a:t>
            </a:r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956827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752007" y="293181"/>
            <a:ext cx="10509161" cy="3188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90000"/>
              </a:lnSpc>
              <a:spcBef>
                <a:spcPts val="1000"/>
              </a:spcBef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zh-TW" altLang="en-US" sz="2400" b="1" dirty="0">
                <a:solidFill>
                  <a:srgbClr val="3BA94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解法範例</a:t>
            </a:r>
            <a:r>
              <a:rPr lang="zh-TW" altLang="en-US" sz="2400" b="1" dirty="0" smtClean="0">
                <a:solidFill>
                  <a:srgbClr val="3BA94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2400" dirty="0" smtClean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   </a:t>
            </a:r>
            <a:r>
              <a:rPr lang="en-US" altLang="zh-TW" sz="2400" dirty="0" smtClean="0">
                <a:solidFill>
                  <a:prstClr val="black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input: 1 1 2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TW" sz="2400" dirty="0" smtClean="0">
                <a:solidFill>
                  <a:prstClr val="black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         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endParaRPr lang="en-US" altLang="zh-TW" sz="2400" dirty="0" smtClean="0">
              <a:solidFill>
                <a:prstClr val="black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TW" sz="2400" dirty="0" smtClean="0">
                <a:solidFill>
                  <a:prstClr val="black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endParaRPr lang="en-US" altLang="zh-TW" sz="2400" dirty="0" smtClean="0">
              <a:solidFill>
                <a:prstClr val="black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TW" sz="2400" b="1" dirty="0">
                <a:solidFill>
                  <a:prstClr val="black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en-US" altLang="zh-TW" sz="2400" b="1" dirty="0" smtClean="0">
                <a:solidFill>
                  <a:prstClr val="black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endParaRPr lang="zh-TW" altLang="en-US" sz="2400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" name="文字方塊 26"/>
          <p:cNvSpPr txBox="1"/>
          <p:nvPr/>
        </p:nvSpPr>
        <p:spPr>
          <a:xfrm>
            <a:off x="3850783" y="225380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dirty="0"/>
          </a:p>
        </p:txBody>
      </p:sp>
      <p:graphicFrame>
        <p:nvGraphicFramePr>
          <p:cNvPr id="30" name="表格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101236"/>
              </p:ext>
            </p:extLst>
          </p:nvPr>
        </p:nvGraphicFramePr>
        <p:xfrm>
          <a:off x="3376410" y="1056068"/>
          <a:ext cx="8128002" cy="18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/>
                <a:gridCol w="1354667"/>
                <a:gridCol w="1354667"/>
                <a:gridCol w="1354667"/>
                <a:gridCol w="1354667"/>
                <a:gridCol w="1354667"/>
              </a:tblGrid>
              <a:tr h="42776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381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Element[</a:t>
                      </a:r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 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3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Set[</a:t>
                      </a:r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zh-TW" alt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34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Sum[</a:t>
                      </a:r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344">
                <a:tc>
                  <a:txBody>
                    <a:bodyPr/>
                    <a:lstStyle/>
                    <a:p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3" name="橢圓 32"/>
          <p:cNvSpPr/>
          <p:nvPr/>
        </p:nvSpPr>
        <p:spPr>
          <a:xfrm>
            <a:off x="2841913" y="5047051"/>
            <a:ext cx="540912" cy="579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35" name="橢圓 34"/>
          <p:cNvSpPr/>
          <p:nvPr/>
        </p:nvSpPr>
        <p:spPr>
          <a:xfrm>
            <a:off x="4227294" y="5047051"/>
            <a:ext cx="540912" cy="579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2</a:t>
            </a:r>
            <a:endParaRPr lang="zh-TW" altLang="en-US" dirty="0"/>
          </a:p>
        </p:txBody>
      </p:sp>
      <p:sp>
        <p:nvSpPr>
          <p:cNvPr id="36" name="橢圓 35"/>
          <p:cNvSpPr/>
          <p:nvPr/>
        </p:nvSpPr>
        <p:spPr>
          <a:xfrm>
            <a:off x="5612676" y="5047051"/>
            <a:ext cx="540912" cy="579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3</a:t>
            </a:r>
            <a:endParaRPr lang="zh-TW" altLang="en-US" dirty="0"/>
          </a:p>
        </p:txBody>
      </p:sp>
      <p:sp>
        <p:nvSpPr>
          <p:cNvPr id="37" name="橢圓 36"/>
          <p:cNvSpPr/>
          <p:nvPr/>
        </p:nvSpPr>
        <p:spPr>
          <a:xfrm>
            <a:off x="7108278" y="5025993"/>
            <a:ext cx="540912" cy="579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4</a:t>
            </a:r>
            <a:endParaRPr lang="zh-TW" altLang="en-US" dirty="0"/>
          </a:p>
        </p:txBody>
      </p:sp>
      <p:sp>
        <p:nvSpPr>
          <p:cNvPr id="38" name="橢圓 37"/>
          <p:cNvSpPr/>
          <p:nvPr/>
        </p:nvSpPr>
        <p:spPr>
          <a:xfrm>
            <a:off x="8835158" y="4996948"/>
            <a:ext cx="540912" cy="579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5</a:t>
            </a:r>
            <a:endParaRPr lang="zh-TW" altLang="en-US" dirty="0"/>
          </a:p>
        </p:txBody>
      </p:sp>
      <p:sp>
        <p:nvSpPr>
          <p:cNvPr id="43" name="文字方塊 42"/>
          <p:cNvSpPr txBox="1"/>
          <p:nvPr/>
        </p:nvSpPr>
        <p:spPr>
          <a:xfrm>
            <a:off x="2931107" y="4426237"/>
            <a:ext cx="362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1</a:t>
            </a:r>
          </a:p>
        </p:txBody>
      </p:sp>
      <p:sp>
        <p:nvSpPr>
          <p:cNvPr id="44" name="文字方塊 43"/>
          <p:cNvSpPr txBox="1"/>
          <p:nvPr/>
        </p:nvSpPr>
        <p:spPr>
          <a:xfrm>
            <a:off x="4266356" y="4426236"/>
            <a:ext cx="362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2</a:t>
            </a:r>
            <a:endParaRPr lang="en-US" altLang="zh-TW" sz="2400" dirty="0" smtClean="0"/>
          </a:p>
        </p:txBody>
      </p:sp>
      <p:sp>
        <p:nvSpPr>
          <p:cNvPr id="45" name="文字方塊 44"/>
          <p:cNvSpPr txBox="1"/>
          <p:nvPr/>
        </p:nvSpPr>
        <p:spPr>
          <a:xfrm>
            <a:off x="5665924" y="4426236"/>
            <a:ext cx="362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3</a:t>
            </a:r>
            <a:endParaRPr lang="en-US" altLang="zh-TW" sz="2400" dirty="0" smtClean="0"/>
          </a:p>
        </p:txBody>
      </p:sp>
      <p:sp>
        <p:nvSpPr>
          <p:cNvPr id="47" name="文字方塊 46"/>
          <p:cNvSpPr txBox="1"/>
          <p:nvPr/>
        </p:nvSpPr>
        <p:spPr>
          <a:xfrm>
            <a:off x="7161259" y="4405053"/>
            <a:ext cx="362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4</a:t>
            </a:r>
            <a:endParaRPr lang="en-US" altLang="zh-TW" sz="2400" dirty="0" smtClean="0"/>
          </a:p>
        </p:txBody>
      </p:sp>
      <p:sp>
        <p:nvSpPr>
          <p:cNvPr id="48" name="文字方塊 47"/>
          <p:cNvSpPr txBox="1"/>
          <p:nvPr/>
        </p:nvSpPr>
        <p:spPr>
          <a:xfrm>
            <a:off x="8855430" y="4405053"/>
            <a:ext cx="362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5</a:t>
            </a:r>
            <a:endParaRPr lang="en-US" altLang="zh-TW" sz="2400" dirty="0" smtClean="0"/>
          </a:p>
        </p:txBody>
      </p:sp>
      <p:cxnSp>
        <p:nvCxnSpPr>
          <p:cNvPr id="51" name="弧形接點 50"/>
          <p:cNvCxnSpPr>
            <a:endCxn id="43" idx="1"/>
          </p:cNvCxnSpPr>
          <p:nvPr/>
        </p:nvCxnSpPr>
        <p:spPr>
          <a:xfrm rot="16200000" flipV="1">
            <a:off x="2633916" y="4954261"/>
            <a:ext cx="679756" cy="85374"/>
          </a:xfrm>
          <a:prstGeom prst="curvedConnector4">
            <a:avLst>
              <a:gd name="adj1" fmla="val -14345"/>
              <a:gd name="adj2" fmla="val 36776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弧形接點 88"/>
          <p:cNvCxnSpPr/>
          <p:nvPr/>
        </p:nvCxnSpPr>
        <p:spPr>
          <a:xfrm rot="16200000" flipV="1">
            <a:off x="4009972" y="5004363"/>
            <a:ext cx="679756" cy="85374"/>
          </a:xfrm>
          <a:prstGeom prst="curvedConnector4">
            <a:avLst>
              <a:gd name="adj1" fmla="val -14345"/>
              <a:gd name="adj2" fmla="val 36776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弧形接點 89"/>
          <p:cNvCxnSpPr/>
          <p:nvPr/>
        </p:nvCxnSpPr>
        <p:spPr>
          <a:xfrm rot="16200000" flipV="1">
            <a:off x="5383018" y="5004364"/>
            <a:ext cx="679756" cy="85374"/>
          </a:xfrm>
          <a:prstGeom prst="curvedConnector4">
            <a:avLst>
              <a:gd name="adj1" fmla="val -14345"/>
              <a:gd name="adj2" fmla="val 36776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弧形接點 90"/>
          <p:cNvCxnSpPr/>
          <p:nvPr/>
        </p:nvCxnSpPr>
        <p:spPr>
          <a:xfrm rot="16200000" flipV="1">
            <a:off x="6885244" y="4988278"/>
            <a:ext cx="679756" cy="85374"/>
          </a:xfrm>
          <a:prstGeom prst="curvedConnector4">
            <a:avLst>
              <a:gd name="adj1" fmla="val -14345"/>
              <a:gd name="adj2" fmla="val 36776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弧形接點 91"/>
          <p:cNvCxnSpPr/>
          <p:nvPr/>
        </p:nvCxnSpPr>
        <p:spPr>
          <a:xfrm rot="16200000" flipV="1">
            <a:off x="8627161" y="4983306"/>
            <a:ext cx="679756" cy="85374"/>
          </a:xfrm>
          <a:prstGeom prst="curvedConnector4">
            <a:avLst>
              <a:gd name="adj1" fmla="val -14345"/>
              <a:gd name="adj2" fmla="val 36776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弧形接點 94"/>
          <p:cNvCxnSpPr>
            <a:stCxn id="43" idx="0"/>
            <a:endCxn id="43" idx="3"/>
          </p:cNvCxnSpPr>
          <p:nvPr/>
        </p:nvCxnSpPr>
        <p:spPr>
          <a:xfrm rot="16200000" flipH="1">
            <a:off x="3087583" y="4451022"/>
            <a:ext cx="230833" cy="181262"/>
          </a:xfrm>
          <a:prstGeom prst="curvedConnector4">
            <a:avLst>
              <a:gd name="adj1" fmla="val -99033"/>
              <a:gd name="adj2" fmla="val 226116"/>
            </a:avLst>
          </a:prstGeom>
          <a:ln w="53975">
            <a:solidFill>
              <a:srgbClr val="00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弧形接點 95"/>
          <p:cNvCxnSpPr/>
          <p:nvPr/>
        </p:nvCxnSpPr>
        <p:spPr>
          <a:xfrm rot="16200000" flipH="1">
            <a:off x="5801225" y="4406026"/>
            <a:ext cx="230833" cy="181262"/>
          </a:xfrm>
          <a:prstGeom prst="curvedConnector4">
            <a:avLst>
              <a:gd name="adj1" fmla="val -99033"/>
              <a:gd name="adj2" fmla="val 226116"/>
            </a:avLst>
          </a:prstGeom>
          <a:ln w="53975">
            <a:solidFill>
              <a:srgbClr val="00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弧形接點 96"/>
          <p:cNvCxnSpPr/>
          <p:nvPr/>
        </p:nvCxnSpPr>
        <p:spPr>
          <a:xfrm rot="16200000" flipH="1">
            <a:off x="7309609" y="4451021"/>
            <a:ext cx="230833" cy="181262"/>
          </a:xfrm>
          <a:prstGeom prst="curvedConnector4">
            <a:avLst>
              <a:gd name="adj1" fmla="val -99033"/>
              <a:gd name="adj2" fmla="val 226116"/>
            </a:avLst>
          </a:prstGeom>
          <a:ln w="53975">
            <a:solidFill>
              <a:srgbClr val="00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弧形接點 97"/>
          <p:cNvCxnSpPr/>
          <p:nvPr/>
        </p:nvCxnSpPr>
        <p:spPr>
          <a:xfrm rot="16200000" flipH="1">
            <a:off x="8981275" y="4384857"/>
            <a:ext cx="230833" cy="181262"/>
          </a:xfrm>
          <a:prstGeom prst="curvedConnector4">
            <a:avLst>
              <a:gd name="adj1" fmla="val -99033"/>
              <a:gd name="adj2" fmla="val 226116"/>
            </a:avLst>
          </a:prstGeom>
          <a:ln w="53975">
            <a:solidFill>
              <a:srgbClr val="00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弧形接點 98"/>
          <p:cNvCxnSpPr/>
          <p:nvPr/>
        </p:nvCxnSpPr>
        <p:spPr>
          <a:xfrm rot="16200000" flipH="1">
            <a:off x="4382334" y="4434045"/>
            <a:ext cx="230833" cy="181262"/>
          </a:xfrm>
          <a:prstGeom prst="curvedConnector4">
            <a:avLst>
              <a:gd name="adj1" fmla="val -99033"/>
              <a:gd name="adj2" fmla="val 226116"/>
            </a:avLst>
          </a:prstGeom>
          <a:ln w="53975">
            <a:solidFill>
              <a:srgbClr val="00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接點 2"/>
          <p:cNvCxnSpPr/>
          <p:nvPr/>
        </p:nvCxnSpPr>
        <p:spPr>
          <a:xfrm>
            <a:off x="4768206" y="1964736"/>
            <a:ext cx="241676" cy="18030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向右箭號 3"/>
          <p:cNvSpPr/>
          <p:nvPr/>
        </p:nvSpPr>
        <p:spPr>
          <a:xfrm>
            <a:off x="5009882" y="1964736"/>
            <a:ext cx="399245" cy="18030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5440033" y="1870222"/>
            <a:ext cx="152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2</a:t>
            </a:r>
            <a:endParaRPr lang="zh-TW" altLang="en-US" dirty="0"/>
          </a:p>
        </p:txBody>
      </p:sp>
      <p:cxnSp>
        <p:nvCxnSpPr>
          <p:cNvPr id="29" name="直線接點 28"/>
          <p:cNvCxnSpPr/>
          <p:nvPr/>
        </p:nvCxnSpPr>
        <p:spPr>
          <a:xfrm>
            <a:off x="6153588" y="2348317"/>
            <a:ext cx="241676" cy="18030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接點 30"/>
          <p:cNvCxnSpPr/>
          <p:nvPr/>
        </p:nvCxnSpPr>
        <p:spPr>
          <a:xfrm>
            <a:off x="6155099" y="2686401"/>
            <a:ext cx="241676" cy="18030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向右箭號 31"/>
          <p:cNvSpPr/>
          <p:nvPr/>
        </p:nvSpPr>
        <p:spPr>
          <a:xfrm>
            <a:off x="6401831" y="2348317"/>
            <a:ext cx="399245" cy="18030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向右箭號 33"/>
          <p:cNvSpPr/>
          <p:nvPr/>
        </p:nvSpPr>
        <p:spPr>
          <a:xfrm>
            <a:off x="6401831" y="2686401"/>
            <a:ext cx="399245" cy="18030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9" name="文字方塊 38"/>
          <p:cNvSpPr txBox="1"/>
          <p:nvPr/>
        </p:nvSpPr>
        <p:spPr>
          <a:xfrm>
            <a:off x="6781482" y="2236906"/>
            <a:ext cx="315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3</a:t>
            </a:r>
            <a:endParaRPr lang="zh-TW" altLang="en-US" dirty="0"/>
          </a:p>
        </p:txBody>
      </p:sp>
      <p:sp>
        <p:nvSpPr>
          <p:cNvPr id="40" name="文字方塊 39"/>
          <p:cNvSpPr txBox="1"/>
          <p:nvPr/>
        </p:nvSpPr>
        <p:spPr>
          <a:xfrm>
            <a:off x="6769790" y="2598451"/>
            <a:ext cx="338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2</a:t>
            </a:r>
            <a:endParaRPr lang="zh-TW" altLang="en-US" dirty="0"/>
          </a:p>
        </p:txBody>
      </p:sp>
      <p:cxnSp>
        <p:nvCxnSpPr>
          <p:cNvPr id="8" name="直線接點 7"/>
          <p:cNvCxnSpPr/>
          <p:nvPr/>
        </p:nvCxnSpPr>
        <p:spPr>
          <a:xfrm>
            <a:off x="3099048" y="4063288"/>
            <a:ext cx="545232" cy="66320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弧形接點 41"/>
          <p:cNvCxnSpPr>
            <a:stCxn id="43" idx="2"/>
            <a:endCxn id="44" idx="2"/>
          </p:cNvCxnSpPr>
          <p:nvPr/>
        </p:nvCxnSpPr>
        <p:spPr>
          <a:xfrm rot="5400000" flipH="1" flipV="1">
            <a:off x="3779992" y="4220277"/>
            <a:ext cx="1" cy="1335249"/>
          </a:xfrm>
          <a:prstGeom prst="curvedConnector3">
            <a:avLst>
              <a:gd name="adj1" fmla="val -22860000000"/>
            </a:avLst>
          </a:prstGeom>
          <a:ln w="539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2797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32" grpId="0" animBg="1"/>
      <p:bldP spid="34" grpId="0" animBg="1"/>
      <p:bldP spid="39" grpId="0"/>
      <p:bldP spid="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752007" y="293181"/>
            <a:ext cx="10509161" cy="3188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</a:t>
            </a: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：</a:t>
            </a:r>
            <a:endParaRPr lang="en-US" altLang="zh-TW" sz="2400" dirty="0" smtClean="0">
              <a:solidFill>
                <a:prstClr val="black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   </a:t>
            </a:r>
            <a:r>
              <a:rPr lang="en-US" altLang="zh-TW" sz="2400" dirty="0" smtClean="0">
                <a:solidFill>
                  <a:prstClr val="black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input: 2 2 4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TW" sz="2400" dirty="0" smtClean="0">
                <a:solidFill>
                  <a:prstClr val="black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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endParaRPr lang="en-US" altLang="zh-TW" sz="2400" dirty="0" smtClean="0">
              <a:solidFill>
                <a:prstClr val="black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TW" sz="2400" dirty="0" smtClean="0">
                <a:solidFill>
                  <a:prstClr val="black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endParaRPr lang="en-US" altLang="zh-TW" sz="2400" dirty="0" smtClean="0">
              <a:solidFill>
                <a:prstClr val="black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TW" sz="2400" b="1" dirty="0">
                <a:solidFill>
                  <a:prstClr val="black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en-US" altLang="zh-TW" sz="2400" b="1" dirty="0" smtClean="0">
                <a:solidFill>
                  <a:prstClr val="black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endParaRPr lang="zh-TW" altLang="en-US" sz="2400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" name="文字方塊 26"/>
          <p:cNvSpPr txBox="1"/>
          <p:nvPr/>
        </p:nvSpPr>
        <p:spPr>
          <a:xfrm>
            <a:off x="3850783" y="225380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dirty="0"/>
          </a:p>
        </p:txBody>
      </p:sp>
      <p:graphicFrame>
        <p:nvGraphicFramePr>
          <p:cNvPr id="30" name="表格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555872"/>
              </p:ext>
            </p:extLst>
          </p:nvPr>
        </p:nvGraphicFramePr>
        <p:xfrm>
          <a:off x="3376410" y="1056068"/>
          <a:ext cx="8128002" cy="18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/>
                <a:gridCol w="1354667"/>
                <a:gridCol w="1354667"/>
                <a:gridCol w="1354667"/>
                <a:gridCol w="1354667"/>
                <a:gridCol w="1354667"/>
              </a:tblGrid>
              <a:tr h="42776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=1</a:t>
                      </a:r>
                      <a:endParaRPr lang="zh-TW" altLang="en-US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=2</a:t>
                      </a:r>
                      <a:endParaRPr lang="zh-TW" altLang="en-US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=3</a:t>
                      </a:r>
                      <a:endParaRPr lang="zh-TW" altLang="en-US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=4</a:t>
                      </a:r>
                      <a:endParaRPr lang="zh-TW" altLang="en-US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=5</a:t>
                      </a:r>
                      <a:endParaRPr lang="zh-TW" altLang="en-US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381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Element[</a:t>
                      </a:r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 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3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Set[</a:t>
                      </a:r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zh-TW" alt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34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Sum[</a:t>
                      </a:r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344">
                <a:tc>
                  <a:txBody>
                    <a:bodyPr/>
                    <a:lstStyle/>
                    <a:p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3" name="橢圓 32"/>
          <p:cNvSpPr/>
          <p:nvPr/>
        </p:nvSpPr>
        <p:spPr>
          <a:xfrm>
            <a:off x="2841913" y="5047051"/>
            <a:ext cx="540912" cy="579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35" name="橢圓 34"/>
          <p:cNvSpPr/>
          <p:nvPr/>
        </p:nvSpPr>
        <p:spPr>
          <a:xfrm>
            <a:off x="4227294" y="5047051"/>
            <a:ext cx="540912" cy="579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2</a:t>
            </a:r>
            <a:endParaRPr lang="zh-TW" altLang="en-US" dirty="0"/>
          </a:p>
        </p:txBody>
      </p:sp>
      <p:sp>
        <p:nvSpPr>
          <p:cNvPr id="36" name="橢圓 35"/>
          <p:cNvSpPr/>
          <p:nvPr/>
        </p:nvSpPr>
        <p:spPr>
          <a:xfrm>
            <a:off x="5612676" y="5047051"/>
            <a:ext cx="540912" cy="579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3</a:t>
            </a:r>
            <a:endParaRPr lang="zh-TW" altLang="en-US" dirty="0"/>
          </a:p>
        </p:txBody>
      </p:sp>
      <p:sp>
        <p:nvSpPr>
          <p:cNvPr id="37" name="橢圓 36"/>
          <p:cNvSpPr/>
          <p:nvPr/>
        </p:nvSpPr>
        <p:spPr>
          <a:xfrm>
            <a:off x="7108278" y="5025993"/>
            <a:ext cx="540912" cy="579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4</a:t>
            </a:r>
            <a:endParaRPr lang="zh-TW" altLang="en-US" dirty="0"/>
          </a:p>
        </p:txBody>
      </p:sp>
      <p:sp>
        <p:nvSpPr>
          <p:cNvPr id="38" name="橢圓 37"/>
          <p:cNvSpPr/>
          <p:nvPr/>
        </p:nvSpPr>
        <p:spPr>
          <a:xfrm>
            <a:off x="8835158" y="4996948"/>
            <a:ext cx="540912" cy="579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5</a:t>
            </a:r>
            <a:endParaRPr lang="zh-TW" altLang="en-US" dirty="0"/>
          </a:p>
        </p:txBody>
      </p:sp>
      <p:sp>
        <p:nvSpPr>
          <p:cNvPr id="43" name="文字方塊 42"/>
          <p:cNvSpPr txBox="1"/>
          <p:nvPr/>
        </p:nvSpPr>
        <p:spPr>
          <a:xfrm>
            <a:off x="2931106" y="4405053"/>
            <a:ext cx="362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1</a:t>
            </a:r>
          </a:p>
        </p:txBody>
      </p:sp>
      <p:sp>
        <p:nvSpPr>
          <p:cNvPr id="44" name="文字方塊 43"/>
          <p:cNvSpPr txBox="1"/>
          <p:nvPr/>
        </p:nvSpPr>
        <p:spPr>
          <a:xfrm>
            <a:off x="4266356" y="4426236"/>
            <a:ext cx="362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2</a:t>
            </a:r>
            <a:endParaRPr lang="en-US" altLang="zh-TW" sz="2400" dirty="0" smtClean="0"/>
          </a:p>
        </p:txBody>
      </p:sp>
      <p:sp>
        <p:nvSpPr>
          <p:cNvPr id="45" name="文字方塊 44"/>
          <p:cNvSpPr txBox="1"/>
          <p:nvPr/>
        </p:nvSpPr>
        <p:spPr>
          <a:xfrm>
            <a:off x="5665924" y="4426236"/>
            <a:ext cx="362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3</a:t>
            </a:r>
            <a:endParaRPr lang="en-US" altLang="zh-TW" sz="2400" dirty="0" smtClean="0"/>
          </a:p>
        </p:txBody>
      </p:sp>
      <p:sp>
        <p:nvSpPr>
          <p:cNvPr id="47" name="文字方塊 46"/>
          <p:cNvSpPr txBox="1"/>
          <p:nvPr/>
        </p:nvSpPr>
        <p:spPr>
          <a:xfrm>
            <a:off x="7161259" y="4405053"/>
            <a:ext cx="362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4</a:t>
            </a:r>
            <a:endParaRPr lang="en-US" altLang="zh-TW" sz="2400" dirty="0" smtClean="0"/>
          </a:p>
        </p:txBody>
      </p:sp>
      <p:sp>
        <p:nvSpPr>
          <p:cNvPr id="48" name="文字方塊 47"/>
          <p:cNvSpPr txBox="1"/>
          <p:nvPr/>
        </p:nvSpPr>
        <p:spPr>
          <a:xfrm>
            <a:off x="8855430" y="4405053"/>
            <a:ext cx="362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5</a:t>
            </a:r>
            <a:endParaRPr lang="en-US" altLang="zh-TW" sz="2400" dirty="0" smtClean="0"/>
          </a:p>
        </p:txBody>
      </p:sp>
      <p:cxnSp>
        <p:nvCxnSpPr>
          <p:cNvPr id="51" name="弧形接點 50"/>
          <p:cNvCxnSpPr>
            <a:endCxn id="43" idx="1"/>
          </p:cNvCxnSpPr>
          <p:nvPr/>
        </p:nvCxnSpPr>
        <p:spPr>
          <a:xfrm rot="16200000" flipV="1">
            <a:off x="2633915" y="4933077"/>
            <a:ext cx="679756" cy="85374"/>
          </a:xfrm>
          <a:prstGeom prst="curvedConnector4">
            <a:avLst>
              <a:gd name="adj1" fmla="val -14345"/>
              <a:gd name="adj2" fmla="val 36776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弧形接點 88"/>
          <p:cNvCxnSpPr/>
          <p:nvPr/>
        </p:nvCxnSpPr>
        <p:spPr>
          <a:xfrm rot="16200000" flipV="1">
            <a:off x="4009972" y="5004363"/>
            <a:ext cx="679756" cy="85374"/>
          </a:xfrm>
          <a:prstGeom prst="curvedConnector4">
            <a:avLst>
              <a:gd name="adj1" fmla="val -14345"/>
              <a:gd name="adj2" fmla="val 36776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弧形接點 89"/>
          <p:cNvCxnSpPr/>
          <p:nvPr/>
        </p:nvCxnSpPr>
        <p:spPr>
          <a:xfrm rot="16200000" flipV="1">
            <a:off x="5383018" y="5004364"/>
            <a:ext cx="679756" cy="85374"/>
          </a:xfrm>
          <a:prstGeom prst="curvedConnector4">
            <a:avLst>
              <a:gd name="adj1" fmla="val -14345"/>
              <a:gd name="adj2" fmla="val 36776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弧形接點 90"/>
          <p:cNvCxnSpPr/>
          <p:nvPr/>
        </p:nvCxnSpPr>
        <p:spPr>
          <a:xfrm rot="16200000" flipV="1">
            <a:off x="6885244" y="4988278"/>
            <a:ext cx="679756" cy="85374"/>
          </a:xfrm>
          <a:prstGeom prst="curvedConnector4">
            <a:avLst>
              <a:gd name="adj1" fmla="val -14345"/>
              <a:gd name="adj2" fmla="val 36776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弧形接點 91"/>
          <p:cNvCxnSpPr/>
          <p:nvPr/>
        </p:nvCxnSpPr>
        <p:spPr>
          <a:xfrm rot="16200000" flipV="1">
            <a:off x="8627161" y="4983306"/>
            <a:ext cx="679756" cy="85374"/>
          </a:xfrm>
          <a:prstGeom prst="curvedConnector4">
            <a:avLst>
              <a:gd name="adj1" fmla="val -14345"/>
              <a:gd name="adj2" fmla="val 36776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弧形接點 95"/>
          <p:cNvCxnSpPr/>
          <p:nvPr/>
        </p:nvCxnSpPr>
        <p:spPr>
          <a:xfrm rot="16200000" flipH="1">
            <a:off x="5801225" y="4377890"/>
            <a:ext cx="230833" cy="181262"/>
          </a:xfrm>
          <a:prstGeom prst="curvedConnector4">
            <a:avLst>
              <a:gd name="adj1" fmla="val -99033"/>
              <a:gd name="adj2" fmla="val 226116"/>
            </a:avLst>
          </a:prstGeom>
          <a:ln w="50800">
            <a:solidFill>
              <a:srgbClr val="00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弧形接點 96"/>
          <p:cNvCxnSpPr/>
          <p:nvPr/>
        </p:nvCxnSpPr>
        <p:spPr>
          <a:xfrm rot="16200000" flipH="1">
            <a:off x="7263318" y="4335605"/>
            <a:ext cx="230833" cy="181262"/>
          </a:xfrm>
          <a:prstGeom prst="curvedConnector4">
            <a:avLst>
              <a:gd name="adj1" fmla="val -99033"/>
              <a:gd name="adj2" fmla="val 226116"/>
            </a:avLst>
          </a:prstGeom>
          <a:ln w="50800">
            <a:solidFill>
              <a:srgbClr val="00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弧形接點 97"/>
          <p:cNvCxnSpPr/>
          <p:nvPr/>
        </p:nvCxnSpPr>
        <p:spPr>
          <a:xfrm rot="16200000" flipH="1">
            <a:off x="8981275" y="4356721"/>
            <a:ext cx="230833" cy="181262"/>
          </a:xfrm>
          <a:prstGeom prst="curvedConnector4">
            <a:avLst>
              <a:gd name="adj1" fmla="val -99033"/>
              <a:gd name="adj2" fmla="val 226116"/>
            </a:avLst>
          </a:prstGeom>
          <a:ln w="50800">
            <a:solidFill>
              <a:srgbClr val="00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弧形接點 98"/>
          <p:cNvCxnSpPr/>
          <p:nvPr/>
        </p:nvCxnSpPr>
        <p:spPr>
          <a:xfrm rot="16200000" flipH="1">
            <a:off x="4487152" y="4429838"/>
            <a:ext cx="230833" cy="181262"/>
          </a:xfrm>
          <a:prstGeom prst="curvedConnector4">
            <a:avLst>
              <a:gd name="adj1" fmla="val -99033"/>
              <a:gd name="adj2" fmla="val 226116"/>
            </a:avLst>
          </a:prstGeom>
          <a:ln w="50800">
            <a:solidFill>
              <a:srgbClr val="00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弧形接點 24"/>
          <p:cNvCxnSpPr>
            <a:stCxn id="43" idx="0"/>
            <a:endCxn id="44" idx="0"/>
          </p:cNvCxnSpPr>
          <p:nvPr/>
        </p:nvCxnSpPr>
        <p:spPr>
          <a:xfrm rot="16200000" flipH="1">
            <a:off x="3769401" y="3748019"/>
            <a:ext cx="21183" cy="1335250"/>
          </a:xfrm>
          <a:prstGeom prst="curvedConnector3">
            <a:avLst>
              <a:gd name="adj1" fmla="val -1079167"/>
            </a:avLst>
          </a:prstGeom>
          <a:ln w="53975">
            <a:solidFill>
              <a:srgbClr val="00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接點 38"/>
          <p:cNvCxnSpPr/>
          <p:nvPr/>
        </p:nvCxnSpPr>
        <p:spPr>
          <a:xfrm>
            <a:off x="6153588" y="1591249"/>
            <a:ext cx="241676" cy="18030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向右箭號 39"/>
          <p:cNvSpPr/>
          <p:nvPr/>
        </p:nvSpPr>
        <p:spPr>
          <a:xfrm>
            <a:off x="6451550" y="1591249"/>
            <a:ext cx="399245" cy="18030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" name="文字方塊 40"/>
          <p:cNvSpPr txBox="1"/>
          <p:nvPr/>
        </p:nvSpPr>
        <p:spPr>
          <a:xfrm>
            <a:off x="6868949" y="1483390"/>
            <a:ext cx="152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4</a:t>
            </a:r>
            <a:endParaRPr lang="zh-TW" altLang="en-US" dirty="0"/>
          </a:p>
        </p:txBody>
      </p:sp>
      <p:cxnSp>
        <p:nvCxnSpPr>
          <p:cNvPr id="46" name="直線接點 45"/>
          <p:cNvCxnSpPr/>
          <p:nvPr/>
        </p:nvCxnSpPr>
        <p:spPr>
          <a:xfrm>
            <a:off x="3846525" y="4686115"/>
            <a:ext cx="399531" cy="42816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弧形接點 48"/>
          <p:cNvCxnSpPr>
            <a:endCxn id="47" idx="1"/>
          </p:cNvCxnSpPr>
          <p:nvPr/>
        </p:nvCxnSpPr>
        <p:spPr>
          <a:xfrm flipV="1">
            <a:off x="4559579" y="4635886"/>
            <a:ext cx="2601680" cy="702729"/>
          </a:xfrm>
          <a:prstGeom prst="curvedConnector3">
            <a:avLst>
              <a:gd name="adj1" fmla="val 52163"/>
            </a:avLst>
          </a:prstGeom>
          <a:ln w="508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接點 55"/>
          <p:cNvCxnSpPr/>
          <p:nvPr/>
        </p:nvCxnSpPr>
        <p:spPr>
          <a:xfrm>
            <a:off x="6153588" y="2306734"/>
            <a:ext cx="241676" cy="18030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接點 56"/>
          <p:cNvCxnSpPr/>
          <p:nvPr/>
        </p:nvCxnSpPr>
        <p:spPr>
          <a:xfrm>
            <a:off x="6133984" y="2688827"/>
            <a:ext cx="241676" cy="18030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接點 57"/>
          <p:cNvCxnSpPr/>
          <p:nvPr/>
        </p:nvCxnSpPr>
        <p:spPr>
          <a:xfrm>
            <a:off x="8835158" y="2306734"/>
            <a:ext cx="241676" cy="18030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接點 58"/>
          <p:cNvCxnSpPr/>
          <p:nvPr/>
        </p:nvCxnSpPr>
        <p:spPr>
          <a:xfrm>
            <a:off x="8813128" y="2678235"/>
            <a:ext cx="241676" cy="18030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向右箭號 59"/>
          <p:cNvSpPr/>
          <p:nvPr/>
        </p:nvSpPr>
        <p:spPr>
          <a:xfrm>
            <a:off x="6471717" y="2306734"/>
            <a:ext cx="399245" cy="18030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1" name="向右箭號 60"/>
          <p:cNvSpPr/>
          <p:nvPr/>
        </p:nvSpPr>
        <p:spPr>
          <a:xfrm>
            <a:off x="6471717" y="2700569"/>
            <a:ext cx="399245" cy="18030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2" name="向右箭號 61"/>
          <p:cNvSpPr/>
          <p:nvPr/>
        </p:nvSpPr>
        <p:spPr>
          <a:xfrm>
            <a:off x="9151309" y="2284134"/>
            <a:ext cx="399245" cy="18030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3" name="向右箭號 62"/>
          <p:cNvSpPr/>
          <p:nvPr/>
        </p:nvSpPr>
        <p:spPr>
          <a:xfrm>
            <a:off x="9133234" y="2678235"/>
            <a:ext cx="399245" cy="18030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6" name="文字方塊 65"/>
          <p:cNvSpPr txBox="1"/>
          <p:nvPr/>
        </p:nvSpPr>
        <p:spPr>
          <a:xfrm>
            <a:off x="6882453" y="2591363"/>
            <a:ext cx="278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67" name="文字方塊 66"/>
          <p:cNvSpPr txBox="1"/>
          <p:nvPr/>
        </p:nvSpPr>
        <p:spPr>
          <a:xfrm>
            <a:off x="9532479" y="2202005"/>
            <a:ext cx="253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6</a:t>
            </a:r>
            <a:endParaRPr lang="zh-TW" altLang="en-US" dirty="0"/>
          </a:p>
        </p:txBody>
      </p:sp>
      <p:sp>
        <p:nvSpPr>
          <p:cNvPr id="68" name="文字方塊 67"/>
          <p:cNvSpPr txBox="1"/>
          <p:nvPr/>
        </p:nvSpPr>
        <p:spPr>
          <a:xfrm>
            <a:off x="9543970" y="2577536"/>
            <a:ext cx="337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2</a:t>
            </a:r>
            <a:endParaRPr lang="zh-TW" altLang="en-US" dirty="0"/>
          </a:p>
        </p:txBody>
      </p:sp>
      <p:sp>
        <p:nvSpPr>
          <p:cNvPr id="69" name="文字方塊 68"/>
          <p:cNvSpPr txBox="1"/>
          <p:nvPr/>
        </p:nvSpPr>
        <p:spPr>
          <a:xfrm>
            <a:off x="6882453" y="2222031"/>
            <a:ext cx="278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1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43932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/>
      <p:bldP spid="60" grpId="0" animBg="1"/>
      <p:bldP spid="61" grpId="0" animBg="1"/>
      <p:bldP spid="62" grpId="0" animBg="1"/>
      <p:bldP spid="63" grpId="0" animBg="1"/>
      <p:bldP spid="66" grpId="0"/>
      <p:bldP spid="67" grpId="0"/>
      <p:bldP spid="68" grpId="0"/>
      <p:bldP spid="6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752007" y="293181"/>
            <a:ext cx="10509161" cy="3188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</a:t>
            </a: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：</a:t>
            </a:r>
            <a:endParaRPr lang="en-US" altLang="zh-TW" sz="2400" dirty="0" smtClean="0">
              <a:solidFill>
                <a:prstClr val="black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   </a:t>
            </a:r>
            <a:r>
              <a:rPr lang="en-US" altLang="zh-TW" sz="2400" dirty="0" smtClean="0">
                <a:solidFill>
                  <a:prstClr val="black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input: 3 2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TW" sz="2400" dirty="0" smtClean="0">
                <a:solidFill>
                  <a:prstClr val="black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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endParaRPr lang="en-US" altLang="zh-TW" sz="2400" dirty="0" smtClean="0">
              <a:solidFill>
                <a:prstClr val="black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TW" sz="2400" dirty="0" smtClean="0">
                <a:solidFill>
                  <a:prstClr val="black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endParaRPr lang="en-US" altLang="zh-TW" sz="2400" dirty="0" smtClean="0">
              <a:solidFill>
                <a:prstClr val="black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TW" sz="2400" b="1" dirty="0">
                <a:solidFill>
                  <a:prstClr val="black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en-US" altLang="zh-TW" sz="2400" b="1" dirty="0" smtClean="0">
                <a:solidFill>
                  <a:prstClr val="black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endParaRPr lang="zh-TW" altLang="en-US" sz="2400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" name="文字方塊 26"/>
          <p:cNvSpPr txBox="1"/>
          <p:nvPr/>
        </p:nvSpPr>
        <p:spPr>
          <a:xfrm>
            <a:off x="3850783" y="225380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dirty="0"/>
          </a:p>
        </p:txBody>
      </p:sp>
      <p:graphicFrame>
        <p:nvGraphicFramePr>
          <p:cNvPr id="30" name="表格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066650"/>
              </p:ext>
            </p:extLst>
          </p:nvPr>
        </p:nvGraphicFramePr>
        <p:xfrm>
          <a:off x="3376410" y="1056068"/>
          <a:ext cx="8128002" cy="18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/>
                <a:gridCol w="1354667"/>
                <a:gridCol w="1354667"/>
                <a:gridCol w="1354667"/>
                <a:gridCol w="1354667"/>
                <a:gridCol w="1354667"/>
              </a:tblGrid>
              <a:tr h="42776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381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Element[</a:t>
                      </a:r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 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3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Set[</a:t>
                      </a:r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zh-TW" alt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344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Sum[</a:t>
                      </a:r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344">
                <a:tc>
                  <a:txBody>
                    <a:bodyPr/>
                    <a:lstStyle/>
                    <a:p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3" name="橢圓 32"/>
          <p:cNvSpPr/>
          <p:nvPr/>
        </p:nvSpPr>
        <p:spPr>
          <a:xfrm>
            <a:off x="3498736" y="4405207"/>
            <a:ext cx="540912" cy="579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35" name="橢圓 34"/>
          <p:cNvSpPr/>
          <p:nvPr/>
        </p:nvSpPr>
        <p:spPr>
          <a:xfrm>
            <a:off x="4884117" y="4405207"/>
            <a:ext cx="540912" cy="579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2</a:t>
            </a:r>
            <a:endParaRPr lang="zh-TW" altLang="en-US" dirty="0"/>
          </a:p>
        </p:txBody>
      </p:sp>
      <p:sp>
        <p:nvSpPr>
          <p:cNvPr id="36" name="橢圓 35"/>
          <p:cNvSpPr/>
          <p:nvPr/>
        </p:nvSpPr>
        <p:spPr>
          <a:xfrm>
            <a:off x="6269499" y="4405207"/>
            <a:ext cx="540912" cy="579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3</a:t>
            </a:r>
            <a:endParaRPr lang="zh-TW" altLang="en-US" dirty="0"/>
          </a:p>
        </p:txBody>
      </p:sp>
      <p:sp>
        <p:nvSpPr>
          <p:cNvPr id="37" name="橢圓 36"/>
          <p:cNvSpPr/>
          <p:nvPr/>
        </p:nvSpPr>
        <p:spPr>
          <a:xfrm>
            <a:off x="7765101" y="4384149"/>
            <a:ext cx="540912" cy="579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4</a:t>
            </a:r>
            <a:endParaRPr lang="zh-TW" altLang="en-US" dirty="0"/>
          </a:p>
        </p:txBody>
      </p:sp>
      <p:sp>
        <p:nvSpPr>
          <p:cNvPr id="38" name="橢圓 37"/>
          <p:cNvSpPr/>
          <p:nvPr/>
        </p:nvSpPr>
        <p:spPr>
          <a:xfrm>
            <a:off x="9491981" y="4355104"/>
            <a:ext cx="540912" cy="579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5</a:t>
            </a:r>
            <a:endParaRPr lang="zh-TW" altLang="en-US" dirty="0"/>
          </a:p>
        </p:txBody>
      </p:sp>
      <p:sp>
        <p:nvSpPr>
          <p:cNvPr id="43" name="文字方塊 42"/>
          <p:cNvSpPr txBox="1"/>
          <p:nvPr/>
        </p:nvSpPr>
        <p:spPr>
          <a:xfrm>
            <a:off x="3587930" y="3784393"/>
            <a:ext cx="362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1</a:t>
            </a:r>
          </a:p>
        </p:txBody>
      </p:sp>
      <p:sp>
        <p:nvSpPr>
          <p:cNvPr id="44" name="文字方塊 43"/>
          <p:cNvSpPr txBox="1"/>
          <p:nvPr/>
        </p:nvSpPr>
        <p:spPr>
          <a:xfrm>
            <a:off x="4923179" y="3784392"/>
            <a:ext cx="362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2</a:t>
            </a:r>
            <a:endParaRPr lang="en-US" altLang="zh-TW" sz="2400" dirty="0" smtClean="0"/>
          </a:p>
        </p:txBody>
      </p:sp>
      <p:sp>
        <p:nvSpPr>
          <p:cNvPr id="45" name="文字方塊 44"/>
          <p:cNvSpPr txBox="1"/>
          <p:nvPr/>
        </p:nvSpPr>
        <p:spPr>
          <a:xfrm>
            <a:off x="6322747" y="3784392"/>
            <a:ext cx="362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3</a:t>
            </a:r>
            <a:endParaRPr lang="en-US" altLang="zh-TW" sz="2400" dirty="0" smtClean="0"/>
          </a:p>
        </p:txBody>
      </p:sp>
      <p:sp>
        <p:nvSpPr>
          <p:cNvPr id="47" name="文字方塊 46"/>
          <p:cNvSpPr txBox="1"/>
          <p:nvPr/>
        </p:nvSpPr>
        <p:spPr>
          <a:xfrm>
            <a:off x="7818082" y="3763209"/>
            <a:ext cx="362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4</a:t>
            </a:r>
            <a:endParaRPr lang="en-US" altLang="zh-TW" sz="2400" dirty="0" smtClean="0"/>
          </a:p>
        </p:txBody>
      </p:sp>
      <p:sp>
        <p:nvSpPr>
          <p:cNvPr id="48" name="文字方塊 47"/>
          <p:cNvSpPr txBox="1"/>
          <p:nvPr/>
        </p:nvSpPr>
        <p:spPr>
          <a:xfrm>
            <a:off x="9512253" y="3763209"/>
            <a:ext cx="362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5</a:t>
            </a:r>
            <a:endParaRPr lang="en-US" altLang="zh-TW" sz="2400" dirty="0" smtClean="0"/>
          </a:p>
        </p:txBody>
      </p:sp>
      <p:cxnSp>
        <p:nvCxnSpPr>
          <p:cNvPr id="51" name="弧形接點 50"/>
          <p:cNvCxnSpPr>
            <a:endCxn id="43" idx="1"/>
          </p:cNvCxnSpPr>
          <p:nvPr/>
        </p:nvCxnSpPr>
        <p:spPr>
          <a:xfrm rot="16200000" flipV="1">
            <a:off x="3290739" y="4312417"/>
            <a:ext cx="679756" cy="85374"/>
          </a:xfrm>
          <a:prstGeom prst="curvedConnector4">
            <a:avLst>
              <a:gd name="adj1" fmla="val -14345"/>
              <a:gd name="adj2" fmla="val 36776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弧形接點 89"/>
          <p:cNvCxnSpPr/>
          <p:nvPr/>
        </p:nvCxnSpPr>
        <p:spPr>
          <a:xfrm rot="16200000" flipV="1">
            <a:off x="6039841" y="4362520"/>
            <a:ext cx="679756" cy="85374"/>
          </a:xfrm>
          <a:prstGeom prst="curvedConnector4">
            <a:avLst>
              <a:gd name="adj1" fmla="val -14345"/>
              <a:gd name="adj2" fmla="val 36776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弧形接點 90"/>
          <p:cNvCxnSpPr/>
          <p:nvPr/>
        </p:nvCxnSpPr>
        <p:spPr>
          <a:xfrm rot="16200000" flipV="1">
            <a:off x="7542067" y="4346434"/>
            <a:ext cx="679756" cy="85374"/>
          </a:xfrm>
          <a:prstGeom prst="curvedConnector4">
            <a:avLst>
              <a:gd name="adj1" fmla="val -14345"/>
              <a:gd name="adj2" fmla="val 36776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弧形接點 91"/>
          <p:cNvCxnSpPr/>
          <p:nvPr/>
        </p:nvCxnSpPr>
        <p:spPr>
          <a:xfrm rot="16200000" flipV="1">
            <a:off x="9283984" y="4341462"/>
            <a:ext cx="679756" cy="85374"/>
          </a:xfrm>
          <a:prstGeom prst="curvedConnector4">
            <a:avLst>
              <a:gd name="adj1" fmla="val -14345"/>
              <a:gd name="adj2" fmla="val 36776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弧形接點 95"/>
          <p:cNvCxnSpPr/>
          <p:nvPr/>
        </p:nvCxnSpPr>
        <p:spPr>
          <a:xfrm rot="16200000" flipH="1">
            <a:off x="6458048" y="3736046"/>
            <a:ext cx="230833" cy="181262"/>
          </a:xfrm>
          <a:prstGeom prst="curvedConnector4">
            <a:avLst>
              <a:gd name="adj1" fmla="val -99033"/>
              <a:gd name="adj2" fmla="val 226116"/>
            </a:avLst>
          </a:prstGeom>
          <a:ln w="50800">
            <a:solidFill>
              <a:srgbClr val="00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弧形接點 96"/>
          <p:cNvCxnSpPr/>
          <p:nvPr/>
        </p:nvCxnSpPr>
        <p:spPr>
          <a:xfrm rot="16200000" flipH="1">
            <a:off x="7920141" y="3693761"/>
            <a:ext cx="230833" cy="181262"/>
          </a:xfrm>
          <a:prstGeom prst="curvedConnector4">
            <a:avLst>
              <a:gd name="adj1" fmla="val -99033"/>
              <a:gd name="adj2" fmla="val 226116"/>
            </a:avLst>
          </a:prstGeom>
          <a:ln w="50800">
            <a:solidFill>
              <a:srgbClr val="00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弧形接點 97"/>
          <p:cNvCxnSpPr/>
          <p:nvPr/>
        </p:nvCxnSpPr>
        <p:spPr>
          <a:xfrm rot="16200000" flipH="1">
            <a:off x="9638098" y="3714877"/>
            <a:ext cx="230833" cy="181262"/>
          </a:xfrm>
          <a:prstGeom prst="curvedConnector4">
            <a:avLst>
              <a:gd name="adj1" fmla="val -99033"/>
              <a:gd name="adj2" fmla="val 226116"/>
            </a:avLst>
          </a:prstGeom>
          <a:ln w="50800">
            <a:solidFill>
              <a:srgbClr val="00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弧形接點 98"/>
          <p:cNvCxnSpPr/>
          <p:nvPr/>
        </p:nvCxnSpPr>
        <p:spPr>
          <a:xfrm rot="16200000" flipH="1">
            <a:off x="5154483" y="3779698"/>
            <a:ext cx="230833" cy="181262"/>
          </a:xfrm>
          <a:prstGeom prst="curvedConnector4">
            <a:avLst>
              <a:gd name="adj1" fmla="val -99033"/>
              <a:gd name="adj2" fmla="val 226116"/>
            </a:avLst>
          </a:prstGeom>
          <a:ln w="50800">
            <a:solidFill>
              <a:srgbClr val="00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弧形接點 24"/>
          <p:cNvCxnSpPr/>
          <p:nvPr/>
        </p:nvCxnSpPr>
        <p:spPr>
          <a:xfrm rot="16200000" flipH="1">
            <a:off x="4426224" y="3106175"/>
            <a:ext cx="21183" cy="1335250"/>
          </a:xfrm>
          <a:prstGeom prst="curvedConnector3">
            <a:avLst>
              <a:gd name="adj1" fmla="val -1079167"/>
            </a:avLst>
          </a:prstGeom>
          <a:ln w="53975">
            <a:solidFill>
              <a:srgbClr val="00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弧形接點 25"/>
          <p:cNvCxnSpPr/>
          <p:nvPr/>
        </p:nvCxnSpPr>
        <p:spPr>
          <a:xfrm flipV="1">
            <a:off x="5216402" y="3994042"/>
            <a:ext cx="2601680" cy="702729"/>
          </a:xfrm>
          <a:prstGeom prst="curvedConnector3">
            <a:avLst>
              <a:gd name="adj1" fmla="val 52163"/>
            </a:avLst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字方塊 1"/>
          <p:cNvSpPr txBox="1"/>
          <p:nvPr/>
        </p:nvSpPr>
        <p:spPr>
          <a:xfrm>
            <a:off x="1070241" y="4963699"/>
            <a:ext cx="10598017" cy="1346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TW" sz="2400" dirty="0" smtClean="0">
                <a:solidFill>
                  <a:prstClr val="black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output: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TW" sz="2400" dirty="0" smtClean="0">
                <a:solidFill>
                  <a:prstClr val="black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en-US" altLang="zh-TW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Num</a:t>
            </a:r>
            <a:r>
              <a:rPr lang="en-US" altLang="zh-TW" sz="2400" dirty="0" smtClean="0">
                <a:solidFill>
                  <a:prstClr val="black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[ ]=</a:t>
            </a:r>
            <a:r>
              <a:rPr lang="en-US" altLang="zh-TW" sz="2400" dirty="0">
                <a:solidFill>
                  <a:prstClr val="black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endParaRPr lang="en-US" altLang="zh-TW" sz="2400" dirty="0" smtClean="0">
              <a:solidFill>
                <a:prstClr val="black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TW" sz="2400" dirty="0" smtClean="0">
                <a:solidFill>
                  <a:prstClr val="black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Sum[ ]= </a:t>
            </a:r>
          </a:p>
        </p:txBody>
      </p:sp>
      <p:cxnSp>
        <p:nvCxnSpPr>
          <p:cNvPr id="4" name="直線單箭頭接點 3"/>
          <p:cNvCxnSpPr/>
          <p:nvPr/>
        </p:nvCxnSpPr>
        <p:spPr>
          <a:xfrm flipH="1">
            <a:off x="2754590" y="4122618"/>
            <a:ext cx="5127355" cy="126152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單箭頭接點 6"/>
          <p:cNvCxnSpPr/>
          <p:nvPr/>
        </p:nvCxnSpPr>
        <p:spPr>
          <a:xfrm flipH="1">
            <a:off x="2895026" y="4144603"/>
            <a:ext cx="4944232" cy="180543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弧形接點 9"/>
          <p:cNvCxnSpPr/>
          <p:nvPr/>
        </p:nvCxnSpPr>
        <p:spPr>
          <a:xfrm rot="10800000" flipV="1">
            <a:off x="3587930" y="2341576"/>
            <a:ext cx="5491676" cy="3709115"/>
          </a:xfrm>
          <a:prstGeom prst="curvedConnector3">
            <a:avLst>
              <a:gd name="adj1" fmla="val -43103"/>
            </a:avLst>
          </a:prstGeom>
          <a:ln w="508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弧形接點 14"/>
          <p:cNvCxnSpPr/>
          <p:nvPr/>
        </p:nvCxnSpPr>
        <p:spPr>
          <a:xfrm rot="10800000" flipV="1">
            <a:off x="3498737" y="2740821"/>
            <a:ext cx="5246023" cy="2884808"/>
          </a:xfrm>
          <a:prstGeom prst="curvedConnector3">
            <a:avLst>
              <a:gd name="adj1" fmla="val 50000"/>
            </a:avLst>
          </a:prstGeom>
          <a:ln w="508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文字方塊 27"/>
          <p:cNvSpPr txBox="1"/>
          <p:nvPr/>
        </p:nvSpPr>
        <p:spPr>
          <a:xfrm>
            <a:off x="2666845" y="5446368"/>
            <a:ext cx="399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50" name="文字方塊 49"/>
          <p:cNvSpPr txBox="1"/>
          <p:nvPr/>
        </p:nvSpPr>
        <p:spPr>
          <a:xfrm>
            <a:off x="2625186" y="5905898"/>
            <a:ext cx="399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52" name="文字方塊 51"/>
          <p:cNvSpPr txBox="1"/>
          <p:nvPr/>
        </p:nvSpPr>
        <p:spPr>
          <a:xfrm>
            <a:off x="3127521" y="5418092"/>
            <a:ext cx="399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2</a:t>
            </a:r>
            <a:endParaRPr lang="zh-TW" altLang="en-US" dirty="0"/>
          </a:p>
        </p:txBody>
      </p:sp>
      <p:sp>
        <p:nvSpPr>
          <p:cNvPr id="54" name="文字方塊 53"/>
          <p:cNvSpPr txBox="1"/>
          <p:nvPr/>
        </p:nvSpPr>
        <p:spPr>
          <a:xfrm>
            <a:off x="3060284" y="5931409"/>
            <a:ext cx="399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6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64969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50" grpId="0"/>
      <p:bldP spid="52" grpId="0"/>
      <p:bldP spid="5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39170" y="682408"/>
            <a:ext cx="10349540" cy="10891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90000"/>
              </a:lnSpc>
              <a:spcBef>
                <a:spcPts val="1000"/>
              </a:spcBef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zh-TW" altLang="en-US" sz="2400" b="1" dirty="0" smtClean="0">
                <a:solidFill>
                  <a:srgbClr val="3BA94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討論：</a:t>
            </a:r>
            <a:r>
              <a:rPr lang="zh-TW" alt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暴力法 </a:t>
            </a:r>
            <a:r>
              <a:rPr lang="en-US" altLang="zh-TW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VS</a:t>
            </a:r>
            <a:r>
              <a:rPr lang="zh-TW" altLang="en-US" sz="2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 集合樹</a:t>
            </a:r>
            <a:endParaRPr lang="en-US" altLang="zh-TW" sz="24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zh-TW" altLang="en-US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 </a:t>
            </a:r>
            <a:r>
              <a:rPr lang="zh-TW" altLang="en-US" sz="2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暴力法</a:t>
            </a:r>
            <a:r>
              <a:rPr lang="en-US" altLang="zh-TW" sz="2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: </a:t>
            </a:r>
            <a:r>
              <a:rPr lang="zh-TW" altLang="en-US" sz="2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每</a:t>
            </a:r>
            <a:r>
              <a:rPr lang="zh-TW" altLang="en-US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個</a:t>
            </a:r>
            <a:r>
              <a:rPr lang="en-US" altLang="zh-TW" sz="24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Element</a:t>
            </a:r>
            <a:r>
              <a:rPr lang="zh-TW" altLang="en-US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的值即為所在的集合</a:t>
            </a:r>
            <a:r>
              <a:rPr lang="zh-TW" altLang="en-US" sz="2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。  </a:t>
            </a:r>
            <a:endParaRPr lang="en-US" altLang="zh-TW" sz="2400" dirty="0" smtClean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zh-TW" altLang="en-US" sz="2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 以右表格為例，做</a:t>
            </a:r>
            <a:r>
              <a:rPr lang="en-US" altLang="zh-TW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input</a:t>
            </a:r>
            <a:r>
              <a:rPr lang="en-US" altLang="zh-TW" sz="2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:1</a:t>
            </a:r>
            <a:r>
              <a:rPr lang="zh-TW" altLang="en-US" sz="2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4</a:t>
            </a:r>
            <a:r>
              <a:rPr lang="zh-TW" altLang="en-US" sz="2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，則</a:t>
            </a:r>
            <a:endParaRPr lang="en-US" altLang="zh-TW" sz="2400" dirty="0" smtClean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zh-TW" altLang="en-US" sz="2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需要去判斷，每個</a:t>
            </a:r>
            <a:r>
              <a:rPr lang="en-US" altLang="zh-TW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Element[1~5]</a:t>
            </a:r>
            <a:r>
              <a:rPr lang="zh-TW" altLang="en-US" sz="2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是否</a:t>
            </a:r>
            <a:endParaRPr lang="en-US" altLang="zh-TW" sz="2400" dirty="0" smtClean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zh-TW" altLang="en-US" sz="2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在</a:t>
            </a:r>
            <a:r>
              <a:rPr lang="en-US" altLang="zh-TW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set_1</a:t>
            </a:r>
            <a:r>
              <a:rPr lang="zh-TW" altLang="en-US" sz="2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裡面，每</a:t>
            </a:r>
            <a:r>
              <a:rPr lang="zh-TW" altLang="en-US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道</a:t>
            </a:r>
            <a:r>
              <a:rPr lang="zh-TW" altLang="en-US" sz="2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指令要做</a:t>
            </a:r>
            <a:r>
              <a:rPr lang="en-US" altLang="zh-TW" sz="2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5</a:t>
            </a:r>
            <a:r>
              <a:rPr lang="zh-TW" altLang="en-US" sz="2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次。</a:t>
            </a:r>
            <a:endParaRPr lang="en-US" altLang="zh-TW" sz="2400" dirty="0" smtClean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en-US" altLang="zh-TW" sz="2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</a:t>
            </a:r>
            <a:r>
              <a:rPr lang="en-US" altLang="zh-TW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Time: O(n)</a:t>
            </a:r>
            <a:r>
              <a:rPr lang="zh-TW" alt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</a:t>
            </a:r>
            <a:r>
              <a:rPr lang="zh-TW" altLang="en-US" sz="2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 線性時間</a:t>
            </a:r>
            <a:endParaRPr lang="en-US" altLang="zh-TW" sz="2400" dirty="0" smtClean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endParaRPr lang="en-US" altLang="zh-TW" sz="2400" dirty="0" smtClean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zh-TW" altLang="en-US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集合</a:t>
            </a:r>
            <a:r>
              <a:rPr lang="zh-TW" altLang="en-US" sz="2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樹</a:t>
            </a:r>
            <a:r>
              <a:rPr lang="en-US" altLang="zh-TW" sz="2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: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altLang="zh-TW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 </a:t>
            </a:r>
            <a:r>
              <a:rPr lang="en-US" altLang="zh-TW" sz="2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 </a:t>
            </a:r>
            <a:r>
              <a:rPr lang="zh-TW" altLang="en-US" sz="2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以上圖為例，因為只要看</a:t>
            </a:r>
            <a:r>
              <a:rPr lang="en-US" altLang="zh-TW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Element[1]</a:t>
            </a:r>
            <a:r>
              <a:rPr lang="zh-TW" altLang="en-US" sz="2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所指向的</a:t>
            </a:r>
            <a:r>
              <a:rPr lang="en-US" altLang="zh-TW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Set</a:t>
            </a:r>
            <a:r>
              <a:rPr lang="zh-TW" altLang="en-US" sz="2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是否指向別人，</a:t>
            </a:r>
            <a:r>
              <a:rPr lang="zh-TW" altLang="en-US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若無則就修改</a:t>
            </a:r>
            <a:r>
              <a:rPr lang="en-US" altLang="zh-TW" sz="24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Set</a:t>
            </a:r>
            <a:r>
              <a:rPr lang="zh-TW" altLang="en-US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的</a:t>
            </a:r>
            <a:r>
              <a:rPr lang="en-US" altLang="zh-TW" sz="24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Sum</a:t>
            </a:r>
            <a:r>
              <a:rPr lang="zh-TW" altLang="en-US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和</a:t>
            </a:r>
            <a:r>
              <a:rPr lang="en-US" altLang="zh-TW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Num</a:t>
            </a:r>
            <a:r>
              <a:rPr lang="zh-TW" altLang="en-US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即可</a:t>
            </a:r>
            <a:r>
              <a:rPr lang="zh-TW" altLang="en-US" sz="2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。若指向其他</a:t>
            </a:r>
            <a:r>
              <a:rPr lang="en-US" altLang="zh-TW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Set</a:t>
            </a:r>
            <a:r>
              <a:rPr lang="zh-TW" altLang="en-US" sz="2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，則就重複上步驟去判斷，所以如果有</a:t>
            </a:r>
            <a:r>
              <a:rPr lang="en-US" altLang="zh-TW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m</a:t>
            </a:r>
            <a:r>
              <a:rPr lang="zh-TW" altLang="en-US" sz="2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道指令，則</a:t>
            </a:r>
            <a:endParaRPr lang="en-US" altLang="zh-TW" sz="2400" dirty="0" smtClean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altLang="zh-TW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</a:t>
            </a:r>
            <a:r>
              <a:rPr lang="en-US" altLang="zh-TW" sz="24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Time: </a:t>
            </a:r>
            <a:r>
              <a:rPr lang="en-US" altLang="zh-TW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O(m)</a:t>
            </a:r>
            <a:r>
              <a:rPr lang="zh-TW" alt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</a:t>
            </a:r>
            <a:r>
              <a:rPr lang="zh-TW" altLang="en-US" sz="2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 常數時間</a:t>
            </a:r>
            <a:endParaRPr lang="en-US" altLang="zh-TW" sz="24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endParaRPr lang="en-US" altLang="zh-TW" sz="2400" dirty="0" smtClean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endParaRPr lang="en-US" altLang="zh-TW" sz="2400" dirty="0" smtClean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TW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	</a:t>
            </a:r>
            <a:endParaRPr lang="en-US" altLang="zh-TW" sz="2400" dirty="0" smtClean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TW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	</a:t>
            </a:r>
            <a:endParaRPr lang="en-US" altLang="zh-TW" sz="2400" dirty="0" smtClean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lvl="2">
              <a:lnSpc>
                <a:spcPct val="90000"/>
              </a:lnSpc>
              <a:spcBef>
                <a:spcPts val="1000"/>
              </a:spcBef>
            </a:pPr>
            <a:r>
              <a:rPr lang="en-US" altLang="zh-TW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	</a:t>
            </a:r>
            <a:endParaRPr lang="en-US" altLang="zh-TW" sz="2400" dirty="0" smtClean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altLang="zh-TW" sz="2400" b="1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altLang="zh-TW" sz="2400" b="1" dirty="0" smtClean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altLang="zh-TW" sz="2400" b="1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altLang="zh-TW" sz="2400" b="1" dirty="0" smtClean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altLang="zh-TW" sz="2400" b="1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altLang="zh-TW" sz="2400" b="1" dirty="0" smtClean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altLang="zh-TW" sz="2400" b="1" dirty="0" smtClean="0">
              <a:solidFill>
                <a:srgbClr val="3BA943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621526"/>
              </p:ext>
            </p:extLst>
          </p:nvPr>
        </p:nvGraphicFramePr>
        <p:xfrm>
          <a:off x="6129234" y="1659300"/>
          <a:ext cx="5933976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8996"/>
                <a:gridCol w="988996"/>
                <a:gridCol w="988996"/>
                <a:gridCol w="988996"/>
                <a:gridCol w="988996"/>
                <a:gridCol w="988996"/>
              </a:tblGrid>
              <a:tr h="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381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Element[</a:t>
                      </a:r>
                      <a:r>
                        <a:rPr lang="en-US" altLang="zh-TW" dirty="0" err="1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] </a:t>
                      </a:r>
                      <a:endParaRPr lang="zh-TW" altLang="en-US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487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831</TotalTime>
  <Words>580</Words>
  <Application>Microsoft Office PowerPoint</Application>
  <PresentationFormat>寬螢幕</PresentationFormat>
  <Paragraphs>257</Paragraphs>
  <Slides>8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7" baseType="lpstr">
      <vt:lpstr>新細明體</vt:lpstr>
      <vt:lpstr>標楷體</vt:lpstr>
      <vt:lpstr>Arial</vt:lpstr>
      <vt:lpstr>Calibri</vt:lpstr>
      <vt:lpstr>Calibri Light</vt:lpstr>
      <vt:lpstr>Tahoma</vt:lpstr>
      <vt:lpstr>Times New Roman</vt:lpstr>
      <vt:lpstr>Wingdings</vt:lpstr>
      <vt:lpstr>Office 佈景主題</vt:lpstr>
      <vt:lpstr>11987: Almost Union-Find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10226: Hardwood Species</dc:title>
  <dc:creator>紀儒達</dc:creator>
  <cp:lastModifiedBy>紀儒達</cp:lastModifiedBy>
  <cp:revision>43</cp:revision>
  <dcterms:created xsi:type="dcterms:W3CDTF">2017-03-06T05:35:10Z</dcterms:created>
  <dcterms:modified xsi:type="dcterms:W3CDTF">2017-05-12T05:50:10Z</dcterms:modified>
</cp:coreProperties>
</file>