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60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3B08D-3744-4B91-8735-7AB7C430224C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BC95-CA21-462A-A99B-30163A194A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39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8C7D067-66E9-48E2-BE80-0928A021F1E5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4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97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14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49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74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36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4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88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51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87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93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44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E896E-137A-44BE-A83C-A3CD1B7F5F87}" type="datetimeFigureOut">
              <a:rPr lang="zh-TW" altLang="en-US" smtClean="0"/>
              <a:t>2017/5/12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DD24D-53CC-444A-A73E-3BAEA82FC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33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95211" y="785611"/>
            <a:ext cx="9144000" cy="772732"/>
          </a:xfrm>
        </p:spPr>
        <p:txBody>
          <a:bodyPr>
            <a:normAutofit/>
          </a:bodyPr>
          <a:lstStyle/>
          <a:p>
            <a:r>
              <a:rPr kumimoji="1" lang="en-US" altLang="zh-TW" sz="4400" b="1" kern="0" dirty="0" smtClean="0">
                <a:solidFill>
                  <a:srgbClr val="333399"/>
                </a:solidFill>
                <a:latin typeface="Times New Roman" panose="02020603050405020304" pitchFamily="18" charset="0"/>
                <a:ea typeface="標楷體"/>
              </a:rPr>
              <a:t>11987: Almost Union-Find</a:t>
            </a:r>
            <a:endParaRPr lang="zh-TW" altLang="en-US" sz="4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68132" y="1666741"/>
            <a:ext cx="80772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eaLnBrk="1" hangingPunct="1">
              <a:buClr>
                <a:srgbClr val="3333CC"/>
              </a:buClr>
              <a:defRPr/>
            </a:pPr>
            <a:r>
              <a:rPr lang="zh-TW" altLang="en-US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</a:rPr>
              <a:t>★★</a:t>
            </a:r>
            <a:r>
              <a:rPr lang="zh-TW" altLang="en-US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</a:rPr>
              <a:t>★</a:t>
            </a:r>
            <a:r>
              <a:rPr lang="zh-TW" altLang="en-US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</a:rPr>
              <a:t>☆☆</a:t>
            </a:r>
            <a:endParaRPr kumimoji="1" lang="zh-TW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題組：</a:t>
            </a:r>
            <a:r>
              <a:rPr kumimoji="1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Problem Set Archive with Online Judge</a:t>
            </a:r>
          </a:p>
          <a:p>
            <a:pPr lvl="0" eaLnBrk="1" hangingPunct="1">
              <a:buClr>
                <a:srgbClr val="3333CC"/>
              </a:buClr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題號：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11987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: Almost Union-Find</a:t>
            </a:r>
            <a:endParaRPr lang="en-US" altLang="zh-TW" sz="2400" kern="0" dirty="0" smtClean="0">
              <a:solidFill>
                <a:srgbClr val="000000"/>
              </a:solidFill>
              <a:latin typeface="Times New Roman" panose="02020603050405020304" pitchFamily="18" charset="0"/>
              <a:ea typeface="標楷體"/>
            </a:endParaRPr>
          </a:p>
          <a:p>
            <a:pPr lvl="0" eaLnBrk="1" hangingPunct="1">
              <a:buClr>
                <a:srgbClr val="3333CC"/>
              </a:buClr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解題者：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紀儒達</a:t>
            </a:r>
            <a:endParaRPr kumimoji="1" lang="zh-TW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n-cs"/>
              </a:rPr>
              <a:t>解題日期：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kumimoji="1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kumimoji="1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kumimoji="1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kumimoji="1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  <a:p>
            <a:pPr lvl="0" eaLnBrk="1" hangingPunct="1">
              <a:buClr>
                <a:srgbClr val="3333CC"/>
              </a:buClr>
            </a:pPr>
            <a:endParaRPr lang="zh-TW" altLang="en-US"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16462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68946" y="811369"/>
            <a:ext cx="80750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3333CC"/>
              </a:buClr>
              <a:buFont typeface="Wingdings" panose="05000000000000000000" pitchFamily="2" charset="2"/>
              <a:buChar char="n"/>
            </a:pPr>
            <a:r>
              <a:rPr kumimoji="1" lang="zh-TW" altLang="en-US" sz="2400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題意：</a:t>
            </a:r>
            <a:endParaRPr kumimoji="1" lang="en-US" altLang="zh-TW" sz="2400" b="1" kern="0" dirty="0" smtClean="0">
              <a:solidFill>
                <a:srgbClr val="3BA943"/>
              </a:solidFill>
              <a:latin typeface="Times New Roman" panose="02020603050405020304" pitchFamily="18" charset="0"/>
              <a:ea typeface="標楷體"/>
            </a:endParaRPr>
          </a:p>
          <a:p>
            <a:pPr lvl="0" algn="just">
              <a:buClr>
                <a:srgbClr val="3333CC"/>
              </a:buClr>
            </a:pPr>
            <a:r>
              <a:rPr kumimoji="1"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 </a:t>
            </a:r>
            <a:r>
              <a:rPr kumimoji="1" lang="zh-TW" altLang="en-US" sz="2400" b="1" kern="0" dirty="0" smtClean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   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開始先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input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兩個數字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表示有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1~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個集合，每個集合內只有該數字，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表示接下來會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input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道指令。指令有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lvl="0" algn="just">
              <a:buClr>
                <a:srgbClr val="3333CC"/>
              </a:buClr>
            </a:pP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號指令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input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格式為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，表示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元素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各自所在的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集合做聯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集，若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原本就在同一集合，則忽略指令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kern="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>
              <a:buClr>
                <a:srgbClr val="3333CC"/>
              </a:buClr>
            </a:pPr>
            <a:endParaRPr lang="en-US" altLang="zh-TW" sz="24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>
              <a:buClr>
                <a:srgbClr val="3333CC"/>
              </a:buClr>
            </a:pP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號指令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input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格式為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表示將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元素移動到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元素所在的集合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，若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原本就在同一集合，則忽略指令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kern="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>
              <a:buClr>
                <a:srgbClr val="3333CC"/>
              </a:buClr>
            </a:pPr>
            <a:endParaRPr lang="en-US" altLang="zh-TW" sz="2400" kern="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buClr>
                <a:srgbClr val="3333CC"/>
              </a:buClr>
            </a:pP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指令</a:t>
            </a:r>
            <a:r>
              <a:rPr lang="en-US" altLang="zh-TW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input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，表示輸出</a:t>
            </a:r>
            <a:r>
              <a:rPr lang="en-US" altLang="zh-TW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元素所在</a:t>
            </a:r>
            <a:r>
              <a:rPr lang="zh-TW" altLang="en-US" sz="24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集合中，元素的個數和總和</a:t>
            </a:r>
            <a:r>
              <a:rPr lang="zh-TW" altLang="en-US" sz="24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	</a:t>
            </a:r>
            <a:endParaRPr lang="en-US" altLang="zh-TW" sz="2400" kern="0" dirty="0" smtClean="0">
              <a:solidFill>
                <a:srgbClr val="000000"/>
              </a:solidFill>
              <a:latin typeface="Times New Roman" panose="02020603050405020304" pitchFamily="18" charset="0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37995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83833B3-24C6-4E0C-A6AE-201FC3B4BA55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685801"/>
            <a:ext cx="8077200" cy="5622925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input: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		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  <a:endParaRPr lang="en-US" altLang="zh-TW" sz="2400" dirty="0" smtClean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		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 			2  6</a:t>
            </a:r>
          </a:p>
          <a:p>
            <a:pPr marL="0" indent="0">
              <a:buNone/>
            </a:pPr>
            <a:r>
              <a:rPr lang="en-US" altLang="zh-TW" sz="2400" dirty="0" smtClean="0"/>
              <a:t>		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1  1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3  2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解法：</a:t>
            </a:r>
            <a:endParaRPr lang="en-US" altLang="zh-TW" sz="2400" b="1" dirty="0" smtClean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algn="just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因為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Time limit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second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，所以不能用暴力法求解，改用集合樹來解，但因集合樹只有聯集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Union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和找尋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find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，無刪除節點的動作，所以要做一些變化，才可以做指令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的動作，並求出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output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0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2007" y="293181"/>
            <a:ext cx="10509161" cy="318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input: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初始化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: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b="1" dirty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b="1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850783" y="22538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07155"/>
              </p:ext>
            </p:extLst>
          </p:nvPr>
        </p:nvGraphicFramePr>
        <p:xfrm>
          <a:off x="3850783" y="1308403"/>
          <a:ext cx="8128002" cy="18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42776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81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3" name="橢圓 32"/>
          <p:cNvSpPr/>
          <p:nvPr/>
        </p:nvSpPr>
        <p:spPr>
          <a:xfrm>
            <a:off x="2841913" y="5047051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5" name="橢圓 34"/>
          <p:cNvSpPr/>
          <p:nvPr/>
        </p:nvSpPr>
        <p:spPr>
          <a:xfrm>
            <a:off x="4227294" y="5047051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5612676" y="5047051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37" name="橢圓 36"/>
          <p:cNvSpPr/>
          <p:nvPr/>
        </p:nvSpPr>
        <p:spPr>
          <a:xfrm>
            <a:off x="7108278" y="5025993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38" name="橢圓 37"/>
          <p:cNvSpPr/>
          <p:nvPr/>
        </p:nvSpPr>
        <p:spPr>
          <a:xfrm>
            <a:off x="8835158" y="4996948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2931107" y="4426237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</a:t>
            </a:r>
          </a:p>
        </p:txBody>
      </p:sp>
      <p:sp>
        <p:nvSpPr>
          <p:cNvPr id="44" name="文字方塊 43"/>
          <p:cNvSpPr txBox="1"/>
          <p:nvPr/>
        </p:nvSpPr>
        <p:spPr>
          <a:xfrm>
            <a:off x="4266356" y="4426236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</a:t>
            </a:r>
            <a:endParaRPr lang="en-US" altLang="zh-TW" sz="2400" dirty="0" smtClean="0"/>
          </a:p>
        </p:txBody>
      </p:sp>
      <p:sp>
        <p:nvSpPr>
          <p:cNvPr id="45" name="文字方塊 44"/>
          <p:cNvSpPr txBox="1"/>
          <p:nvPr/>
        </p:nvSpPr>
        <p:spPr>
          <a:xfrm>
            <a:off x="5665924" y="4426236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</a:t>
            </a:r>
            <a:endParaRPr lang="en-US" altLang="zh-TW" sz="2400" dirty="0" smtClean="0"/>
          </a:p>
        </p:txBody>
      </p:sp>
      <p:sp>
        <p:nvSpPr>
          <p:cNvPr id="47" name="文字方塊 46"/>
          <p:cNvSpPr txBox="1"/>
          <p:nvPr/>
        </p:nvSpPr>
        <p:spPr>
          <a:xfrm>
            <a:off x="7161259" y="4405053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4</a:t>
            </a:r>
            <a:endParaRPr lang="en-US" altLang="zh-TW" sz="2400" dirty="0" smtClean="0"/>
          </a:p>
        </p:txBody>
      </p:sp>
      <p:sp>
        <p:nvSpPr>
          <p:cNvPr id="48" name="文字方塊 47"/>
          <p:cNvSpPr txBox="1"/>
          <p:nvPr/>
        </p:nvSpPr>
        <p:spPr>
          <a:xfrm>
            <a:off x="8855430" y="4405053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5</a:t>
            </a:r>
            <a:endParaRPr lang="en-US" altLang="zh-TW" sz="2400" dirty="0" smtClean="0"/>
          </a:p>
        </p:txBody>
      </p:sp>
      <p:cxnSp>
        <p:nvCxnSpPr>
          <p:cNvPr id="51" name="弧形接點 50"/>
          <p:cNvCxnSpPr>
            <a:endCxn id="43" idx="1"/>
          </p:cNvCxnSpPr>
          <p:nvPr/>
        </p:nvCxnSpPr>
        <p:spPr>
          <a:xfrm rot="16200000" flipV="1">
            <a:off x="2633916" y="4954261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弧形接點 88"/>
          <p:cNvCxnSpPr/>
          <p:nvPr/>
        </p:nvCxnSpPr>
        <p:spPr>
          <a:xfrm rot="16200000" flipV="1">
            <a:off x="4009972" y="5004363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弧形接點 89"/>
          <p:cNvCxnSpPr/>
          <p:nvPr/>
        </p:nvCxnSpPr>
        <p:spPr>
          <a:xfrm rot="16200000" flipV="1">
            <a:off x="5383018" y="5004364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弧形接點 90"/>
          <p:cNvCxnSpPr/>
          <p:nvPr/>
        </p:nvCxnSpPr>
        <p:spPr>
          <a:xfrm rot="16200000" flipV="1">
            <a:off x="6885244" y="4988278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弧形接點 91"/>
          <p:cNvCxnSpPr/>
          <p:nvPr/>
        </p:nvCxnSpPr>
        <p:spPr>
          <a:xfrm rot="16200000" flipV="1">
            <a:off x="8627161" y="4983306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弧形接點 94"/>
          <p:cNvCxnSpPr/>
          <p:nvPr/>
        </p:nvCxnSpPr>
        <p:spPr>
          <a:xfrm rot="16200000" flipH="1">
            <a:off x="3087583" y="4422886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弧形接點 95"/>
          <p:cNvCxnSpPr/>
          <p:nvPr/>
        </p:nvCxnSpPr>
        <p:spPr>
          <a:xfrm rot="16200000" flipH="1">
            <a:off x="5801225" y="4377890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弧形接點 96"/>
          <p:cNvCxnSpPr/>
          <p:nvPr/>
        </p:nvCxnSpPr>
        <p:spPr>
          <a:xfrm rot="16200000" flipH="1">
            <a:off x="7263318" y="4335605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弧形接點 97"/>
          <p:cNvCxnSpPr/>
          <p:nvPr/>
        </p:nvCxnSpPr>
        <p:spPr>
          <a:xfrm rot="16200000" flipH="1">
            <a:off x="8981275" y="4356721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弧形接點 98"/>
          <p:cNvCxnSpPr/>
          <p:nvPr/>
        </p:nvCxnSpPr>
        <p:spPr>
          <a:xfrm rot="16200000" flipH="1">
            <a:off x="4382334" y="4405909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373794" y="1771270"/>
            <a:ext cx="271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元素，值為元素指向的集合</a:t>
            </a:r>
            <a:endParaRPr lang="zh-TW" altLang="en-US" sz="1600" dirty="0"/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3016481" y="2960978"/>
            <a:ext cx="795190" cy="116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3016481" y="2665748"/>
            <a:ext cx="795190" cy="116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3009312" y="2310242"/>
            <a:ext cx="795190" cy="116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3016481" y="1951951"/>
            <a:ext cx="795190" cy="116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/>
          <p:cNvSpPr txBox="1"/>
          <p:nvPr/>
        </p:nvSpPr>
        <p:spPr>
          <a:xfrm>
            <a:off x="393912" y="2114385"/>
            <a:ext cx="271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集合，值為集合聯集的集合</a:t>
            </a:r>
            <a:endParaRPr lang="zh-TW" altLang="en-US" sz="1600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373794" y="2475391"/>
            <a:ext cx="271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總和，值為集合內元素總和</a:t>
            </a:r>
            <a:endParaRPr lang="zh-TW" altLang="en-US" sz="16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373794" y="2794406"/>
            <a:ext cx="271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個數，值為集合內元素個數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5682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2007" y="293181"/>
            <a:ext cx="10509161" cy="318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input: 1 1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         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b="1" dirty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b="1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850783" y="22538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01236"/>
              </p:ext>
            </p:extLst>
          </p:nvPr>
        </p:nvGraphicFramePr>
        <p:xfrm>
          <a:off x="3376410" y="1056068"/>
          <a:ext cx="8128002" cy="18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42776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81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3" name="橢圓 32"/>
          <p:cNvSpPr/>
          <p:nvPr/>
        </p:nvSpPr>
        <p:spPr>
          <a:xfrm>
            <a:off x="2841913" y="5047051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5" name="橢圓 34"/>
          <p:cNvSpPr/>
          <p:nvPr/>
        </p:nvSpPr>
        <p:spPr>
          <a:xfrm>
            <a:off x="4227294" y="5047051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5612676" y="5047051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37" name="橢圓 36"/>
          <p:cNvSpPr/>
          <p:nvPr/>
        </p:nvSpPr>
        <p:spPr>
          <a:xfrm>
            <a:off x="7108278" y="5025993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38" name="橢圓 37"/>
          <p:cNvSpPr/>
          <p:nvPr/>
        </p:nvSpPr>
        <p:spPr>
          <a:xfrm>
            <a:off x="8835158" y="4996948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2931107" y="4426237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</a:t>
            </a:r>
          </a:p>
        </p:txBody>
      </p:sp>
      <p:sp>
        <p:nvSpPr>
          <p:cNvPr id="44" name="文字方塊 43"/>
          <p:cNvSpPr txBox="1"/>
          <p:nvPr/>
        </p:nvSpPr>
        <p:spPr>
          <a:xfrm>
            <a:off x="4266356" y="4426236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</a:t>
            </a:r>
            <a:endParaRPr lang="en-US" altLang="zh-TW" sz="2400" dirty="0" smtClean="0"/>
          </a:p>
        </p:txBody>
      </p:sp>
      <p:sp>
        <p:nvSpPr>
          <p:cNvPr id="45" name="文字方塊 44"/>
          <p:cNvSpPr txBox="1"/>
          <p:nvPr/>
        </p:nvSpPr>
        <p:spPr>
          <a:xfrm>
            <a:off x="5665924" y="4426236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</a:t>
            </a:r>
            <a:endParaRPr lang="en-US" altLang="zh-TW" sz="2400" dirty="0" smtClean="0"/>
          </a:p>
        </p:txBody>
      </p:sp>
      <p:sp>
        <p:nvSpPr>
          <p:cNvPr id="47" name="文字方塊 46"/>
          <p:cNvSpPr txBox="1"/>
          <p:nvPr/>
        </p:nvSpPr>
        <p:spPr>
          <a:xfrm>
            <a:off x="7161259" y="4405053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4</a:t>
            </a:r>
            <a:endParaRPr lang="en-US" altLang="zh-TW" sz="2400" dirty="0" smtClean="0"/>
          </a:p>
        </p:txBody>
      </p:sp>
      <p:sp>
        <p:nvSpPr>
          <p:cNvPr id="48" name="文字方塊 47"/>
          <p:cNvSpPr txBox="1"/>
          <p:nvPr/>
        </p:nvSpPr>
        <p:spPr>
          <a:xfrm>
            <a:off x="8855430" y="4405053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5</a:t>
            </a:r>
            <a:endParaRPr lang="en-US" altLang="zh-TW" sz="2400" dirty="0" smtClean="0"/>
          </a:p>
        </p:txBody>
      </p:sp>
      <p:cxnSp>
        <p:nvCxnSpPr>
          <p:cNvPr id="51" name="弧形接點 50"/>
          <p:cNvCxnSpPr>
            <a:endCxn id="43" idx="1"/>
          </p:cNvCxnSpPr>
          <p:nvPr/>
        </p:nvCxnSpPr>
        <p:spPr>
          <a:xfrm rot="16200000" flipV="1">
            <a:off x="2633916" y="4954261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弧形接點 88"/>
          <p:cNvCxnSpPr/>
          <p:nvPr/>
        </p:nvCxnSpPr>
        <p:spPr>
          <a:xfrm rot="16200000" flipV="1">
            <a:off x="4009972" y="5004363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弧形接點 89"/>
          <p:cNvCxnSpPr/>
          <p:nvPr/>
        </p:nvCxnSpPr>
        <p:spPr>
          <a:xfrm rot="16200000" flipV="1">
            <a:off x="5383018" y="5004364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弧形接點 90"/>
          <p:cNvCxnSpPr/>
          <p:nvPr/>
        </p:nvCxnSpPr>
        <p:spPr>
          <a:xfrm rot="16200000" flipV="1">
            <a:off x="6885244" y="4988278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弧形接點 91"/>
          <p:cNvCxnSpPr/>
          <p:nvPr/>
        </p:nvCxnSpPr>
        <p:spPr>
          <a:xfrm rot="16200000" flipV="1">
            <a:off x="8627161" y="4983306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弧形接點 94"/>
          <p:cNvCxnSpPr>
            <a:stCxn id="43" idx="0"/>
            <a:endCxn id="43" idx="3"/>
          </p:cNvCxnSpPr>
          <p:nvPr/>
        </p:nvCxnSpPr>
        <p:spPr>
          <a:xfrm rot="16200000" flipH="1">
            <a:off x="3087583" y="4451022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39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弧形接點 95"/>
          <p:cNvCxnSpPr/>
          <p:nvPr/>
        </p:nvCxnSpPr>
        <p:spPr>
          <a:xfrm rot="16200000" flipH="1">
            <a:off x="5801225" y="4406026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39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弧形接點 96"/>
          <p:cNvCxnSpPr/>
          <p:nvPr/>
        </p:nvCxnSpPr>
        <p:spPr>
          <a:xfrm rot="16200000" flipH="1">
            <a:off x="7309609" y="4451021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39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弧形接點 97"/>
          <p:cNvCxnSpPr/>
          <p:nvPr/>
        </p:nvCxnSpPr>
        <p:spPr>
          <a:xfrm rot="16200000" flipH="1">
            <a:off x="8981275" y="4384857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39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弧形接點 98"/>
          <p:cNvCxnSpPr/>
          <p:nvPr/>
        </p:nvCxnSpPr>
        <p:spPr>
          <a:xfrm rot="16200000" flipH="1">
            <a:off x="4382334" y="4434045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39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/>
          <p:cNvCxnSpPr/>
          <p:nvPr/>
        </p:nvCxnSpPr>
        <p:spPr>
          <a:xfrm>
            <a:off x="4768206" y="1964736"/>
            <a:ext cx="241676" cy="180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向右箭號 3"/>
          <p:cNvSpPr/>
          <p:nvPr/>
        </p:nvSpPr>
        <p:spPr>
          <a:xfrm>
            <a:off x="5009882" y="1964736"/>
            <a:ext cx="399245" cy="1803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440033" y="1870222"/>
            <a:ext cx="15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cxnSp>
        <p:nvCxnSpPr>
          <p:cNvPr id="29" name="直線接點 28"/>
          <p:cNvCxnSpPr/>
          <p:nvPr/>
        </p:nvCxnSpPr>
        <p:spPr>
          <a:xfrm>
            <a:off x="6153588" y="2348317"/>
            <a:ext cx="241676" cy="180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155099" y="2686401"/>
            <a:ext cx="241676" cy="180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向右箭號 31"/>
          <p:cNvSpPr/>
          <p:nvPr/>
        </p:nvSpPr>
        <p:spPr>
          <a:xfrm>
            <a:off x="6401831" y="2348317"/>
            <a:ext cx="399245" cy="1803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右箭號 33"/>
          <p:cNvSpPr/>
          <p:nvPr/>
        </p:nvSpPr>
        <p:spPr>
          <a:xfrm>
            <a:off x="6401831" y="2686401"/>
            <a:ext cx="399245" cy="1803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文字方塊 38"/>
          <p:cNvSpPr txBox="1"/>
          <p:nvPr/>
        </p:nvSpPr>
        <p:spPr>
          <a:xfrm>
            <a:off x="6781482" y="2236906"/>
            <a:ext cx="31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6769790" y="2598451"/>
            <a:ext cx="33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3099048" y="4063288"/>
            <a:ext cx="545232" cy="66320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弧形接點 41"/>
          <p:cNvCxnSpPr>
            <a:stCxn id="43" idx="2"/>
            <a:endCxn id="44" idx="2"/>
          </p:cNvCxnSpPr>
          <p:nvPr/>
        </p:nvCxnSpPr>
        <p:spPr>
          <a:xfrm rot="5400000" flipH="1" flipV="1">
            <a:off x="3779992" y="4220277"/>
            <a:ext cx="1" cy="1335249"/>
          </a:xfrm>
          <a:prstGeom prst="curvedConnector3">
            <a:avLst>
              <a:gd name="adj1" fmla="val -22860000000"/>
            </a:avLst>
          </a:prstGeom>
          <a:ln w="539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79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32" grpId="0" animBg="1"/>
      <p:bldP spid="34" grpId="0" animBg="1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2007" y="293181"/>
            <a:ext cx="10509161" cy="318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input: 2 2 4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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b="1" dirty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b="1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850783" y="22538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555872"/>
              </p:ext>
            </p:extLst>
          </p:nvPr>
        </p:nvGraphicFramePr>
        <p:xfrm>
          <a:off x="3376410" y="1056068"/>
          <a:ext cx="8128002" cy="18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42776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=1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=2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=3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=4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=5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81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3" name="橢圓 32"/>
          <p:cNvSpPr/>
          <p:nvPr/>
        </p:nvSpPr>
        <p:spPr>
          <a:xfrm>
            <a:off x="2841913" y="5047051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5" name="橢圓 34"/>
          <p:cNvSpPr/>
          <p:nvPr/>
        </p:nvSpPr>
        <p:spPr>
          <a:xfrm>
            <a:off x="4227294" y="5047051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5612676" y="5047051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37" name="橢圓 36"/>
          <p:cNvSpPr/>
          <p:nvPr/>
        </p:nvSpPr>
        <p:spPr>
          <a:xfrm>
            <a:off x="7108278" y="5025993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38" name="橢圓 37"/>
          <p:cNvSpPr/>
          <p:nvPr/>
        </p:nvSpPr>
        <p:spPr>
          <a:xfrm>
            <a:off x="8835158" y="4996948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2931106" y="4405053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</a:t>
            </a:r>
          </a:p>
        </p:txBody>
      </p:sp>
      <p:sp>
        <p:nvSpPr>
          <p:cNvPr id="44" name="文字方塊 43"/>
          <p:cNvSpPr txBox="1"/>
          <p:nvPr/>
        </p:nvSpPr>
        <p:spPr>
          <a:xfrm>
            <a:off x="4266356" y="4426236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</a:t>
            </a:r>
            <a:endParaRPr lang="en-US" altLang="zh-TW" sz="2400" dirty="0" smtClean="0"/>
          </a:p>
        </p:txBody>
      </p:sp>
      <p:sp>
        <p:nvSpPr>
          <p:cNvPr id="45" name="文字方塊 44"/>
          <p:cNvSpPr txBox="1"/>
          <p:nvPr/>
        </p:nvSpPr>
        <p:spPr>
          <a:xfrm>
            <a:off x="5665924" y="4426236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</a:t>
            </a:r>
            <a:endParaRPr lang="en-US" altLang="zh-TW" sz="2400" dirty="0" smtClean="0"/>
          </a:p>
        </p:txBody>
      </p:sp>
      <p:sp>
        <p:nvSpPr>
          <p:cNvPr id="47" name="文字方塊 46"/>
          <p:cNvSpPr txBox="1"/>
          <p:nvPr/>
        </p:nvSpPr>
        <p:spPr>
          <a:xfrm>
            <a:off x="7161259" y="4405053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4</a:t>
            </a:r>
            <a:endParaRPr lang="en-US" altLang="zh-TW" sz="2400" dirty="0" smtClean="0"/>
          </a:p>
        </p:txBody>
      </p:sp>
      <p:sp>
        <p:nvSpPr>
          <p:cNvPr id="48" name="文字方塊 47"/>
          <p:cNvSpPr txBox="1"/>
          <p:nvPr/>
        </p:nvSpPr>
        <p:spPr>
          <a:xfrm>
            <a:off x="8855430" y="4405053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5</a:t>
            </a:r>
            <a:endParaRPr lang="en-US" altLang="zh-TW" sz="2400" dirty="0" smtClean="0"/>
          </a:p>
        </p:txBody>
      </p:sp>
      <p:cxnSp>
        <p:nvCxnSpPr>
          <p:cNvPr id="51" name="弧形接點 50"/>
          <p:cNvCxnSpPr>
            <a:endCxn id="43" idx="1"/>
          </p:cNvCxnSpPr>
          <p:nvPr/>
        </p:nvCxnSpPr>
        <p:spPr>
          <a:xfrm rot="16200000" flipV="1">
            <a:off x="2633915" y="4933077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弧形接點 88"/>
          <p:cNvCxnSpPr/>
          <p:nvPr/>
        </p:nvCxnSpPr>
        <p:spPr>
          <a:xfrm rot="16200000" flipV="1">
            <a:off x="4009972" y="5004363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弧形接點 89"/>
          <p:cNvCxnSpPr/>
          <p:nvPr/>
        </p:nvCxnSpPr>
        <p:spPr>
          <a:xfrm rot="16200000" flipV="1">
            <a:off x="5383018" y="5004364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弧形接點 90"/>
          <p:cNvCxnSpPr/>
          <p:nvPr/>
        </p:nvCxnSpPr>
        <p:spPr>
          <a:xfrm rot="16200000" flipV="1">
            <a:off x="6885244" y="4988278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弧形接點 91"/>
          <p:cNvCxnSpPr/>
          <p:nvPr/>
        </p:nvCxnSpPr>
        <p:spPr>
          <a:xfrm rot="16200000" flipV="1">
            <a:off x="8627161" y="4983306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弧形接點 95"/>
          <p:cNvCxnSpPr/>
          <p:nvPr/>
        </p:nvCxnSpPr>
        <p:spPr>
          <a:xfrm rot="16200000" flipH="1">
            <a:off x="5801225" y="4377890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弧形接點 96"/>
          <p:cNvCxnSpPr/>
          <p:nvPr/>
        </p:nvCxnSpPr>
        <p:spPr>
          <a:xfrm rot="16200000" flipH="1">
            <a:off x="7263318" y="4335605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弧形接點 97"/>
          <p:cNvCxnSpPr/>
          <p:nvPr/>
        </p:nvCxnSpPr>
        <p:spPr>
          <a:xfrm rot="16200000" flipH="1">
            <a:off x="8981275" y="4356721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弧形接點 98"/>
          <p:cNvCxnSpPr/>
          <p:nvPr/>
        </p:nvCxnSpPr>
        <p:spPr>
          <a:xfrm rot="16200000" flipH="1">
            <a:off x="4487152" y="4429838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弧形接點 24"/>
          <p:cNvCxnSpPr>
            <a:stCxn id="43" idx="0"/>
            <a:endCxn id="44" idx="0"/>
          </p:cNvCxnSpPr>
          <p:nvPr/>
        </p:nvCxnSpPr>
        <p:spPr>
          <a:xfrm rot="16200000" flipH="1">
            <a:off x="3769401" y="3748019"/>
            <a:ext cx="21183" cy="1335250"/>
          </a:xfrm>
          <a:prstGeom prst="curvedConnector3">
            <a:avLst>
              <a:gd name="adj1" fmla="val -1079167"/>
            </a:avLst>
          </a:prstGeom>
          <a:ln w="539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6153588" y="1591249"/>
            <a:ext cx="241676" cy="180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向右箭號 39"/>
          <p:cNvSpPr/>
          <p:nvPr/>
        </p:nvSpPr>
        <p:spPr>
          <a:xfrm>
            <a:off x="6451550" y="1591249"/>
            <a:ext cx="399245" cy="1803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文字方塊 40"/>
          <p:cNvSpPr txBox="1"/>
          <p:nvPr/>
        </p:nvSpPr>
        <p:spPr>
          <a:xfrm>
            <a:off x="6868949" y="1483390"/>
            <a:ext cx="15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cxnSp>
        <p:nvCxnSpPr>
          <p:cNvPr id="46" name="直線接點 45"/>
          <p:cNvCxnSpPr/>
          <p:nvPr/>
        </p:nvCxnSpPr>
        <p:spPr>
          <a:xfrm>
            <a:off x="3846525" y="4686115"/>
            <a:ext cx="399531" cy="4281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弧形接點 48"/>
          <p:cNvCxnSpPr>
            <a:endCxn id="47" idx="1"/>
          </p:cNvCxnSpPr>
          <p:nvPr/>
        </p:nvCxnSpPr>
        <p:spPr>
          <a:xfrm flipV="1">
            <a:off x="4559579" y="4635886"/>
            <a:ext cx="2601680" cy="702729"/>
          </a:xfrm>
          <a:prstGeom prst="curvedConnector3">
            <a:avLst>
              <a:gd name="adj1" fmla="val 52163"/>
            </a:avLst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6153588" y="2306734"/>
            <a:ext cx="241676" cy="180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>
            <a:off x="6133984" y="2688827"/>
            <a:ext cx="241676" cy="180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8835158" y="2306734"/>
            <a:ext cx="241676" cy="180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8813128" y="2678235"/>
            <a:ext cx="241676" cy="180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向右箭號 59"/>
          <p:cNvSpPr/>
          <p:nvPr/>
        </p:nvSpPr>
        <p:spPr>
          <a:xfrm>
            <a:off x="6471717" y="2306734"/>
            <a:ext cx="399245" cy="1803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向右箭號 60"/>
          <p:cNvSpPr/>
          <p:nvPr/>
        </p:nvSpPr>
        <p:spPr>
          <a:xfrm>
            <a:off x="6471717" y="2700569"/>
            <a:ext cx="399245" cy="1803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向右箭號 61"/>
          <p:cNvSpPr/>
          <p:nvPr/>
        </p:nvSpPr>
        <p:spPr>
          <a:xfrm>
            <a:off x="9151309" y="2284134"/>
            <a:ext cx="399245" cy="1803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向右箭號 62"/>
          <p:cNvSpPr/>
          <p:nvPr/>
        </p:nvSpPr>
        <p:spPr>
          <a:xfrm>
            <a:off x="9133234" y="2678235"/>
            <a:ext cx="399245" cy="1803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6882453" y="2591363"/>
            <a:ext cx="27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7" name="文字方塊 66"/>
          <p:cNvSpPr txBox="1"/>
          <p:nvPr/>
        </p:nvSpPr>
        <p:spPr>
          <a:xfrm>
            <a:off x="9532479" y="2202005"/>
            <a:ext cx="253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68" name="文字方塊 67"/>
          <p:cNvSpPr txBox="1"/>
          <p:nvPr/>
        </p:nvSpPr>
        <p:spPr>
          <a:xfrm>
            <a:off x="9543970" y="2577536"/>
            <a:ext cx="337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69" name="文字方塊 68"/>
          <p:cNvSpPr txBox="1"/>
          <p:nvPr/>
        </p:nvSpPr>
        <p:spPr>
          <a:xfrm>
            <a:off x="6882453" y="2222031"/>
            <a:ext cx="27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393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60" grpId="0" animBg="1"/>
      <p:bldP spid="61" grpId="0" animBg="1"/>
      <p:bldP spid="62" grpId="0" animBg="1"/>
      <p:bldP spid="63" grpId="0" animBg="1"/>
      <p:bldP spid="66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2007" y="293181"/>
            <a:ext cx="10509161" cy="318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input: 3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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b="1" dirty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b="1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850783" y="22538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66650"/>
              </p:ext>
            </p:extLst>
          </p:nvPr>
        </p:nvGraphicFramePr>
        <p:xfrm>
          <a:off x="3376410" y="1056068"/>
          <a:ext cx="8128002" cy="18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42776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81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44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3" name="橢圓 32"/>
          <p:cNvSpPr/>
          <p:nvPr/>
        </p:nvSpPr>
        <p:spPr>
          <a:xfrm>
            <a:off x="3498736" y="4405207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5" name="橢圓 34"/>
          <p:cNvSpPr/>
          <p:nvPr/>
        </p:nvSpPr>
        <p:spPr>
          <a:xfrm>
            <a:off x="4884117" y="4405207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6" name="橢圓 35"/>
          <p:cNvSpPr/>
          <p:nvPr/>
        </p:nvSpPr>
        <p:spPr>
          <a:xfrm>
            <a:off x="6269499" y="4405207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37" name="橢圓 36"/>
          <p:cNvSpPr/>
          <p:nvPr/>
        </p:nvSpPr>
        <p:spPr>
          <a:xfrm>
            <a:off x="7765101" y="4384149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38" name="橢圓 37"/>
          <p:cNvSpPr/>
          <p:nvPr/>
        </p:nvSpPr>
        <p:spPr>
          <a:xfrm>
            <a:off x="9491981" y="4355104"/>
            <a:ext cx="540912" cy="579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3587930" y="3784393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</a:t>
            </a:r>
          </a:p>
        </p:txBody>
      </p:sp>
      <p:sp>
        <p:nvSpPr>
          <p:cNvPr id="44" name="文字方塊 43"/>
          <p:cNvSpPr txBox="1"/>
          <p:nvPr/>
        </p:nvSpPr>
        <p:spPr>
          <a:xfrm>
            <a:off x="4923179" y="3784392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</a:t>
            </a:r>
            <a:endParaRPr lang="en-US" altLang="zh-TW" sz="2400" dirty="0" smtClean="0"/>
          </a:p>
        </p:txBody>
      </p:sp>
      <p:sp>
        <p:nvSpPr>
          <p:cNvPr id="45" name="文字方塊 44"/>
          <p:cNvSpPr txBox="1"/>
          <p:nvPr/>
        </p:nvSpPr>
        <p:spPr>
          <a:xfrm>
            <a:off x="6322747" y="3784392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</a:t>
            </a:r>
            <a:endParaRPr lang="en-US" altLang="zh-TW" sz="2400" dirty="0" smtClean="0"/>
          </a:p>
        </p:txBody>
      </p:sp>
      <p:sp>
        <p:nvSpPr>
          <p:cNvPr id="47" name="文字方塊 46"/>
          <p:cNvSpPr txBox="1"/>
          <p:nvPr/>
        </p:nvSpPr>
        <p:spPr>
          <a:xfrm>
            <a:off x="7818082" y="3763209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4</a:t>
            </a:r>
            <a:endParaRPr lang="en-US" altLang="zh-TW" sz="2400" dirty="0" smtClean="0"/>
          </a:p>
        </p:txBody>
      </p:sp>
      <p:sp>
        <p:nvSpPr>
          <p:cNvPr id="48" name="文字方塊 47"/>
          <p:cNvSpPr txBox="1"/>
          <p:nvPr/>
        </p:nvSpPr>
        <p:spPr>
          <a:xfrm>
            <a:off x="9512253" y="3763209"/>
            <a:ext cx="36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5</a:t>
            </a:r>
            <a:endParaRPr lang="en-US" altLang="zh-TW" sz="2400" dirty="0" smtClean="0"/>
          </a:p>
        </p:txBody>
      </p:sp>
      <p:cxnSp>
        <p:nvCxnSpPr>
          <p:cNvPr id="51" name="弧形接點 50"/>
          <p:cNvCxnSpPr>
            <a:endCxn id="43" idx="1"/>
          </p:cNvCxnSpPr>
          <p:nvPr/>
        </p:nvCxnSpPr>
        <p:spPr>
          <a:xfrm rot="16200000" flipV="1">
            <a:off x="3290739" y="4312417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弧形接點 89"/>
          <p:cNvCxnSpPr/>
          <p:nvPr/>
        </p:nvCxnSpPr>
        <p:spPr>
          <a:xfrm rot="16200000" flipV="1">
            <a:off x="6039841" y="4362520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弧形接點 90"/>
          <p:cNvCxnSpPr/>
          <p:nvPr/>
        </p:nvCxnSpPr>
        <p:spPr>
          <a:xfrm rot="16200000" flipV="1">
            <a:off x="7542067" y="4346434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弧形接點 91"/>
          <p:cNvCxnSpPr/>
          <p:nvPr/>
        </p:nvCxnSpPr>
        <p:spPr>
          <a:xfrm rot="16200000" flipV="1">
            <a:off x="9283984" y="4341462"/>
            <a:ext cx="679756" cy="85374"/>
          </a:xfrm>
          <a:prstGeom prst="curvedConnector4">
            <a:avLst>
              <a:gd name="adj1" fmla="val -14345"/>
              <a:gd name="adj2" fmla="val 3677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弧形接點 95"/>
          <p:cNvCxnSpPr/>
          <p:nvPr/>
        </p:nvCxnSpPr>
        <p:spPr>
          <a:xfrm rot="16200000" flipH="1">
            <a:off x="6458048" y="3736046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弧形接點 96"/>
          <p:cNvCxnSpPr/>
          <p:nvPr/>
        </p:nvCxnSpPr>
        <p:spPr>
          <a:xfrm rot="16200000" flipH="1">
            <a:off x="7920141" y="3693761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弧形接點 97"/>
          <p:cNvCxnSpPr/>
          <p:nvPr/>
        </p:nvCxnSpPr>
        <p:spPr>
          <a:xfrm rot="16200000" flipH="1">
            <a:off x="9638098" y="3714877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弧形接點 98"/>
          <p:cNvCxnSpPr/>
          <p:nvPr/>
        </p:nvCxnSpPr>
        <p:spPr>
          <a:xfrm rot="16200000" flipH="1">
            <a:off x="5154483" y="3779698"/>
            <a:ext cx="230833" cy="181262"/>
          </a:xfrm>
          <a:prstGeom prst="curvedConnector4">
            <a:avLst>
              <a:gd name="adj1" fmla="val -99033"/>
              <a:gd name="adj2" fmla="val 226116"/>
            </a:avLst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弧形接點 24"/>
          <p:cNvCxnSpPr/>
          <p:nvPr/>
        </p:nvCxnSpPr>
        <p:spPr>
          <a:xfrm rot="16200000" flipH="1">
            <a:off x="4426224" y="3106175"/>
            <a:ext cx="21183" cy="1335250"/>
          </a:xfrm>
          <a:prstGeom prst="curvedConnector3">
            <a:avLst>
              <a:gd name="adj1" fmla="val -1079167"/>
            </a:avLst>
          </a:prstGeom>
          <a:ln w="539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弧形接點 25"/>
          <p:cNvCxnSpPr/>
          <p:nvPr/>
        </p:nvCxnSpPr>
        <p:spPr>
          <a:xfrm flipV="1">
            <a:off x="5216402" y="3994042"/>
            <a:ext cx="2601680" cy="702729"/>
          </a:xfrm>
          <a:prstGeom prst="curvedConnector3">
            <a:avLst>
              <a:gd name="adj1" fmla="val 52163"/>
            </a:avLst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/>
          <p:cNvSpPr txBox="1"/>
          <p:nvPr/>
        </p:nvSpPr>
        <p:spPr>
          <a:xfrm>
            <a:off x="1070241" y="4963699"/>
            <a:ext cx="10598017" cy="134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output: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Num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[ ]=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Sum[ ]= </a:t>
            </a:r>
          </a:p>
        </p:txBody>
      </p:sp>
      <p:cxnSp>
        <p:nvCxnSpPr>
          <p:cNvPr id="4" name="直線單箭頭接點 3"/>
          <p:cNvCxnSpPr/>
          <p:nvPr/>
        </p:nvCxnSpPr>
        <p:spPr>
          <a:xfrm flipH="1">
            <a:off x="2754590" y="4122618"/>
            <a:ext cx="5127355" cy="12615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 flipH="1">
            <a:off x="2895026" y="4144603"/>
            <a:ext cx="4944232" cy="18054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弧形接點 9"/>
          <p:cNvCxnSpPr/>
          <p:nvPr/>
        </p:nvCxnSpPr>
        <p:spPr>
          <a:xfrm rot="10800000" flipV="1">
            <a:off x="3587930" y="2341576"/>
            <a:ext cx="5491676" cy="3709115"/>
          </a:xfrm>
          <a:prstGeom prst="curvedConnector3">
            <a:avLst>
              <a:gd name="adj1" fmla="val -43103"/>
            </a:avLst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弧形接點 14"/>
          <p:cNvCxnSpPr/>
          <p:nvPr/>
        </p:nvCxnSpPr>
        <p:spPr>
          <a:xfrm rot="10800000" flipV="1">
            <a:off x="3498737" y="2740821"/>
            <a:ext cx="5246023" cy="2884808"/>
          </a:xfrm>
          <a:prstGeom prst="curvedConnector3">
            <a:avLst>
              <a:gd name="adj1" fmla="val 50000"/>
            </a:avLst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2666845" y="5446368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2625186" y="5905898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3127521" y="5418092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54" name="文字方塊 53"/>
          <p:cNvSpPr txBox="1"/>
          <p:nvPr/>
        </p:nvSpPr>
        <p:spPr>
          <a:xfrm>
            <a:off x="3060284" y="5931409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496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0" grpId="0"/>
      <p:bldP spid="52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39170" y="682408"/>
            <a:ext cx="10349540" cy="10891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討論：</a:t>
            </a:r>
            <a:r>
              <a:rPr lang="zh-TW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暴力法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VS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集合樹</a:t>
            </a:r>
            <a:endParaRPr lang="en-US" altLang="zh-TW"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暴力法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: 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每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個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Element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的值即為所在的集合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。  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以右表格為例，做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input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:1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，則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需要去判斷，每個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Element[1~5]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是否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在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set_1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裡面，每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道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指令要做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5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次。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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Time: O(n)</a:t>
            </a:r>
            <a:r>
              <a:rPr lang="zh-TW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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線性時間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集合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樹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以上圖為例，因為只要看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Element[1]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所指向的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Set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是否指向別人，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若無則就修改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Set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Sum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和</a:t>
            </a:r>
            <a:r>
              <a:rPr lang="en-US" altLang="zh-TW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Num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即可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。若指向其他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Set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，則就重複上步驟去判斷，所以如果有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道指令，則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Time: </a:t>
            </a:r>
            <a:r>
              <a:rPr lang="en-US" altLang="zh-TW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O(m)</a:t>
            </a:r>
            <a:r>
              <a:rPr lang="zh-TW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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常數時間</a:t>
            </a:r>
            <a:endParaRPr lang="en-US" altLang="zh-TW"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	</a:t>
            </a:r>
            <a:endParaRPr lang="en-US" altLang="zh-TW" sz="24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621526"/>
              </p:ext>
            </p:extLst>
          </p:nvPr>
        </p:nvGraphicFramePr>
        <p:xfrm>
          <a:off x="6129234" y="1659300"/>
          <a:ext cx="593397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996"/>
                <a:gridCol w="988996"/>
                <a:gridCol w="988996"/>
                <a:gridCol w="988996"/>
                <a:gridCol w="988996"/>
                <a:gridCol w="988996"/>
              </a:tblGrid>
              <a:tr h="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81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Element[</a:t>
                      </a:r>
                      <a:r>
                        <a:rPr lang="en-US" altLang="zh-TW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] </a:t>
                      </a:r>
                      <a:endParaRPr lang="zh-TW" altLang="en-US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8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580</Words>
  <Application>Microsoft Office PowerPoint</Application>
  <PresentationFormat>寬螢幕</PresentationFormat>
  <Paragraphs>257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Calibri Light</vt:lpstr>
      <vt:lpstr>Tahoma</vt:lpstr>
      <vt:lpstr>Times New Roman</vt:lpstr>
      <vt:lpstr>Wingdings</vt:lpstr>
      <vt:lpstr>Office 佈景主題</vt:lpstr>
      <vt:lpstr>11987: Almost Union-Find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10226: Hardwood Species</dc:title>
  <dc:creator>紀儒達</dc:creator>
  <cp:lastModifiedBy>紀儒達</cp:lastModifiedBy>
  <cp:revision>43</cp:revision>
  <dcterms:created xsi:type="dcterms:W3CDTF">2017-03-06T05:35:10Z</dcterms:created>
  <dcterms:modified xsi:type="dcterms:W3CDTF">2017-05-12T05:50:10Z</dcterms:modified>
</cp:coreProperties>
</file>