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39" r:id="rId4"/>
    <p:sldId id="341" r:id="rId5"/>
    <p:sldId id="340" r:id="rId6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00"/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43" autoAdjust="0"/>
    <p:restoredTop sz="92228" autoAdjust="0"/>
  </p:normalViewPr>
  <p:slideViewPr>
    <p:cSldViewPr>
      <p:cViewPr varScale="1">
        <p:scale>
          <a:sx n="97" d="100"/>
          <a:sy n="97" d="100"/>
        </p:scale>
        <p:origin x="200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7A3CDA3-8CC8-4E4A-8333-9524AE2AA1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9C0AF98-5C7C-4A3B-905A-9507BBD31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E7DD7A9-B8A5-4E05-938C-A1FC5F2860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B66E1A40-5DA6-4C82-B800-8B92E2C6B8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F760252-D57F-42FD-8168-08E73C8928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0EF768F-5D25-4B94-81E7-E954E62364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417227-7186-40D1-B051-C983BC6D34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3214469-586B-4415-882B-5F5E4C780F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28A52C3-5C00-473D-A1E0-834EFF2ABE6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EAEB4F4-03CA-4ACF-B15A-6B26B7238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72DA1-094F-45DE-87F6-A3D73351E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412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3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79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79B328-B050-416E-8815-9D335FE7B88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12E9418-6D69-46FD-B8F7-8947F839F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76CF5C1D-8906-4426-A018-57F86CDB0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54A839D9-D3CB-403A-9D3E-82D8121A7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06D4553-9604-4B1E-BC60-505DAB2FD8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8EA72C85-DD3F-4F76-B891-29AD089F4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F6573F4-6AA5-4E59-85BD-93DAB3DA35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07E0121-6719-4F47-A8EA-6C9357134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6F07E289-A2D5-4AD1-99C9-9239BF3E8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70F16E1-344C-4076-BE10-E53D9D3550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E9044D2-2C6E-4D14-83AD-026D4F41E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9081-3ABB-459B-87C5-64DED50AB0C5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5341EFF1-A68F-4260-BFC7-8D21675E1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A85F79C5-CF7D-43F2-8B8C-61DA1B351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FE47-950A-4F14-BCB4-02FFFEED50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826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BC6B07-4AA7-4907-AE7E-DFA89FD7E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514D8-F25A-41E1-9BC2-64CB85BE5726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19F9CD-C9A9-4379-B3E3-7136304C9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8EDB20-4A7E-40BF-88DD-19B805302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CF1EA-A39D-4B31-8706-111BD8EB8C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75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61FC3E3-02A9-4046-A135-9BB6562A8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1DC9-9C36-4B45-86ED-92C900DAC170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5125465-D197-40D1-A068-01FFA91AE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FE352D-7822-4797-868A-B0177453B8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3ED8-0B5E-4347-AF38-B39D42A6A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25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F01758C-A02D-4F45-A84C-1A20456F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E60F-F507-4C13-AF95-58DE4C77FE63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EDCDAA-6138-47CA-ADDD-87B4455C5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A32A7F-D7FE-454E-8B17-87E83472A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8DDAB-0B82-4307-BE9D-1F76A0C26A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21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ACC0DF-62B9-4BC4-91E2-E60C7215F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D03EE-702E-4EA9-9CC2-AFBE3C0FDCB9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3DCB2D8-748E-409A-A612-10A93C234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2AF6C32-5189-41CF-8D89-BEBCF7488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B0BD-98B3-4FDF-8E39-87ECBA68A5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47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3F31070-96DA-452D-95EB-EF87056B5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CC73E-1013-4299-A508-BE7816429D42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56DF349-D92D-44D6-BB0A-AD117D9940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5EAD17C-50D7-4BCF-BB3F-600708805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9F9F3-E2F2-4993-AB19-EEE08C64DE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4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266EE60-07AB-4569-B03A-3623D089E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322D-C190-4915-B1E1-2F8A856FC5DF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3FFB1E-E597-4BFB-9D93-475201B2D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222D726-9681-4963-A6B6-C43C6F215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8D51-E9E9-4CF9-B461-ACE4AE7030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15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8C02453-A8A4-4E29-9A53-FFFF73F6A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0552-00E4-47EA-86F4-55760489BCC7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3AA72B6-F3E1-446D-8679-68102A965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2B3A9D1-CED6-4172-8EE4-F314CEE8A3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A54FB-491C-4F12-A0AB-052D455A58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83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3FBAE6B-A2C7-41D7-BC7A-C0127F82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66835-38B4-45E3-ACAA-A35AC0761E86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45435FB-319B-4F7C-86EF-BA4D79829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D3AC21E-8CDF-429E-AFD2-5F7303CCA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4E55-8CE4-471B-9CEE-929E89B3E5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5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E81FD1-AA84-4271-AA4D-8CBA5B294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4062-F80B-48E1-B16C-3A39CED65077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76A9B2-6902-4BF6-BE8B-A0F2B88885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D280CC7-7FBB-4B54-8F79-522B4B143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CDC8-5BDB-4685-97BD-AE335D02F56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77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5D072C-C80A-4004-AEFD-4FE694C70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9052B-91AE-4775-A7B1-366D61C8E08D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E3E60-CED0-43D5-BFEB-4944D76B83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DA6930A-C6F5-42A8-8394-28D4FA7D7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6B86-8F5F-4887-B11B-604B6FA06D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62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D7B9480A-15E6-4E46-AA33-081E7CE09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3BB2671-C961-44C4-A950-2CEBA42AF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8A2BAAF1-D334-4158-AB4B-9EEA5F7ED1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C3DF1C4-5D68-46A6-9242-93D5F5275691}" type="datetime1">
              <a:rPr lang="zh-TW" altLang="en-US"/>
              <a:pPr>
                <a:defRPr/>
              </a:pPr>
              <a:t>2019/5/17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310AF8B-33C1-43FD-9A8C-C31A5438A4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D658D9DD-BACF-44B9-BB77-1C9D11E36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DE02A00-1EC8-4924-A364-37FCAAE72C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C7C750B-2118-433F-B96B-B1056110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D7D7C3-7CFF-4A6C-B25A-79CCFC5A30F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B5EC97-0868-4826-9236-7403EB40E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10054:The Necklace</a:t>
            </a:r>
            <a:endParaRPr lang="en-US" altLang="zh-TW" b="1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29FCFB7-AA79-473D-8F98-E23ED1E4A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 ★ 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10574:Counting Rectangles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b="1" dirty="0">
                <a:latin typeface="Times New Roman" panose="02020603050405020304" pitchFamily="18" charset="0"/>
              </a:rPr>
              <a:t>戴湘羚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會有</a:t>
            </a:r>
            <a:r>
              <a:rPr lang="en-US" altLang="zh-TW" sz="2400" dirty="0">
                <a:latin typeface="Times New Roman" panose="02020603050405020304" pitchFamily="18" charset="0"/>
              </a:rPr>
              <a:t>T (1~10) </a:t>
            </a:r>
            <a:r>
              <a:rPr lang="zh-TW" altLang="en-US" sz="2400" dirty="0">
                <a:latin typeface="Times New Roman" panose="02020603050405020304" pitchFamily="18" charset="0"/>
              </a:rPr>
              <a:t>組測資，每組會</a:t>
            </a:r>
            <a:r>
              <a:rPr lang="zh-CN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(1~5000)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</a:rPr>
              <a:t>個珠珠</a:t>
            </a:r>
            <a:r>
              <a:rPr lang="zh-TW" altLang="en-US" sz="2400" dirty="0">
                <a:latin typeface="Times New Roman" panose="02020603050405020304" pitchFamily="18" charset="0"/>
              </a:rPr>
              <a:t>，一顆珠珠分成左右兩半，用數字表示這兩半的顏色，最多</a:t>
            </a:r>
            <a:r>
              <a:rPr lang="en-US" altLang="zh-TW" sz="2400" dirty="0">
                <a:latin typeface="Times New Roman" panose="02020603050405020304" pitchFamily="18" charset="0"/>
              </a:rPr>
              <a:t>50</a:t>
            </a:r>
            <a:r>
              <a:rPr lang="zh-TW" altLang="en-US" sz="2400" dirty="0">
                <a:latin typeface="Times New Roman" panose="02020603050405020304" pitchFamily="18" charset="0"/>
              </a:rPr>
              <a:t>種顏色，求可不可以把這些珠珠串成一個項鍊，如果這條項鍊相連的珠珠是同個顏色的話</a:t>
            </a:r>
            <a:r>
              <a:rPr lang="zh-CN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ACEC05D-AA2B-B14F-A2B9-CD6B87E76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006" y="188640"/>
            <a:ext cx="3211188" cy="3438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981" y="177732"/>
            <a:ext cx="2972894" cy="5200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+mj-lt"/>
              </a:rPr>
              <a:t>2	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兩組測資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5	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五顆珠珠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1 2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2 3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3 4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4 5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+mj-lt"/>
              </a:rPr>
              <a:t>5 6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3D87C150-78C2-744E-BD78-9A9EAE52EC99}"/>
              </a:ext>
            </a:extLst>
          </p:cNvPr>
          <p:cNvSpPr/>
          <p:nvPr/>
        </p:nvSpPr>
        <p:spPr bwMode="auto">
          <a:xfrm>
            <a:off x="1535359" y="1653830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1  2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3A5A3C81-4646-D946-BAF8-65D580323C7A}"/>
              </a:ext>
            </a:extLst>
          </p:cNvPr>
          <p:cNvSpPr/>
          <p:nvPr/>
        </p:nvSpPr>
        <p:spPr bwMode="auto">
          <a:xfrm rot="5400000">
            <a:off x="2615479" y="2417867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3  </a:t>
            </a: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A0F36016-2056-764F-87DC-ABDC481ABB1C}"/>
              </a:ext>
            </a:extLst>
          </p:cNvPr>
          <p:cNvSpPr/>
          <p:nvPr/>
        </p:nvSpPr>
        <p:spPr bwMode="auto">
          <a:xfrm>
            <a:off x="1548607" y="3291876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 5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B97DA7B6-DCE5-8F43-B324-3A1964C5001D}"/>
              </a:ext>
            </a:extLst>
          </p:cNvPr>
          <p:cNvSpPr/>
          <p:nvPr/>
        </p:nvSpPr>
        <p:spPr bwMode="auto">
          <a:xfrm rot="19277290">
            <a:off x="2255439" y="3070049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 </a:t>
            </a: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221B364A-75C3-8D43-89B6-1E8D7C9F87B9}"/>
              </a:ext>
            </a:extLst>
          </p:cNvPr>
          <p:cNvSpPr/>
          <p:nvPr/>
        </p:nvSpPr>
        <p:spPr bwMode="auto">
          <a:xfrm rot="1481482">
            <a:off x="2255439" y="1795112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2  </a:t>
            </a:r>
            <a:r>
              <a:rPr lang="en-US" altLang="zh-TW" dirty="0"/>
              <a:t>3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E8B4DD88-00FB-ED46-A899-AC9744FFB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309" y="459401"/>
            <a:ext cx="2016125" cy="3406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2 1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2 4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3 1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1 6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4 3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1 5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+mj-lt"/>
              </a:rPr>
              <a:t>5 6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01F8DB5D-975C-8E49-B5A6-1386125FB62E}"/>
              </a:ext>
            </a:extLst>
          </p:cNvPr>
          <p:cNvSpPr/>
          <p:nvPr/>
        </p:nvSpPr>
        <p:spPr bwMode="auto">
          <a:xfrm>
            <a:off x="6025720" y="486316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2  </a:t>
            </a:r>
            <a:r>
              <a:rPr lang="en-US" altLang="zh-TW" dirty="0"/>
              <a:t>1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18EB9682-CC62-C44E-A3AD-C95328CD7DFE}"/>
              </a:ext>
            </a:extLst>
          </p:cNvPr>
          <p:cNvSpPr/>
          <p:nvPr/>
        </p:nvSpPr>
        <p:spPr bwMode="auto">
          <a:xfrm rot="21220181">
            <a:off x="5488006" y="3335150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3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 </a:t>
            </a:r>
            <a:r>
              <a:rPr lang="en-US" altLang="zh-TW" dirty="0"/>
              <a:t>1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206EEBF5-AFBA-FB4F-A724-F33924C17DE5}"/>
              </a:ext>
            </a:extLst>
          </p:cNvPr>
          <p:cNvSpPr/>
          <p:nvPr/>
        </p:nvSpPr>
        <p:spPr bwMode="auto">
          <a:xfrm rot="1817136">
            <a:off x="5228333" y="1565353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 </a:t>
            </a:r>
            <a:r>
              <a:rPr lang="en-US" altLang="zh-TW" dirty="0"/>
              <a:t>3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7B9016FF-33C9-4D47-B2AD-DDD2EB714AE9}"/>
              </a:ext>
            </a:extLst>
          </p:cNvPr>
          <p:cNvSpPr/>
          <p:nvPr/>
        </p:nvSpPr>
        <p:spPr bwMode="auto">
          <a:xfrm>
            <a:off x="6406288" y="3391028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1 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r>
              <a:rPr lang="en-US" altLang="zh-TW" dirty="0"/>
              <a:t>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D58CC521-854B-B849-806C-85F64422E90C}"/>
              </a:ext>
            </a:extLst>
          </p:cNvPr>
          <p:cNvSpPr/>
          <p:nvPr/>
        </p:nvSpPr>
        <p:spPr bwMode="auto">
          <a:xfrm rot="18449866">
            <a:off x="5380734" y="835349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4  2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6C29CE7-4324-8647-A556-99A5E1109732}"/>
              </a:ext>
            </a:extLst>
          </p:cNvPr>
          <p:cNvSpPr txBox="1"/>
          <p:nvPr/>
        </p:nvSpPr>
        <p:spPr>
          <a:xfrm>
            <a:off x="152871" y="4285974"/>
            <a:ext cx="3490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TW" dirty="0"/>
              <a:t>Case #1 </a:t>
            </a:r>
          </a:p>
          <a:p>
            <a:r>
              <a:rPr lang="en" altLang="zh-TW" dirty="0"/>
              <a:t>some beads may be lost 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0FAF0D6-8080-1C46-9A7D-76BD869844A1}"/>
              </a:ext>
            </a:extLst>
          </p:cNvPr>
          <p:cNvSpPr txBox="1"/>
          <p:nvPr/>
        </p:nvSpPr>
        <p:spPr>
          <a:xfrm>
            <a:off x="3977668" y="4244876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TW" dirty="0"/>
              <a:t>Case #2</a:t>
            </a:r>
          </a:p>
          <a:p>
            <a:r>
              <a:rPr lang="en" altLang="zh-TW" dirty="0"/>
              <a:t>2 1	 3 4</a:t>
            </a:r>
          </a:p>
          <a:p>
            <a:r>
              <a:rPr lang="en" altLang="zh-TW" dirty="0"/>
              <a:t>1 5	 4 2</a:t>
            </a:r>
          </a:p>
          <a:p>
            <a:r>
              <a:rPr lang="en" altLang="zh-TW" dirty="0"/>
              <a:t>5 6</a:t>
            </a:r>
          </a:p>
          <a:p>
            <a:r>
              <a:rPr lang="en" altLang="zh-TW" dirty="0"/>
              <a:t>6 1</a:t>
            </a:r>
          </a:p>
          <a:p>
            <a:r>
              <a:rPr lang="en" altLang="zh-TW" dirty="0"/>
              <a:t>1 3</a:t>
            </a: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EAAEA9D4-02E7-2A46-8E60-E3827D684101}"/>
              </a:ext>
            </a:extLst>
          </p:cNvPr>
          <p:cNvSpPr/>
          <p:nvPr/>
        </p:nvSpPr>
        <p:spPr bwMode="auto">
          <a:xfrm rot="1092745">
            <a:off x="6720393" y="769996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1  </a:t>
            </a: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8AA8B852-44B2-054F-ACD9-596761AA04FC}"/>
              </a:ext>
            </a:extLst>
          </p:cNvPr>
          <p:cNvSpPr/>
          <p:nvPr/>
        </p:nvSpPr>
        <p:spPr bwMode="auto">
          <a:xfrm rot="4588153">
            <a:off x="6920015" y="1469186"/>
            <a:ext cx="720080" cy="72008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5  </a:t>
            </a:r>
            <a:r>
              <a:rPr lang="en-US" altLang="zh-TW" dirty="0"/>
              <a:t>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 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02535 -0.18241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0868 -0.19468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7" grpId="0" animBg="1"/>
      <p:bldP spid="18" grpId="0" animBg="1"/>
      <p:bldP spid="18" grpId="1" animBg="1"/>
      <p:bldP spid="19" grpId="0" animBg="1"/>
      <p:bldP spid="28" grpId="0" animBg="1"/>
      <p:bldP spid="29" grpId="0" animBg="1"/>
      <p:bldP spid="29" grpId="1" animBg="1"/>
      <p:bldP spid="30" grpId="0" animBg="1"/>
      <p:bldP spid="31" grpId="1" animBg="1"/>
      <p:bldP spid="31" grpId="2" animBg="1"/>
      <p:bldP spid="32" grpId="0" animBg="1"/>
      <p:bldP spid="3" grpId="0"/>
      <p:bldP spid="34" grpId="0"/>
      <p:bldP spid="20" grpId="1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3768" y="152904"/>
            <a:ext cx="8680720" cy="261519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- </a:t>
            </a:r>
            <a:r>
              <a:rPr lang="zh-CN" altLang="en-US" sz="2400" dirty="0">
                <a:latin typeface="Times New Roman" panose="02020603050405020304" pitchFamily="18" charset="0"/>
              </a:rPr>
              <a:t>建無向圖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- </a:t>
            </a:r>
            <a:r>
              <a:rPr lang="zh-CN" altLang="en-US" sz="2400" dirty="0">
                <a:latin typeface="Times New Roman" panose="02020603050405020304" pitchFamily="18" charset="0"/>
              </a:rPr>
              <a:t>判斷是不是</a:t>
            </a:r>
            <a:r>
              <a:rPr lang="en-US" altLang="zh-TW" sz="2400" dirty="0">
                <a:latin typeface="Times New Roman" panose="02020603050405020304" pitchFamily="18" charset="0"/>
              </a:rPr>
              <a:t>Euler circuit</a:t>
            </a:r>
            <a:r>
              <a:rPr lang="zh-TW" altLang="en-US" sz="2400" dirty="0">
                <a:latin typeface="Times New Roman" panose="02020603050405020304" pitchFamily="18" charset="0"/>
              </a:rPr>
              <a:t>，點上相連的邊有奇數個就不是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- </a:t>
            </a:r>
            <a:r>
              <a:rPr lang="zh-CN" altLang="en-US" sz="2400" dirty="0">
                <a:latin typeface="Times New Roman" panose="02020603050405020304" pitchFamily="18" charset="0"/>
              </a:rPr>
              <a:t>是</a:t>
            </a:r>
            <a:r>
              <a:rPr lang="en-US" altLang="zh-CN" sz="2400" dirty="0">
                <a:latin typeface="Times New Roman" panose="02020603050405020304" pitchFamily="18" charset="0"/>
              </a:rPr>
              <a:t>Euler circuit</a:t>
            </a:r>
            <a:r>
              <a:rPr lang="zh-CN" altLang="en-US" sz="2400" dirty="0">
                <a:latin typeface="Times New Roman" panose="02020603050405020304" pitchFamily="18" charset="0"/>
              </a:rPr>
              <a:t>的話要印出其中一種走法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- </a:t>
            </a:r>
            <a:r>
              <a:rPr lang="zh-CN" altLang="en-US" sz="2400" dirty="0">
                <a:latin typeface="Times New Roman" panose="02020603050405020304" pitchFamily="18" charset="0"/>
              </a:rPr>
              <a:t>把大的</a:t>
            </a:r>
            <a:r>
              <a:rPr lang="en-US" altLang="zh-CN" sz="2400" dirty="0">
                <a:latin typeface="Times New Roman" panose="02020603050405020304" pitchFamily="18" charset="0"/>
              </a:rPr>
              <a:t>Euler circuit</a:t>
            </a:r>
            <a:r>
              <a:rPr lang="zh-CN" altLang="en-US" sz="2400" dirty="0">
                <a:latin typeface="Times New Roman" panose="02020603050405020304" pitchFamily="18" charset="0"/>
              </a:rPr>
              <a:t>拆成小的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D915A516-EE0C-574F-93B5-AC02ADB2E34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05800" y="4930227"/>
            <a:ext cx="873906" cy="18002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C0A4E95F-74F9-2D41-8A71-CCF4422324B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33892" y="4930227"/>
            <a:ext cx="407747" cy="1219022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27AFFA62-F820-614A-B655-A24CAE2CB913}"/>
              </a:ext>
            </a:extLst>
          </p:cNvPr>
          <p:cNvCxnSpPr>
            <a:cxnSpLocks/>
          </p:cNvCxnSpPr>
          <p:nvPr/>
        </p:nvCxnSpPr>
        <p:spPr bwMode="auto">
          <a:xfrm flipV="1">
            <a:off x="5945760" y="5110247"/>
            <a:ext cx="361933" cy="10619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03E625F7-089D-6344-9178-96668767B80D}"/>
              </a:ext>
            </a:extLst>
          </p:cNvPr>
          <p:cNvCxnSpPr>
            <a:cxnSpLocks/>
          </p:cNvCxnSpPr>
          <p:nvPr/>
        </p:nvCxnSpPr>
        <p:spPr bwMode="auto">
          <a:xfrm flipV="1">
            <a:off x="6021960" y="6126267"/>
            <a:ext cx="1519679" cy="4596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橢圓 44">
            <a:extLst>
              <a:ext uri="{FF2B5EF4-FFF2-40B4-BE49-F238E27FC236}">
                <a16:creationId xmlns:a16="http://schemas.microsoft.com/office/drawing/2014/main" id="{C3B9FE9E-DB3F-2345-9DB6-209DEE9C9179}"/>
              </a:ext>
            </a:extLst>
          </p:cNvPr>
          <p:cNvSpPr/>
          <p:nvPr/>
        </p:nvSpPr>
        <p:spPr bwMode="auto">
          <a:xfrm>
            <a:off x="6953872" y="475020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E42530FB-0308-A240-A96E-622D72EF3A2D}"/>
              </a:ext>
            </a:extLst>
          </p:cNvPr>
          <p:cNvSpPr/>
          <p:nvPr/>
        </p:nvSpPr>
        <p:spPr bwMode="auto">
          <a:xfrm>
            <a:off x="6127673" y="493022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B0BAA6C5-7670-C448-AD90-0D61BC3A5629}"/>
              </a:ext>
            </a:extLst>
          </p:cNvPr>
          <p:cNvSpPr/>
          <p:nvPr/>
        </p:nvSpPr>
        <p:spPr bwMode="auto">
          <a:xfrm>
            <a:off x="7361619" y="594624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7C4C5928-201A-E34A-8E9E-812E997882A0}"/>
              </a:ext>
            </a:extLst>
          </p:cNvPr>
          <p:cNvSpPr/>
          <p:nvPr/>
        </p:nvSpPr>
        <p:spPr bwMode="auto">
          <a:xfrm>
            <a:off x="5765740" y="5992212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43C597B1-EA04-694F-8767-F896BAF9388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66960" y="2990502"/>
            <a:ext cx="967376" cy="65489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0309FBF2-6C35-6B41-B938-447B1CFB77C6}"/>
              </a:ext>
            </a:extLst>
          </p:cNvPr>
          <p:cNvCxnSpPr>
            <a:cxnSpLocks/>
          </p:cNvCxnSpPr>
          <p:nvPr/>
        </p:nvCxnSpPr>
        <p:spPr bwMode="auto">
          <a:xfrm flipV="1">
            <a:off x="6882113" y="3011239"/>
            <a:ext cx="393685" cy="106531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CF0834AF-ACAF-514A-B8B7-BAF934C549B0}"/>
              </a:ext>
            </a:extLst>
          </p:cNvPr>
          <p:cNvCxnSpPr>
            <a:cxnSpLocks/>
          </p:cNvCxnSpPr>
          <p:nvPr/>
        </p:nvCxnSpPr>
        <p:spPr bwMode="auto">
          <a:xfrm flipV="1">
            <a:off x="6902187" y="3690201"/>
            <a:ext cx="1289174" cy="36471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3" name="橢圓 52">
            <a:extLst>
              <a:ext uri="{FF2B5EF4-FFF2-40B4-BE49-F238E27FC236}">
                <a16:creationId xmlns:a16="http://schemas.microsoft.com/office/drawing/2014/main" id="{B218EA04-3514-144C-BD7C-313D1CC6D9AA}"/>
              </a:ext>
            </a:extLst>
          </p:cNvPr>
          <p:cNvSpPr/>
          <p:nvPr/>
        </p:nvSpPr>
        <p:spPr bwMode="auto">
          <a:xfrm>
            <a:off x="8011341" y="346537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4" name="橢圓 53">
            <a:extLst>
              <a:ext uri="{FF2B5EF4-FFF2-40B4-BE49-F238E27FC236}">
                <a16:creationId xmlns:a16="http://schemas.microsoft.com/office/drawing/2014/main" id="{E6DA6626-CBB4-3543-92B8-CE5F998B2B87}"/>
              </a:ext>
            </a:extLst>
          </p:cNvPr>
          <p:cNvSpPr/>
          <p:nvPr/>
        </p:nvSpPr>
        <p:spPr bwMode="auto">
          <a:xfrm>
            <a:off x="6679193" y="3870221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5" name="橢圓 54">
            <a:extLst>
              <a:ext uri="{FF2B5EF4-FFF2-40B4-BE49-F238E27FC236}">
                <a16:creationId xmlns:a16="http://schemas.microsoft.com/office/drawing/2014/main" id="{CC3B8571-7A20-D941-B341-EE1B1A3030FA}"/>
              </a:ext>
            </a:extLst>
          </p:cNvPr>
          <p:cNvSpPr/>
          <p:nvPr/>
        </p:nvSpPr>
        <p:spPr bwMode="auto">
          <a:xfrm>
            <a:off x="7086940" y="2812905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向右箭號 34">
            <a:extLst>
              <a:ext uri="{FF2B5EF4-FFF2-40B4-BE49-F238E27FC236}">
                <a16:creationId xmlns:a16="http://schemas.microsoft.com/office/drawing/2014/main" id="{94F73145-C001-2E48-80A3-72308F2A6542}"/>
              </a:ext>
            </a:extLst>
          </p:cNvPr>
          <p:cNvSpPr/>
          <p:nvPr/>
        </p:nvSpPr>
        <p:spPr bwMode="auto">
          <a:xfrm>
            <a:off x="4228084" y="4385381"/>
            <a:ext cx="792088" cy="760434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AB33A526-C368-B54D-8AC5-E6F08263D43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39400" y="3519772"/>
            <a:ext cx="967376" cy="65489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34CABDD2-DFF1-6049-96A1-E93A9F563081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4553" y="3540509"/>
            <a:ext cx="393685" cy="106531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BC41EB6B-8A8B-8C4C-8046-A20C9917BE56}"/>
              </a:ext>
            </a:extLst>
          </p:cNvPr>
          <p:cNvCxnSpPr>
            <a:cxnSpLocks/>
          </p:cNvCxnSpPr>
          <p:nvPr/>
        </p:nvCxnSpPr>
        <p:spPr bwMode="auto">
          <a:xfrm flipV="1">
            <a:off x="2074627" y="4219471"/>
            <a:ext cx="1289174" cy="36471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C742C4A0-9D69-EB45-9758-22C4179E2AB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3561" y="4579511"/>
            <a:ext cx="873906" cy="18002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E16E4F16-64DF-D148-AFC8-13B015B43B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31653" y="4579511"/>
            <a:ext cx="407747" cy="1219022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A0272290-9AFD-E942-813F-FD5D14E9F817}"/>
              </a:ext>
            </a:extLst>
          </p:cNvPr>
          <p:cNvCxnSpPr>
            <a:cxnSpLocks/>
          </p:cNvCxnSpPr>
          <p:nvPr/>
        </p:nvCxnSpPr>
        <p:spPr bwMode="auto">
          <a:xfrm flipV="1">
            <a:off x="843521" y="4759531"/>
            <a:ext cx="361933" cy="10619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1AB77981-D979-854F-9FB1-5167678FBBF7}"/>
              </a:ext>
            </a:extLst>
          </p:cNvPr>
          <p:cNvCxnSpPr>
            <a:cxnSpLocks/>
          </p:cNvCxnSpPr>
          <p:nvPr/>
        </p:nvCxnSpPr>
        <p:spPr bwMode="auto">
          <a:xfrm flipV="1">
            <a:off x="919721" y="5775551"/>
            <a:ext cx="1519679" cy="4596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4" name="橢圓 63">
            <a:extLst>
              <a:ext uri="{FF2B5EF4-FFF2-40B4-BE49-F238E27FC236}">
                <a16:creationId xmlns:a16="http://schemas.microsoft.com/office/drawing/2014/main" id="{CD254433-878F-7040-9BA0-74E34D601E00}"/>
              </a:ext>
            </a:extLst>
          </p:cNvPr>
          <p:cNvSpPr/>
          <p:nvPr/>
        </p:nvSpPr>
        <p:spPr bwMode="auto">
          <a:xfrm>
            <a:off x="3183781" y="399464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6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65" name="橢圓 64">
            <a:extLst>
              <a:ext uri="{FF2B5EF4-FFF2-40B4-BE49-F238E27FC236}">
                <a16:creationId xmlns:a16="http://schemas.microsoft.com/office/drawing/2014/main" id="{653FC30D-9645-124E-A6F6-4FF6DF86A390}"/>
              </a:ext>
            </a:extLst>
          </p:cNvPr>
          <p:cNvSpPr/>
          <p:nvPr/>
        </p:nvSpPr>
        <p:spPr bwMode="auto">
          <a:xfrm>
            <a:off x="1851633" y="4399491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6" name="橢圓 65">
            <a:extLst>
              <a:ext uri="{FF2B5EF4-FFF2-40B4-BE49-F238E27FC236}">
                <a16:creationId xmlns:a16="http://schemas.microsoft.com/office/drawing/2014/main" id="{94C558A7-C186-3C46-AD67-AEB8BD86EB15}"/>
              </a:ext>
            </a:extLst>
          </p:cNvPr>
          <p:cNvSpPr/>
          <p:nvPr/>
        </p:nvSpPr>
        <p:spPr bwMode="auto">
          <a:xfrm>
            <a:off x="1025434" y="4579511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2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67" name="橢圓 66">
            <a:extLst>
              <a:ext uri="{FF2B5EF4-FFF2-40B4-BE49-F238E27FC236}">
                <a16:creationId xmlns:a16="http://schemas.microsoft.com/office/drawing/2014/main" id="{DF70605F-4AB1-E843-8464-8CEA08786028}"/>
              </a:ext>
            </a:extLst>
          </p:cNvPr>
          <p:cNvSpPr/>
          <p:nvPr/>
        </p:nvSpPr>
        <p:spPr bwMode="auto">
          <a:xfrm>
            <a:off x="2259380" y="5595531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3</a:t>
            </a:r>
            <a:endParaRPr lang="zh-TW" altLang="en-US" sz="18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8" name="橢圓 67">
            <a:extLst>
              <a:ext uri="{FF2B5EF4-FFF2-40B4-BE49-F238E27FC236}">
                <a16:creationId xmlns:a16="http://schemas.microsoft.com/office/drawing/2014/main" id="{0B41535D-2014-D94C-BF9E-C2C86C8B46F8}"/>
              </a:ext>
            </a:extLst>
          </p:cNvPr>
          <p:cNvSpPr/>
          <p:nvPr/>
        </p:nvSpPr>
        <p:spPr bwMode="auto">
          <a:xfrm>
            <a:off x="663501" y="5641496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4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69" name="橢圓 68">
            <a:extLst>
              <a:ext uri="{FF2B5EF4-FFF2-40B4-BE49-F238E27FC236}">
                <a16:creationId xmlns:a16="http://schemas.microsoft.com/office/drawing/2014/main" id="{776DDAE1-D134-364E-9F6E-BEB806251E15}"/>
              </a:ext>
            </a:extLst>
          </p:cNvPr>
          <p:cNvSpPr/>
          <p:nvPr/>
        </p:nvSpPr>
        <p:spPr bwMode="auto">
          <a:xfrm>
            <a:off x="2259380" y="3342175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145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5EA8C0B-96F1-164B-BE10-7E839EA6C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86" y="139690"/>
            <a:ext cx="2016125" cy="175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：</a:t>
            </a:r>
            <a:endParaRPr lang="en-US" altLang="zh-TW" sz="2400" kern="0" dirty="0">
              <a:latin typeface="+mj-lt"/>
            </a:endParaRPr>
          </a:p>
        </p:txBody>
      </p:sp>
      <p:graphicFrame>
        <p:nvGraphicFramePr>
          <p:cNvPr id="6148" name="表格 6147">
            <a:extLst>
              <a:ext uri="{FF2B5EF4-FFF2-40B4-BE49-F238E27FC236}">
                <a16:creationId xmlns:a16="http://schemas.microsoft.com/office/drawing/2014/main" id="{D6AE236E-7BBC-1044-B31E-BBDA2B498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54793"/>
              </p:ext>
            </p:extLst>
          </p:nvPr>
        </p:nvGraphicFramePr>
        <p:xfrm>
          <a:off x="430619" y="742927"/>
          <a:ext cx="3993433" cy="4180687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59619">
                  <a:extLst>
                    <a:ext uri="{9D8B030D-6E8A-4147-A177-3AD203B41FA5}">
                      <a16:colId xmlns:a16="http://schemas.microsoft.com/office/drawing/2014/main" val="2298363222"/>
                    </a:ext>
                  </a:extLst>
                </a:gridCol>
                <a:gridCol w="617144">
                  <a:extLst>
                    <a:ext uri="{9D8B030D-6E8A-4147-A177-3AD203B41FA5}">
                      <a16:colId xmlns:a16="http://schemas.microsoft.com/office/drawing/2014/main" val="3384960907"/>
                    </a:ext>
                  </a:extLst>
                </a:gridCol>
                <a:gridCol w="583848">
                  <a:extLst>
                    <a:ext uri="{9D8B030D-6E8A-4147-A177-3AD203B41FA5}">
                      <a16:colId xmlns:a16="http://schemas.microsoft.com/office/drawing/2014/main" val="1683944328"/>
                    </a:ext>
                  </a:extLst>
                </a:gridCol>
                <a:gridCol w="570577">
                  <a:extLst>
                    <a:ext uri="{9D8B030D-6E8A-4147-A177-3AD203B41FA5}">
                      <a16:colId xmlns:a16="http://schemas.microsoft.com/office/drawing/2014/main" val="191248056"/>
                    </a:ext>
                  </a:extLst>
                </a:gridCol>
                <a:gridCol w="587415">
                  <a:extLst>
                    <a:ext uri="{9D8B030D-6E8A-4147-A177-3AD203B41FA5}">
                      <a16:colId xmlns:a16="http://schemas.microsoft.com/office/drawing/2014/main" val="997968972"/>
                    </a:ext>
                  </a:extLst>
                </a:gridCol>
                <a:gridCol w="587415">
                  <a:extLst>
                    <a:ext uri="{9D8B030D-6E8A-4147-A177-3AD203B41FA5}">
                      <a16:colId xmlns:a16="http://schemas.microsoft.com/office/drawing/2014/main" val="4092963479"/>
                    </a:ext>
                  </a:extLst>
                </a:gridCol>
                <a:gridCol w="587415">
                  <a:extLst>
                    <a:ext uri="{9D8B030D-6E8A-4147-A177-3AD203B41FA5}">
                      <a16:colId xmlns:a16="http://schemas.microsoft.com/office/drawing/2014/main" val="1508434526"/>
                    </a:ext>
                  </a:extLst>
                </a:gridCol>
              </a:tblGrid>
              <a:tr h="59724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17283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89304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74999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172952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906637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17605"/>
                  </a:ext>
                </a:extLst>
              </a:tr>
              <a:tr h="59724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359543"/>
                  </a:ext>
                </a:extLst>
              </a:tr>
            </a:tbl>
          </a:graphicData>
        </a:graphic>
      </p:graphicFrame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B3E2845A-55F9-0C49-8689-35255434B23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09527" y="653713"/>
            <a:ext cx="967376" cy="65489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8AB016E3-98B9-BD40-BF01-9A4A8EEF8BDE}"/>
              </a:ext>
            </a:extLst>
          </p:cNvPr>
          <p:cNvCxnSpPr>
            <a:cxnSpLocks/>
          </p:cNvCxnSpPr>
          <p:nvPr/>
        </p:nvCxnSpPr>
        <p:spPr bwMode="auto">
          <a:xfrm flipV="1">
            <a:off x="6624680" y="674450"/>
            <a:ext cx="393685" cy="106531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E6D300DC-06F4-7D40-9570-F06ECFB94FDB}"/>
              </a:ext>
            </a:extLst>
          </p:cNvPr>
          <p:cNvCxnSpPr>
            <a:cxnSpLocks/>
          </p:cNvCxnSpPr>
          <p:nvPr/>
        </p:nvCxnSpPr>
        <p:spPr bwMode="auto">
          <a:xfrm flipV="1">
            <a:off x="6644754" y="1353412"/>
            <a:ext cx="1289174" cy="36471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5BDD8513-1A16-AF40-8D58-9D51753A7624}"/>
              </a:ext>
            </a:extLst>
          </p:cNvPr>
          <p:cNvCxnSpPr>
            <a:cxnSpLocks/>
          </p:cNvCxnSpPr>
          <p:nvPr/>
        </p:nvCxnSpPr>
        <p:spPr bwMode="auto">
          <a:xfrm flipV="1">
            <a:off x="5773688" y="1713452"/>
            <a:ext cx="873906" cy="18002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9CDBE5BC-E820-4F41-9C25-E41227A675F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601780" y="1713452"/>
            <a:ext cx="407747" cy="1219022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95F0FE5B-1CB0-0E43-A2CB-C86DF52A9092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3648" y="1893472"/>
            <a:ext cx="361933" cy="10619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4C0B6479-D440-DD41-B65B-2CB8F5299CA1}"/>
              </a:ext>
            </a:extLst>
          </p:cNvPr>
          <p:cNvCxnSpPr>
            <a:cxnSpLocks/>
          </p:cNvCxnSpPr>
          <p:nvPr/>
        </p:nvCxnSpPr>
        <p:spPr bwMode="auto">
          <a:xfrm flipV="1">
            <a:off x="5489848" y="2909492"/>
            <a:ext cx="1519679" cy="4596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橢圓 27">
            <a:extLst>
              <a:ext uri="{FF2B5EF4-FFF2-40B4-BE49-F238E27FC236}">
                <a16:creationId xmlns:a16="http://schemas.microsoft.com/office/drawing/2014/main" id="{B5DF963D-5A75-3F4D-AAEA-1DA5187247DD}"/>
              </a:ext>
            </a:extLst>
          </p:cNvPr>
          <p:cNvSpPr/>
          <p:nvPr/>
        </p:nvSpPr>
        <p:spPr bwMode="auto">
          <a:xfrm>
            <a:off x="7753908" y="1128588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6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D4FE003F-9213-6441-9A0D-1572F9F50E78}"/>
              </a:ext>
            </a:extLst>
          </p:cNvPr>
          <p:cNvSpPr/>
          <p:nvPr/>
        </p:nvSpPr>
        <p:spPr bwMode="auto">
          <a:xfrm>
            <a:off x="6421760" y="1533432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7FF4D69F-101C-8941-8075-ADC9A33EC157}"/>
              </a:ext>
            </a:extLst>
          </p:cNvPr>
          <p:cNvSpPr/>
          <p:nvPr/>
        </p:nvSpPr>
        <p:spPr bwMode="auto">
          <a:xfrm>
            <a:off x="5595561" y="1713452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2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E7C0A8B5-1390-E244-9DBB-A54B89E4D64B}"/>
              </a:ext>
            </a:extLst>
          </p:cNvPr>
          <p:cNvSpPr/>
          <p:nvPr/>
        </p:nvSpPr>
        <p:spPr bwMode="auto">
          <a:xfrm>
            <a:off x="6829507" y="2729472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3</a:t>
            </a:r>
            <a:endParaRPr lang="zh-TW" altLang="en-US" sz="18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47248B5B-7AFB-484D-8B75-E77D3C7D3486}"/>
              </a:ext>
            </a:extLst>
          </p:cNvPr>
          <p:cNvSpPr/>
          <p:nvPr/>
        </p:nvSpPr>
        <p:spPr bwMode="auto">
          <a:xfrm>
            <a:off x="5233628" y="2775437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TW" sz="1800" dirty="0">
                <a:solidFill>
                  <a:srgbClr val="000000"/>
                </a:solidFill>
              </a:rPr>
              <a:t>4</a:t>
            </a:r>
            <a:endParaRPr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E9A1C073-88AA-3E4B-8646-2E152B874404}"/>
              </a:ext>
            </a:extLst>
          </p:cNvPr>
          <p:cNvSpPr/>
          <p:nvPr/>
        </p:nvSpPr>
        <p:spPr bwMode="auto">
          <a:xfrm>
            <a:off x="6829507" y="476116"/>
            <a:ext cx="360040" cy="3600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14F35AD0-E160-5643-9BAB-1186996A0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273110"/>
              </p:ext>
            </p:extLst>
          </p:nvPr>
        </p:nvGraphicFramePr>
        <p:xfrm>
          <a:off x="430619" y="5526851"/>
          <a:ext cx="6095999" cy="74168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80788915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94432244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6423897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0322371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4393671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6011363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35827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點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55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邊數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270379"/>
                  </a:ext>
                </a:extLst>
              </a:tr>
            </a:tbl>
          </a:graphicData>
        </a:graphic>
      </p:graphicFrame>
      <p:grpSp>
        <p:nvGrpSpPr>
          <p:cNvPr id="11" name="群組 10">
            <a:extLst>
              <a:ext uri="{FF2B5EF4-FFF2-40B4-BE49-F238E27FC236}">
                <a16:creationId xmlns:a16="http://schemas.microsoft.com/office/drawing/2014/main" id="{99365166-AB9C-724F-84BB-4280B7BA24FD}"/>
              </a:ext>
            </a:extLst>
          </p:cNvPr>
          <p:cNvGrpSpPr/>
          <p:nvPr/>
        </p:nvGrpSpPr>
        <p:grpSpPr>
          <a:xfrm>
            <a:off x="7018545" y="3301629"/>
            <a:ext cx="1847384" cy="1781297"/>
            <a:chOff x="5806538" y="3305968"/>
            <a:chExt cx="2462606" cy="2319804"/>
          </a:xfrm>
        </p:grpSpPr>
        <p:sp>
          <p:nvSpPr>
            <p:cNvPr id="35" name="橢圓 34">
              <a:extLst>
                <a:ext uri="{FF2B5EF4-FFF2-40B4-BE49-F238E27FC236}">
                  <a16:creationId xmlns:a16="http://schemas.microsoft.com/office/drawing/2014/main" id="{A8A36493-E860-054C-BEA9-44E812498387}"/>
                </a:ext>
              </a:extLst>
            </p:cNvPr>
            <p:cNvSpPr/>
            <p:nvPr/>
          </p:nvSpPr>
          <p:spPr bwMode="auto">
            <a:xfrm>
              <a:off x="6673788" y="3305968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2  </a:t>
              </a:r>
              <a:r>
                <a:rPr lang="en-US" altLang="zh-TW" dirty="0"/>
                <a:t>1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5CB56CD5-7437-584E-8E0E-41EBCED3BBB6}"/>
                </a:ext>
              </a:extLst>
            </p:cNvPr>
            <p:cNvSpPr/>
            <p:nvPr/>
          </p:nvSpPr>
          <p:spPr bwMode="auto">
            <a:xfrm rot="5400000">
              <a:off x="7549064" y="4318313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5  </a:t>
              </a:r>
              <a:r>
                <a:rPr lang="en-US" altLang="zh-TW" dirty="0"/>
                <a:t>6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6873E08E-5E5A-3A48-8647-008620016E76}"/>
                </a:ext>
              </a:extLst>
            </p:cNvPr>
            <p:cNvSpPr/>
            <p:nvPr/>
          </p:nvSpPr>
          <p:spPr bwMode="auto">
            <a:xfrm rot="631150">
              <a:off x="6304755" y="4893969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r>
                <a:rPr lang="en-US" altLang="zh-TW" dirty="0"/>
                <a:t>3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 </a:t>
              </a:r>
              <a:r>
                <a:rPr lang="en-US" altLang="zh-TW" dirty="0"/>
                <a:t>1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F51606D9-BFD8-EF42-B215-890825140943}"/>
                </a:ext>
              </a:extLst>
            </p:cNvPr>
            <p:cNvSpPr/>
            <p:nvPr/>
          </p:nvSpPr>
          <p:spPr bwMode="auto">
            <a:xfrm rot="20683521">
              <a:off x="7067778" y="4905692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r>
                <a:rPr lang="en-US" altLang="zh-TW" dirty="0"/>
                <a:t>1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 </a:t>
              </a:r>
              <a:r>
                <a:rPr lang="en-US" altLang="zh-TW" dirty="0"/>
                <a:t>6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9" name="橢圓 38">
              <a:extLst>
                <a:ext uri="{FF2B5EF4-FFF2-40B4-BE49-F238E27FC236}">
                  <a16:creationId xmlns:a16="http://schemas.microsoft.com/office/drawing/2014/main" id="{116F2E7A-97B4-904B-B170-88AF8F4348DE}"/>
                </a:ext>
              </a:extLst>
            </p:cNvPr>
            <p:cNvSpPr/>
            <p:nvPr/>
          </p:nvSpPr>
          <p:spPr bwMode="auto">
            <a:xfrm rot="2277275">
              <a:off x="7369668" y="3581399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1  </a:t>
              </a:r>
              <a:r>
                <a:rPr lang="en-US" altLang="zh-TW" dirty="0"/>
                <a:t>5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7DF9FC49-391A-CD47-97B2-D8E0C45B2AE1}"/>
                </a:ext>
              </a:extLst>
            </p:cNvPr>
            <p:cNvSpPr/>
            <p:nvPr/>
          </p:nvSpPr>
          <p:spPr bwMode="auto">
            <a:xfrm rot="2900642">
              <a:off x="5806538" y="4309647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4  </a:t>
              </a:r>
              <a:r>
                <a:rPr lang="en-US" altLang="zh-TW" dirty="0"/>
                <a:t>3</a:t>
              </a: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E898F9A5-9F6E-2D40-BCE5-3AF04B060F81}"/>
                </a:ext>
              </a:extLst>
            </p:cNvPr>
            <p:cNvSpPr/>
            <p:nvPr/>
          </p:nvSpPr>
          <p:spPr bwMode="auto">
            <a:xfrm rot="18978026">
              <a:off x="5955601" y="3575149"/>
              <a:ext cx="720080" cy="72008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rPr>
                <a:t> 4  2 </a:t>
              </a: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59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964488" cy="5200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要用額外的陣列紀錄</a:t>
            </a:r>
            <a:r>
              <a:rPr lang="zh-CN" altLang="en-US" sz="2400" dirty="0">
                <a:latin typeface="Times New Roman" panose="02020603050405020304" pitchFamily="18" charset="0"/>
              </a:rPr>
              <a:t>現在每個點相連的邊數</a:t>
            </a:r>
            <a:endParaRPr lang="en-US" altLang="zh-CN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sz="2400" dirty="0">
                <a:latin typeface="Times New Roman" panose="02020603050405020304" pitchFamily="18" charset="0"/>
              </a:rPr>
              <a:t>複雜度</a:t>
            </a:r>
            <a:r>
              <a:rPr lang="en-US" altLang="zh-CN" sz="2400" dirty="0">
                <a:latin typeface="Times New Roman" panose="02020603050405020304" pitchFamily="18" charset="0"/>
              </a:rPr>
              <a:t>: O(E × 50)</a:t>
            </a:r>
            <a:r>
              <a:rPr lang="zh-TW" altLang="en-US" sz="2400" dirty="0">
                <a:latin typeface="Times New Roman" panose="02020603050405020304" pitchFamily="18" charset="0"/>
              </a:rPr>
              <a:t> ，Ｅ是全部的邊數（珠珠數量），</a:t>
            </a:r>
            <a:r>
              <a:rPr lang="zh-CN" altLang="en-US" sz="2400" dirty="0">
                <a:latin typeface="Times New Roman" panose="02020603050405020304" pitchFamily="18" charset="0"/>
              </a:rPr>
              <a:t>最多</a:t>
            </a:r>
            <a:r>
              <a:rPr lang="en-US" altLang="zh-CN" sz="2400" dirty="0">
                <a:latin typeface="Times New Roman" panose="02020603050405020304" pitchFamily="18" charset="0"/>
              </a:rPr>
              <a:t>50</a:t>
            </a:r>
            <a:r>
              <a:rPr lang="zh-CN" altLang="en-US" sz="2400">
                <a:latin typeface="Times New Roman" panose="02020603050405020304" pitchFamily="18" charset="0"/>
              </a:rPr>
              <a:t>種顏色，因為每次每個邊要找接下來要走的點。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825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3569</TotalTime>
  <Words>349</Words>
  <Application>Microsoft Macintosh PowerPoint</Application>
  <PresentationFormat>如螢幕大小 (4:3)</PresentationFormat>
  <Paragraphs>144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10054:The Necklace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B063040008</cp:lastModifiedBy>
  <cp:revision>184</cp:revision>
  <dcterms:created xsi:type="dcterms:W3CDTF">1601-01-01T00:00:00Z</dcterms:created>
  <dcterms:modified xsi:type="dcterms:W3CDTF">2019-05-17T15:59:47Z</dcterms:modified>
</cp:coreProperties>
</file>