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6832600" cy="99631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2AB7B981-C4B2-4B51-9CCA-156B4D94DA64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10120" cy="4482720"/>
          </a:xfrm>
          <a:prstGeom prst="rect">
            <a:avLst/>
          </a:prstGeom>
        </p:spPr>
        <p:txBody>
          <a:bodyPr lIns="91800" rIns="91800" tIns="46080" bIns="4608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3871800" y="9464760"/>
            <a:ext cx="2960280" cy="498240"/>
          </a:xfrm>
          <a:prstGeom prst="rect">
            <a:avLst/>
          </a:prstGeom>
          <a:noFill/>
          <a:ln>
            <a:noFill/>
          </a:ln>
        </p:spPr>
        <p:txBody>
          <a:bodyPr lIns="91800" rIns="91800" tIns="46080" bIns="46080" anchor="b"/>
          <a:p>
            <a:pPr algn="r">
              <a:lnSpc>
                <a:spcPct val="100000"/>
              </a:lnSpc>
            </a:pPr>
            <a:fld id="{E0A53BA3-53B3-428A-9D8A-2930A723CBBC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10120" cy="4482720"/>
          </a:xfrm>
          <a:prstGeom prst="rect">
            <a:avLst/>
          </a:prstGeom>
        </p:spPr>
        <p:txBody>
          <a:bodyPr lIns="91800" rIns="91800" tIns="46080" bIns="4608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3871800" y="9464760"/>
            <a:ext cx="2960280" cy="498240"/>
          </a:xfrm>
          <a:prstGeom prst="rect">
            <a:avLst/>
          </a:prstGeom>
          <a:noFill/>
          <a:ln>
            <a:noFill/>
          </a:ln>
        </p:spPr>
        <p:txBody>
          <a:bodyPr lIns="91800" rIns="91800" tIns="46080" bIns="46080" anchor="b"/>
          <a:p>
            <a:pPr algn="r">
              <a:lnSpc>
                <a:spcPct val="100000"/>
              </a:lnSpc>
            </a:pPr>
            <a:fld id="{DCE13926-FABA-4058-B261-D74468147CA9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10120" cy="4482720"/>
          </a:xfrm>
          <a:prstGeom prst="rect">
            <a:avLst/>
          </a:prstGeom>
        </p:spPr>
        <p:txBody>
          <a:bodyPr lIns="91800" rIns="91800" tIns="46080" bIns="4608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3871800" y="9464760"/>
            <a:ext cx="2960280" cy="498240"/>
          </a:xfrm>
          <a:prstGeom prst="rect">
            <a:avLst/>
          </a:prstGeom>
          <a:noFill/>
          <a:ln>
            <a:noFill/>
          </a:ln>
        </p:spPr>
        <p:txBody>
          <a:bodyPr lIns="91800" rIns="91800" tIns="46080" bIns="46080" anchor="b"/>
          <a:p>
            <a:pPr algn="r">
              <a:lnSpc>
                <a:spcPct val="100000"/>
              </a:lnSpc>
            </a:pPr>
            <a:fld id="{52720F91-583D-4BD4-9808-3AE292013ABA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777204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62120" y="3951720"/>
            <a:ext cx="777204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744800" y="152388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744800" y="395172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762120" y="395172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7772040" cy="46479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62120" y="1523880"/>
            <a:ext cx="7772040" cy="46479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200" y="1523520"/>
            <a:ext cx="5825160" cy="4647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200" y="1523520"/>
            <a:ext cx="5825160" cy="4647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62120" y="1523880"/>
            <a:ext cx="7772040" cy="4647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7772040" cy="46479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3792600" cy="46479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744800" y="1523880"/>
            <a:ext cx="3792600" cy="46479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62120" y="380880"/>
            <a:ext cx="7792560" cy="4238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762120" y="395172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744800" y="1523880"/>
            <a:ext cx="3792600" cy="46479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3792600" cy="46479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744800" y="152388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744800" y="395172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44800" y="1523880"/>
            <a:ext cx="379260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62120" y="3951720"/>
            <a:ext cx="7772040" cy="221688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62120" y="380880"/>
            <a:ext cx="7792560" cy="914040"/>
          </a:xfrm>
          <a:prstGeom prst="rect">
            <a:avLst/>
          </a:prstGeom>
        </p:spPr>
        <p:txBody>
          <a:bodyPr anchor="b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62120" y="1523880"/>
            <a:ext cx="7772040" cy="46479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914400" y="6324480"/>
            <a:ext cx="1904760" cy="456840"/>
          </a:xfrm>
          <a:prstGeom prst="rect">
            <a:avLst/>
          </a:prstGeom>
        </p:spPr>
        <p:txBody>
          <a:bodyPr anchor="b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62320" y="6324480"/>
            <a:ext cx="4952520" cy="456840"/>
          </a:xfrm>
          <a:prstGeom prst="rect">
            <a:avLst/>
          </a:prstGeom>
        </p:spPr>
        <p:txBody>
          <a:bodyPr anchor="b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781680" y="6324480"/>
            <a:ext cx="190476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DFD5AE1E-178F-43C7-8F3C-40CCA4811455}" type="slidenum">
              <a:rPr b="0" lang="en-US" sz="1400" spc="-1" strike="noStrike">
                <a:solidFill>
                  <a:srgbClr val="00e4a8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762960" y="6389640"/>
            <a:ext cx="1904760" cy="45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/>
          <a:p>
            <a:pPr algn="r">
              <a:lnSpc>
                <a:spcPct val="100000"/>
              </a:lnSpc>
            </a:pPr>
            <a:fld id="{09BE4C4A-CBAD-4A71-9878-5A0360713B57}" type="slidenum">
              <a:rPr b="0" lang="en-US" sz="1400" spc="-1" strike="noStrike">
                <a:solidFill>
                  <a:srgbClr val="00e4a8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57600" y="429480"/>
            <a:ext cx="8610120" cy="12603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	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	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	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b="1" lang="en-US" sz="4400" spc="-1" strike="noStrike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ahoma"/>
              </a:rPr>
              <a:t>10069: Distinct Subsequences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3"/>
          <p:cNvSpPr txBox="1"/>
          <p:nvPr/>
        </p:nvSpPr>
        <p:spPr>
          <a:xfrm>
            <a:off x="380880" y="1447920"/>
            <a:ext cx="8076960" cy="47890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3333cc"/>
              </a:buClr>
              <a:buFont typeface="Noto Sans Symbols"/>
              <a:buChar char="■"/>
            </a:pPr>
            <a:r>
              <a:rPr b="0" lang="en-US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★★★☆☆☆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題組：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Problem Set Archive with Online Judge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題號：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10069:Distinct Subsequences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解題者：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趙俊瑋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解題日期：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2019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年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5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16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日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題意：</a:t>
            </a: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
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給一個主要字串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(S1)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及次要字串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(S2)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
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在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中找尋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可能出現的次數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
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(S2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在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中的出現順序只要照順序即可，不用連接著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)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781680" y="6324480"/>
            <a:ext cx="1904760" cy="45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/>
          <a:p>
            <a:pPr algn="r">
              <a:lnSpc>
                <a:spcPct val="100000"/>
              </a:lnSpc>
            </a:pPr>
            <a:fld id="{56DBE167-F836-4DA5-84EC-E03DAA677FBA}" type="slidenum">
              <a:rPr b="0" lang="en-US" sz="1400" spc="-1" strike="noStrike">
                <a:solidFill>
                  <a:srgbClr val="00e4a8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380880" y="685800"/>
            <a:ext cx="8076960" cy="56224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403560">
              <a:lnSpc>
                <a:spcPct val="9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題意範例：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S1:babgbag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S2:bag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則答案為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5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(1)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ba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g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bag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(2)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ba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bgba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(3)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abgb</a:t>
            </a:r>
            <a:r>
              <a:rPr b="0" lang="en-US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ag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(4)ba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gb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ag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(5)babg</a:t>
            </a:r>
            <a:r>
              <a:rPr b="0" lang="en-US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ba</a:t>
            </a:r>
            <a:r>
              <a:rPr b="0" lang="en-US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g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</a:pP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762120" y="1523880"/>
            <a:ext cx="7924320" cy="4647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403560">
              <a:lnSpc>
                <a:spcPct val="9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解法：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
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採用動態規劃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algn="just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假設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dp[i][j]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代表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的前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個字元包含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的前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j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個字元的數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algn="just">
              <a:lnSpc>
                <a:spcPct val="115000"/>
              </a:lnSpc>
            </a:pP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algn="just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先把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dp[i][0]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都設成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，其餘為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0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algn="just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則有兩種情況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algn="just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(1)S1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的第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個字元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&amp; S2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的第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j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個字元相同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algn="just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dp[i][j]=dp[i-1][j]+dp[i-1][j-1]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algn="just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(2)S1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的第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個字元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&amp; S2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的第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j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個字元不同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457200" algn="just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dp[i][j]=dp[i-1][j]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6781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C2ED5D9E-6DCC-4D6A-890F-94BEDC0D0CD2}" type="slidenum">
              <a:rPr b="0" lang="en-US" sz="1400" spc="-1" strike="noStrike">
                <a:solidFill>
                  <a:srgbClr val="00e4a8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TextShape 3"/>
          <p:cNvSpPr txBox="1"/>
          <p:nvPr/>
        </p:nvSpPr>
        <p:spPr>
          <a:xfrm>
            <a:off x="1920600" y="640080"/>
            <a:ext cx="7772040" cy="4647960"/>
          </a:xfrm>
          <a:prstGeom prst="rect">
            <a:avLst/>
          </a:prstGeom>
          <a:noFill/>
          <a:ln>
            <a:noFill/>
          </a:ln>
        </p:spPr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762120" y="1523880"/>
            <a:ext cx="7772040" cy="4647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403560">
              <a:lnSpc>
                <a:spcPct val="9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解法範例：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S1:babgbag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，長度為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7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S2:bag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，長度為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3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先把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dp[i][0]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都設成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，其餘為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0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	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781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AA97D9C-36FE-4A21-B7C1-35DA573CC59B}" type="slidenum">
              <a:rPr b="0" lang="en-US" sz="1400" spc="-1" strike="noStrike">
                <a:solidFill>
                  <a:srgbClr val="00e4a8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3106800" y="3178440"/>
            <a:ext cx="2290320" cy="250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4"/>
          <p:cNvSpPr/>
          <p:nvPr/>
        </p:nvSpPr>
        <p:spPr>
          <a:xfrm>
            <a:off x="5779080" y="3178440"/>
            <a:ext cx="2290320" cy="250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56" name="Table 5"/>
          <p:cNvGraphicFramePr/>
          <p:nvPr/>
        </p:nvGraphicFramePr>
        <p:xfrm>
          <a:off x="1204200" y="3841200"/>
          <a:ext cx="6095520" cy="1482840"/>
        </p:xfrm>
        <a:graphic>
          <a:graphicData uri="http://schemas.openxmlformats.org/drawingml/2006/table">
            <a:tbl>
              <a:tblPr/>
              <a:tblGrid>
                <a:gridCol w="761760"/>
                <a:gridCol w="761760"/>
                <a:gridCol w="761760"/>
                <a:gridCol w="761760"/>
                <a:gridCol w="761760"/>
                <a:gridCol w="761760"/>
                <a:gridCol w="761760"/>
                <a:gridCol w="763200"/>
              </a:tblGrid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704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標楷體"/>
                          <a:ea typeface="標楷體"/>
                        </a:rPr>
                        <a:t>5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CustomShape 6"/>
          <p:cNvSpPr/>
          <p:nvPr/>
        </p:nvSpPr>
        <p:spPr>
          <a:xfrm>
            <a:off x="1142640" y="3102120"/>
            <a:ext cx="621936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      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b     a     b     g     b     a     g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
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  0     1     2     3     4     5     6     7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7"/>
          <p:cNvSpPr/>
          <p:nvPr/>
        </p:nvSpPr>
        <p:spPr>
          <a:xfrm>
            <a:off x="615960" y="3616920"/>
            <a:ext cx="587880" cy="157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50000"/>
              </a:lnSpc>
            </a:pPr>
            <a:r>
              <a:rPr b="0" lang="en-US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</a:t>
            </a: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0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 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 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0" lang="en-US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g 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TextShape 8"/>
          <p:cNvSpPr txBox="1"/>
          <p:nvPr/>
        </p:nvSpPr>
        <p:spPr>
          <a:xfrm>
            <a:off x="1188720" y="5486400"/>
            <a:ext cx="5057640" cy="764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/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dp[i][j]=dp[i-1][j]+dp[i-1][j-1]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dp[i][j]=dp[i-1][j]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762120" y="1523880"/>
            <a:ext cx="7772040" cy="4647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403560">
              <a:lnSpc>
                <a:spcPct val="90000"/>
              </a:lnSpc>
              <a:buClr>
                <a:srgbClr val="3333cc"/>
              </a:buClr>
              <a:buFont typeface="Noto Sans Symbols"/>
              <a:buChar char="■"/>
            </a:pPr>
            <a:r>
              <a:rPr b="1" lang="en-US" sz="2400" spc="-1" strike="noStrike">
                <a:solidFill>
                  <a:srgbClr val="3ba943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討論：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DP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的初始值要設某些為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標楷體"/>
                <a:ea typeface="標楷體"/>
              </a:rPr>
              <a:t>，我覺得這個地方挺需要注意的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781680" y="6324480"/>
            <a:ext cx="190476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7006A5E-5DCB-4D06-8399-2137B76A586E}" type="slidenum">
              <a:rPr b="0" lang="en-US" sz="1400" spc="-1" strike="noStrike">
                <a:solidFill>
                  <a:srgbClr val="00e4a8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LibreOffice/5.1.6.2$Linux_X86_64 LibreOffice_project/10m0$Build-2</Application>
  <Words>106</Words>
  <Paragraphs>79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2019-05-15T12:43:31Z</dcterms:modified>
  <cp:revision>6</cp:revision>
  <dc:subject/>
  <dc:title>      10069:Distinct Subsequences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如螢幕大小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