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32600" cy="99631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hW095BuvpZ/w7ZRkemCyWwTjZM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71913" y="0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900" lIns="91800" spcFirstLastPara="1" rIns="91800" wrap="square" tIns="459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64675"/>
            <a:ext cx="2960688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2" type="sldNum"/>
          </p:nvPr>
        </p:nvSpPr>
        <p:spPr>
          <a:xfrm>
            <a:off x="3871913" y="9464675"/>
            <a:ext cx="2960687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900" lIns="91800" spcFirstLastPara="1" rIns="91800" wrap="square" tIns="459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911225" y="4732338"/>
            <a:ext cx="5010150" cy="4483100"/>
          </a:xfrm>
          <a:prstGeom prst="rect">
            <a:avLst/>
          </a:prstGeom>
        </p:spPr>
        <p:txBody>
          <a:bodyPr anchorCtr="0" anchor="t" bIns="45900" lIns="91800" spcFirstLastPara="1" rIns="91800" wrap="square" tIns="459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925513" y="747713"/>
            <a:ext cx="4981575" cy="3735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物件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及直排文字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2324100" y="-381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直排標題及文字" type="vertTitleAndTx">
  <p:cSld name="VERTICAL_TITLE_AND_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 rot="5400000">
            <a:off x="4685507" y="2302669"/>
            <a:ext cx="5791200" cy="1947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 rot="5400000">
            <a:off x="712787" y="430212"/>
            <a:ext cx="5791200" cy="5692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97180" lvl="0" marL="457200" algn="l">
              <a:spcBef>
                <a:spcPts val="360"/>
              </a:spcBef>
              <a:spcAft>
                <a:spcPts val="0"/>
              </a:spcAft>
              <a:buSzPts val="1080"/>
              <a:buChar char="■"/>
              <a:defRPr/>
            </a:lvl1pPr>
            <a:lvl2pPr indent="-291465" lvl="1" marL="9144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空白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標題投影片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8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7" name="Google Shape;27;p8"/>
            <p:cNvGrpSpPr/>
            <p:nvPr/>
          </p:nvGrpSpPr>
          <p:grpSpPr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28" name="Google Shape;28;p8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29" name="Google Shape;29;p8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>
                <a:gsLst>
                  <a:gs pos="0">
                    <a:schemeClr val="folHlink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grpSp>
          <p:nvGrpSpPr>
            <p:cNvPr id="30" name="Google Shape;30;p8"/>
            <p:cNvGrpSpPr/>
            <p:nvPr/>
          </p:nvGrpSpPr>
          <p:grpSpPr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31" name="Google Shape;31;p8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  <p:sp>
            <p:nvSpPr>
              <p:cNvPr id="32" name="Google Shape;32;p8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Tahoma"/>
                  <a:ea typeface="Tahoma"/>
                  <a:cs typeface="Tahoma"/>
                  <a:sym typeface="Tahoma"/>
                </a:endParaRPr>
              </a:p>
            </p:txBody>
          </p:sp>
        </p:grpSp>
        <p:sp>
          <p:nvSpPr>
            <p:cNvPr id="33" name="Google Shape;33;p8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100000">
                  <a:schemeClr val="hlink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4" name="Google Shape;34;p8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35" name="Google Shape;35;p8"/>
            <p:cNvSpPr/>
            <p:nvPr/>
          </p:nvSpPr>
          <p:spPr>
            <a:xfrm flipH="1" rot="10800000">
              <a:off x="199" y="2054"/>
              <a:ext cx="5476" cy="35"/>
            </a:xfrm>
            <a:prstGeom prst="rect">
              <a:avLst/>
            </a:prstGeom>
            <a:gradFill>
              <a:gsLst>
                <a:gs pos="0">
                  <a:schemeClr val="lt2"/>
                </a:gs>
                <a:gs pos="100000">
                  <a:schemeClr val="l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36" name="Google Shape;36;p8"/>
          <p:cNvSpPr txBox="1"/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SzPts val="192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0" type="dt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1" type="ftr"/>
          </p:nvPr>
        </p:nvSpPr>
        <p:spPr>
          <a:xfrm>
            <a:off x="2362200" y="6248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區段標題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200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990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800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770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700"/>
              <a:buNone/>
              <a:defRPr sz="1400"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兩項物件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7620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724400" y="1524000"/>
            <a:ext cx="38100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algn="l">
              <a:spcBef>
                <a:spcPts val="560"/>
              </a:spcBef>
              <a:spcAft>
                <a:spcPts val="0"/>
              </a:spcAft>
              <a:buSzPts val="1680"/>
              <a:buChar char="■"/>
              <a:defRPr sz="2800"/>
            </a:lvl1pPr>
            <a:lvl2pPr indent="-312419" lvl="1" marL="914400" algn="l">
              <a:spcBef>
                <a:spcPts val="480"/>
              </a:spcBef>
              <a:spcAft>
                <a:spcPts val="0"/>
              </a:spcAft>
              <a:buSzPts val="1320"/>
              <a:buChar char="■"/>
              <a:defRPr sz="2400"/>
            </a:lvl2pPr>
            <a:lvl3pPr indent="-292100" lvl="2" marL="1371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3pPr>
            <a:lvl4pPr indent="-291464" lvl="3" marL="1828800" algn="l">
              <a:spcBef>
                <a:spcPts val="360"/>
              </a:spcBef>
              <a:spcAft>
                <a:spcPts val="0"/>
              </a:spcAft>
              <a:buSzPts val="990"/>
              <a:buChar char="■"/>
              <a:defRPr sz="1800"/>
            </a:lvl4pPr>
            <a:lvl5pPr indent="-285750" lvl="4" marL="22860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5pPr>
            <a:lvl6pPr indent="-285750" lvl="5" marL="27432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6pPr>
            <a:lvl7pPr indent="-285750" lvl="6" marL="32004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7pPr>
            <a:lvl8pPr indent="-285750" lvl="7" marL="3657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8pPr>
            <a:lvl9pPr indent="-285750" lvl="8" marL="41148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對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58" name="Google Shape;58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44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1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9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88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800"/>
              <a:buNone/>
              <a:defRPr b="1" sz="1600"/>
            </a:lvl9pPr>
          </a:lstStyle>
          <a:p/>
        </p:txBody>
      </p:sp>
      <p:sp>
        <p:nvSpPr>
          <p:cNvPr id="59" name="Google Shape;59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algn="l">
              <a:spcBef>
                <a:spcPts val="480"/>
              </a:spcBef>
              <a:spcAft>
                <a:spcPts val="0"/>
              </a:spcAft>
              <a:buSzPts val="1440"/>
              <a:buChar char="■"/>
              <a:defRPr sz="2400"/>
            </a:lvl1pPr>
            <a:lvl2pPr indent="-298450" lvl="1" marL="9144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2pPr>
            <a:lvl3pPr indent="-285750" lvl="2" marL="1371600" algn="l">
              <a:spcBef>
                <a:spcPts val="360"/>
              </a:spcBef>
              <a:spcAft>
                <a:spcPts val="0"/>
              </a:spcAft>
              <a:buSzPts val="900"/>
              <a:buChar char="■"/>
              <a:defRPr sz="1800"/>
            </a:lvl3pPr>
            <a:lvl4pPr indent="-284480" lvl="3" marL="1828800" algn="l">
              <a:spcBef>
                <a:spcPts val="320"/>
              </a:spcBef>
              <a:spcAft>
                <a:spcPts val="0"/>
              </a:spcAft>
              <a:buSzPts val="880"/>
              <a:buChar char="■"/>
              <a:defRPr sz="1600"/>
            </a:lvl4pPr>
            <a:lvl5pPr indent="-279400" lvl="4" marL="22860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5pPr>
            <a:lvl6pPr indent="-279400" lvl="5" marL="27432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6pPr>
            <a:lvl7pPr indent="-279400" lvl="6" marL="32004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7pPr>
            <a:lvl8pPr indent="-279400" lvl="7" marL="36576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8pPr>
            <a:lvl9pPr indent="-279400" lvl="8" marL="4114800" algn="l">
              <a:spcBef>
                <a:spcPts val="320"/>
              </a:spcBef>
              <a:spcAft>
                <a:spcPts val="0"/>
              </a:spcAft>
              <a:buSzPts val="800"/>
              <a:buChar char="■"/>
              <a:defRPr sz="1600"/>
            </a:lvl9pPr>
          </a:lstStyle>
          <a:p/>
        </p:txBody>
      </p:sp>
      <p:sp>
        <p:nvSpPr>
          <p:cNvPr id="60" name="Google Shape;60;p11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只有標題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內容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0520" lvl="0" marL="457200" algn="l">
              <a:spcBef>
                <a:spcPts val="640"/>
              </a:spcBef>
              <a:spcAft>
                <a:spcPts val="0"/>
              </a:spcAft>
              <a:buSzPts val="1920"/>
              <a:buChar char="■"/>
              <a:defRPr sz="3200"/>
            </a:lvl1pPr>
            <a:lvl2pPr indent="-326390" lvl="1" marL="914400" algn="l">
              <a:spcBef>
                <a:spcPts val="560"/>
              </a:spcBef>
              <a:spcAft>
                <a:spcPts val="0"/>
              </a:spcAft>
              <a:buSzPts val="1540"/>
              <a:buChar char="■"/>
              <a:defRPr sz="2800"/>
            </a:lvl2pPr>
            <a:lvl3pPr indent="-304800" lvl="2" marL="1371600" algn="l">
              <a:spcBef>
                <a:spcPts val="480"/>
              </a:spcBef>
              <a:spcAft>
                <a:spcPts val="0"/>
              </a:spcAft>
              <a:buSzPts val="1200"/>
              <a:buChar char="■"/>
              <a:defRPr sz="2400"/>
            </a:lvl3pPr>
            <a:lvl4pPr indent="-298450" lvl="3" marL="1828800" algn="l">
              <a:spcBef>
                <a:spcPts val="400"/>
              </a:spcBef>
              <a:spcAft>
                <a:spcPts val="0"/>
              </a:spcAft>
              <a:buSzPts val="1100"/>
              <a:buChar char="■"/>
              <a:defRPr sz="2000"/>
            </a:lvl4pPr>
            <a:lvl5pPr indent="-292100" lvl="4" marL="22860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5pPr>
            <a:lvl6pPr indent="-292100" lvl="5" marL="27432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6pPr>
            <a:lvl7pPr indent="-292100" lvl="6" marL="32004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7pPr>
            <a:lvl8pPr indent="-292100" lvl="7" marL="36576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8pPr>
            <a:lvl9pPr indent="-292100" lvl="8" marL="4114800" algn="l">
              <a:spcBef>
                <a:spcPts val="400"/>
              </a:spcBef>
              <a:spcAft>
                <a:spcPts val="0"/>
              </a:spcAft>
              <a:buSzPts val="1000"/>
              <a:buChar char="■"/>
              <a:defRPr sz="2000"/>
            </a:lvl9pPr>
          </a:lstStyle>
          <a:p/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2" name="Google Shape;72;p13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含標題的圖片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6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5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49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450"/>
              <a:buNone/>
              <a:defRPr sz="900"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■"/>
              <a:defRPr b="0" i="0" sz="32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2639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54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048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2984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2921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2921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2921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2921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2921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2362200" y="63246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>
            <p:ph type="title"/>
          </p:nvPr>
        </p:nvSpPr>
        <p:spPr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>
                <a:latin typeface="Times New Roman"/>
                <a:ea typeface="Times New Roman"/>
                <a:cs typeface="Times New Roman"/>
                <a:sym typeface="Times New Roman"/>
              </a:rPr>
              <a:t>10173: Smallest Bounding Rectangle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 txBox="1"/>
          <p:nvPr>
            <p:ph idx="1" type="body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BiauKai"/>
                <a:ea typeface="BiauKai"/>
                <a:cs typeface="BiauKai"/>
                <a:sym typeface="BiauKai"/>
              </a:rPr>
              <a:t>★★</a:t>
            </a:r>
            <a:r>
              <a:rPr lang="zh-TW" sz="240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☆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題組：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Problem Set Archive with Online Judge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10173: Smallest Bounding Rectangle</a:t>
            </a:r>
            <a:endParaRPr sz="2400"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解題者：</a:t>
            </a: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吳政軒</a:t>
            </a:r>
            <a:endParaRPr b="1" sz="2400">
              <a:latin typeface="DFKai-SB"/>
              <a:ea typeface="DFKai-SB"/>
              <a:cs typeface="DFKai-SB"/>
              <a:sym typeface="DFKai-SB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解題日期：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2019年5月14日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題意：</a:t>
            </a:r>
            <a:r>
              <a:rPr lang="zh-TW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給定一個正整數n (0~1000)</a:t>
            </a:r>
            <a:r>
              <a:rPr lang="zh-TW" sz="2400">
                <a:solidFill>
                  <a:srgbClr val="000000"/>
                </a:solidFill>
                <a:latin typeface="DFKai-SB"/>
                <a:ea typeface="DFKai-SB"/>
                <a:cs typeface="DFKai-SB"/>
                <a:sym typeface="DFKai-SB"/>
              </a:rPr>
              <a:t>，接下來n行各有一個二維點座標，求包含所有點的最小矩形的面積，以n=0結束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TW" sz="14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b="0" i="0" sz="1400" u="none" cap="none" strike="noStrik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381000" y="374478"/>
            <a:ext cx="8077200" cy="59342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題意範例：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(input)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3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-3.000 5.000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7.000 9.000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17.000 5.000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4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-1.000 0.000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1.000 0.000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0.000 -1.000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0.000 1.000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(output)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80.0000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2.0000</a:t>
            </a:r>
            <a:endParaRPr/>
          </a:p>
          <a:p>
            <a:pPr indent="-251459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>
              <a:latin typeface="BiauKai"/>
              <a:ea typeface="BiauKai"/>
              <a:cs typeface="BiauKai"/>
              <a:sym typeface="BiauKai"/>
            </a:endParaRPr>
          </a:p>
          <a:p>
            <a:pPr indent="-251459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>
              <a:latin typeface="BiauKai"/>
              <a:ea typeface="BiauKai"/>
              <a:cs typeface="BiauKai"/>
              <a:sym typeface="BiauKai"/>
            </a:endParaRPr>
          </a:p>
        </p:txBody>
      </p:sp>
      <p:pic>
        <p:nvPicPr>
          <p:cNvPr descr="一張含有 文字 的圖片&#10;&#10;描述是以非常高的可信度產生" id="109" name="Google Shape;10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42719" y="1160793"/>
            <a:ext cx="5118149" cy="4990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idx="1" type="body"/>
          </p:nvPr>
        </p:nvSpPr>
        <p:spPr>
          <a:xfrm>
            <a:off x="228304" y="299239"/>
            <a:ext cx="8501785" cy="5944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BiauKai"/>
                <a:ea typeface="BiauKai"/>
                <a:cs typeface="BiauKai"/>
                <a:sym typeface="BiauKai"/>
              </a:rPr>
              <a:t>解法：</a:t>
            </a:r>
            <a:r>
              <a:rPr lang="zh-TW" sz="2400"/>
              <a:t>首先找出該點集的凸包</a:t>
            </a:r>
            <a:r>
              <a:rPr lang="zh-TW" sz="2400">
                <a:latin typeface="Times New Roman"/>
                <a:ea typeface="Times New Roman"/>
                <a:cs typeface="Times New Roman"/>
                <a:sym typeface="Times New Roman"/>
              </a:rPr>
              <a:t>(convex hull)</a:t>
            </a:r>
            <a:r>
              <a:rPr lang="zh-TW" sz="2400"/>
              <a:t>，然後以凸包的邊為矩形的其中一個邊，計算出長方形面積並取最小值即可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BiauKai"/>
                <a:ea typeface="BiauKai"/>
                <a:cs typeface="BiauKai"/>
                <a:sym typeface="BiauKai"/>
              </a:rPr>
              <a:t>解法範例：</a:t>
            </a: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無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b="1" lang="zh-TW" sz="2400">
                <a:solidFill>
                  <a:srgbClr val="3BA943"/>
                </a:solidFill>
                <a:latin typeface="BiauKai"/>
                <a:ea typeface="BiauKai"/>
                <a:cs typeface="BiauKai"/>
                <a:sym typeface="BiauKai"/>
              </a:rPr>
              <a:t>討論：</a:t>
            </a:r>
            <a:br>
              <a:rPr b="1" lang="zh-TW" sz="2400">
                <a:latin typeface="BiauKai"/>
                <a:ea typeface="BiauKai"/>
                <a:cs typeface="BiauKai"/>
                <a:sym typeface="BiauKai"/>
              </a:rPr>
            </a:br>
            <a:r>
              <a:rPr lang="zh-TW" sz="2400">
                <a:latin typeface="BiauKai"/>
                <a:ea typeface="BiauKai"/>
                <a:cs typeface="BiauKai"/>
                <a:sym typeface="BiauKai"/>
              </a:rPr>
              <a:t>(1)複雜度方面: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rPr>
              <a:t>凸包: O(n*log n)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rPr>
              <a:t>找矩形: O(n^2)  (凸包至多有n個邊，每個邊都需要計算哪個點離那條邊最遠)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rPr>
              <a:t>事實上用旋轉卡尺只需要O(n)，概念如下頁(詳細可參考演算法筆記)</a:t>
            </a:r>
            <a:endParaRPr sz="2400">
              <a:solidFill>
                <a:srgbClr val="00000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SzPts val="1440"/>
              <a:buChar char="■"/>
            </a:pPr>
            <a:r>
              <a:rPr lang="zh-TW" sz="2400">
                <a:solidFill>
                  <a:srgbClr val="000000"/>
                </a:solidFill>
                <a:latin typeface="BiauKai"/>
                <a:ea typeface="BiauKai"/>
                <a:cs typeface="BiauKai"/>
                <a:sym typeface="BiauKai"/>
              </a:rPr>
              <a:t>(2)計算點到"兩點構成的直線的距離"只要用一點向量知識即可</a:t>
            </a:r>
            <a:endParaRPr/>
          </a:p>
          <a:p>
            <a:pPr indent="-251459" lvl="0" marL="342900" rtl="0" algn="l">
              <a:spcBef>
                <a:spcPts val="48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40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5" name="Google Shape;115;p3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/>
          <p:nvPr>
            <p:ph idx="12" type="sldNum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descr="一張含有 螢幕擷取畫面 的圖片&#10;&#10;描述是以高可信度產生" id="121" name="Google Shape;1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805" y="132690"/>
            <a:ext cx="4789036" cy="66637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>cby</dc:creator>
</cp:coreProperties>
</file>