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29" autoAdjust="0"/>
    <p:restoredTop sz="94238" autoAdjust="0"/>
  </p:normalViewPr>
  <p:slideViewPr>
    <p:cSldViewPr>
      <p:cViewPr varScale="1">
        <p:scale>
          <a:sx n="72" d="100"/>
          <a:sy n="72" d="100"/>
        </p:scale>
        <p:origin x="100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93BAEB4-D2AA-4936-96CA-83F868386C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67524ECD-CF28-49EC-997B-FB9734C3269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B627E36-6F1A-4200-A71E-2AD0D4FC1D7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B3FB364D-E3E7-480C-BDFF-2CF7EBD88DC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368EEFD8-B9C3-41D6-9DAD-1805CEF5B90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57426C59-2751-4146-AA57-E853713C91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089480D-9503-4854-A403-1E9A7FAA292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8738EBD-B5CC-4F78-82C9-D9D30858CE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D929666-3C09-450C-9A8D-4CD2855D2E60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E16C07D-ECFC-4EE4-8C60-E2634780AE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BEDB36E-2B73-48AA-A118-385F2D5584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8E48C29-9FC6-4EB7-B4CC-10AACDFAB6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1AFBB6D-8C26-4AF5-B020-98761C2C3510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9CBFB64-B79A-48D5-92AF-C297642C43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E35924A-70A5-4712-8940-3813D9E61D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8E48C29-9FC6-4EB7-B4CC-10AACDFAB6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1AFBB6D-8C26-4AF5-B020-98761C2C3510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9CBFB64-B79A-48D5-92AF-C297642C43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E35924A-70A5-4712-8940-3813D9E61D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460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8E48C29-9FC6-4EB7-B4CC-10AACDFAB6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1AFBB6D-8C26-4AF5-B020-98761C2C3510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9CBFB64-B79A-48D5-92AF-C297642C43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E35924A-70A5-4712-8940-3813D9E61D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965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2FA94E32-E188-41A1-B366-D70586E546A5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AFEC836F-224B-48EC-9080-D0AE99094D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9683DEE0-AB69-4040-81D2-3BD35F5F1E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B3B24107-D768-4112-BAF2-E83656DA9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1E5E6EA9-932D-43EB-9BE4-4672721AFF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7C19CB8C-F0EB-4CE9-815B-33FED1203C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D477799A-EBE6-428E-BEDD-CE7A458F56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B124FC3D-5516-4712-9C6B-7030CF99E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B2C15319-CBA2-462D-A4CF-74E19F56D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F40C69C9-5F3B-4543-A640-A505E154048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34B88019-DCEB-4808-BD29-63DFB655A8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732DD-01F9-47A4-B3DD-C6AF46DD2C3D}" type="datetime1">
              <a:rPr lang="zh-TW" altLang="en-US"/>
              <a:pPr>
                <a:defRPr/>
              </a:pPr>
              <a:t>2019/3/21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6A88B880-FBAB-44E5-B5CC-97E54BA25A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97504F7F-9315-41AE-80B0-3249AAA1C8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B7DE85-4F96-4EFB-891F-772512A57D2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99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92589B4-7929-4A6E-91F7-7CB0CBFB4E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ADEDC-8CD1-405E-801B-EB04ABCC197A}" type="datetime1">
              <a:rPr lang="zh-TW" altLang="en-US"/>
              <a:pPr>
                <a:defRPr/>
              </a:pPr>
              <a:t>2019/3/21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C5CDD99-9DF5-4FF0-B739-7CB8B9D5FA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DAB70BE-2760-4258-88E4-0F0C32FE02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7079D-AAFE-447C-9353-F6C3C3AAF13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084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F193C7F-551B-4AAE-B327-C4DA7DCDAF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A28BF-FBCC-4FB1-838F-13DEDAA181A7}" type="datetime1">
              <a:rPr lang="zh-TW" altLang="en-US"/>
              <a:pPr>
                <a:defRPr/>
              </a:pPr>
              <a:t>2019/3/21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9EC5377-2440-4645-A194-F32C8969F7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42F8C9D-193F-4249-855F-A8CE5AC1BF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0CD00-5043-4089-9D4B-9985AFB5FA8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51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FA8D6AA-4749-4211-983A-96E6698838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ECF13-6D2D-4B4F-98D0-73A1B8BDA057}" type="datetime1">
              <a:rPr lang="zh-TW" altLang="en-US"/>
              <a:pPr>
                <a:defRPr/>
              </a:pPr>
              <a:t>2019/3/21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9312DD3-BFF2-40B2-9C06-B673B78E5F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7322F3F-1BF6-4EFF-9B6F-3A4BFC2A3F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4F7F1-4607-4D9B-BC4D-18679876F81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866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C23CD7D-6071-46E2-8FCC-6DA55BB0BD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A41FB-BB3E-46EF-8404-4D7BC79CC349}" type="datetime1">
              <a:rPr lang="zh-TW" altLang="en-US"/>
              <a:pPr>
                <a:defRPr/>
              </a:pPr>
              <a:t>2019/3/21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C46FB85-A0DB-49E4-A7FC-B125379057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7E6EC32-CE09-4AAA-90FC-2B4BC8AB1C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ADE35-87EA-421F-8EAF-C59B984F3A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215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BAC562D-4A46-4E3D-BC1A-4E6F0D9E0F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6137B-C49A-4D6B-849D-792ED6C20444}" type="datetime1">
              <a:rPr lang="zh-TW" altLang="en-US"/>
              <a:pPr>
                <a:defRPr/>
              </a:pPr>
              <a:t>2019/3/21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AD0A697-2F77-4593-919A-8FA17B44DE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B0D43E2-6C60-46EB-8550-CD4831619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A0D5A-332F-4392-BF26-04666C35CF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0406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7D69C86-2697-41A0-8A13-2C4DDC50A6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0D95B-3890-4BA8-8B39-AE2A09DE245F}" type="datetime1">
              <a:rPr lang="zh-TW" altLang="en-US"/>
              <a:pPr>
                <a:defRPr/>
              </a:pPr>
              <a:t>2019/3/21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0A62BB5C-C171-4908-B2CD-26700B4BD9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AE650EE-E28D-4EC8-937C-015AAC87F2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6985C-8DE5-463C-AE95-56568C28795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183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EA44F2DB-0922-46A8-9B5C-D4BEEE5A62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290A2-DABA-45F2-B5E9-25A6CAA7864F}" type="datetime1">
              <a:rPr lang="zh-TW" altLang="en-US"/>
              <a:pPr>
                <a:defRPr/>
              </a:pPr>
              <a:t>2019/3/21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B1C4AFBC-BF87-43A1-851B-120FC7048A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A33A0268-5FE4-436F-8A1F-0BE6C0AB01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51D88-1824-4687-8E36-2799D19EF63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123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906562AF-AB21-498F-9A88-71D6821C99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F3BBB-76BE-413A-971F-FB175B146121}" type="datetime1">
              <a:rPr lang="zh-TW" altLang="en-US"/>
              <a:pPr>
                <a:defRPr/>
              </a:pPr>
              <a:t>2019/3/21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9ECC3F6E-97FB-4252-BEF7-1155C41F15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646903E-6EC1-4BB6-8C4C-43C2925F64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FDAFE-DABA-49E1-8A04-9E50134E7D2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840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423C2D1-B897-488D-A866-77E1144140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931F3-931C-486E-B6F4-6FE410381B7B}" type="datetime1">
              <a:rPr lang="zh-TW" altLang="en-US"/>
              <a:pPr>
                <a:defRPr/>
              </a:pPr>
              <a:t>2019/3/21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ED7C378-71AC-48E0-B26E-302B8DE8D5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CC21400-7B63-4DBE-B491-36DECC7713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ECF60-A857-45F4-9A25-D21A90FAAFF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270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21034DB-5E6A-42FA-A0F1-A4CEC0322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430FA-155F-4948-8CED-822A48804929}" type="datetime1">
              <a:rPr lang="zh-TW" altLang="en-US"/>
              <a:pPr>
                <a:defRPr/>
              </a:pPr>
              <a:t>2019/3/21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07D2C5A-0E70-49D8-89A2-21BA398CE2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F4ED5B9-0A7D-4168-A0CA-C6B48E46E9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EBCFA-2E0D-4CBC-9522-0E6E3E6089A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1948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AB5BE25-8818-402F-93EF-3E5A372FDD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468975CE-E6F4-473B-941C-891C07379E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EAAA5C27-C94C-4F24-B8D5-FD8FBE94A4E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D8B6911-FFD8-424B-93F1-B14DA1E9AB0D}" type="datetime1">
              <a:rPr lang="zh-TW" altLang="en-US"/>
              <a:pPr>
                <a:defRPr/>
              </a:pPr>
              <a:t>2019/3/21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1DAADC3A-A6E0-4216-BC5F-B278C160586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87714F83-99DD-46A8-AC9B-1AD8963CF8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B377F78-815B-41C2-94C8-5F685F0F039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0AEBB602-B9D6-4A77-8471-0636CF63F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3367C6-DE49-4982-8DA9-6E27E7FB8C1C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9C4CC16-29C3-4036-A8EC-05A6A7C080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10263: Railway</a:t>
            </a:r>
            <a:endParaRPr lang="en-US" altLang="zh-TW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DCFE2D8-4C0F-490E-9364-334752C3A4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10263: Railway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杜詠聖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19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有一組連續的鐵道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線段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，找到此鐵道離火車站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最近的點。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先輸入點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，再輸入</a:t>
            </a:r>
            <a:r>
              <a:rPr lang="en-US" altLang="zh-TW" sz="2400" dirty="0">
                <a:latin typeface="Times New Roman" panose="02020603050405020304" pitchFamily="18" charset="0"/>
              </a:rPr>
              <a:t>N(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代表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條鐵路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，再輸入</a:t>
            </a:r>
            <a:r>
              <a:rPr lang="en-US" altLang="zh-TW" sz="2400" dirty="0">
                <a:latin typeface="Times New Roman" panose="02020603050405020304" pitchFamily="18" charset="0"/>
              </a:rPr>
              <a:t>N+1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sz="2400" dirty="0">
                <a:latin typeface="Times New Roman" panose="02020603050405020304" pitchFamily="18" charset="0"/>
              </a:rPr>
              <a:t>(2N+2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行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。重複上述步驟，直到</a:t>
            </a:r>
            <a:r>
              <a:rPr lang="en-US" altLang="zh-TW" sz="2400" dirty="0">
                <a:latin typeface="Times New Roman" panose="02020603050405020304" pitchFamily="18" charset="0"/>
              </a:rPr>
              <a:t>EOF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結束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075783C5-EC21-4D2D-966A-05C2E904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964E6F-5F0F-4350-A661-882F8D1C867F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329EEE3-A0EF-45FA-8409-77B7CCF606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en-US" altLang="zh-TW" sz="2400" u="sng" dirty="0">
                <a:latin typeface="Times New Roman" panose="02020603050405020304" pitchFamily="18" charset="0"/>
              </a:rPr>
              <a:t>6</a:t>
            </a:r>
            <a:r>
              <a:rPr lang="zh-TW" altLang="en-US" sz="2400" u="sng" dirty="0">
                <a:latin typeface="Times New Roman" panose="02020603050405020304" pitchFamily="18" charset="0"/>
              </a:rPr>
              <a:t> </a:t>
            </a:r>
            <a:r>
              <a:rPr lang="en-US" altLang="zh-TW" sz="2400" u="sng" dirty="0">
                <a:latin typeface="Times New Roman" panose="02020603050405020304" pitchFamily="18" charset="0"/>
              </a:rPr>
              <a:t>-3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u="sng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u="sng" dirty="0">
                <a:latin typeface="Times New Roman" panose="02020603050405020304" pitchFamily="18" charset="0"/>
              </a:rPr>
              <a:t>0</a:t>
            </a:r>
            <a:r>
              <a:rPr lang="zh-TW" altLang="en-US" sz="2400" u="sng" dirty="0">
                <a:latin typeface="Times New Roman" panose="02020603050405020304" pitchFamily="18" charset="0"/>
              </a:rPr>
              <a:t> </a:t>
            </a:r>
            <a:r>
              <a:rPr lang="en-US" altLang="zh-TW" sz="2400" u="sng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u="sng" dirty="0">
                <a:latin typeface="Times New Roman" panose="02020603050405020304" pitchFamily="18" charset="0"/>
              </a:rPr>
              <a:t>5</a:t>
            </a:r>
            <a:r>
              <a:rPr lang="zh-TW" altLang="en-US" sz="2400" u="sng" dirty="0">
                <a:latin typeface="Times New Roman" panose="02020603050405020304" pitchFamily="18" charset="0"/>
              </a:rPr>
              <a:t> </a:t>
            </a:r>
            <a:r>
              <a:rPr lang="en-US" altLang="zh-TW" sz="2400" u="sng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u="sng" dirty="0">
                <a:latin typeface="Times New Roman" panose="02020603050405020304" pitchFamily="18" charset="0"/>
              </a:rPr>
              <a:t>9 -5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u="sng" dirty="0">
                <a:latin typeface="Times New Roman" panose="02020603050405020304" pitchFamily="18" charset="0"/>
              </a:rPr>
              <a:t>15</a:t>
            </a:r>
            <a:r>
              <a:rPr lang="zh-TW" altLang="en-US" sz="2400" u="sng" dirty="0">
                <a:latin typeface="Times New Roman" panose="02020603050405020304" pitchFamily="18" charset="0"/>
              </a:rPr>
              <a:t> </a:t>
            </a:r>
            <a:r>
              <a:rPr lang="en-US" altLang="zh-TW" sz="2400" u="sng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7.8966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-2.2414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</a:t>
            </a:r>
            <a:r>
              <a:rPr lang="en-US" altLang="zh-TW" sz="2400" u="sng" dirty="0">
                <a:latin typeface="Times New Roman" panose="02020603050405020304" pitchFamily="18" charset="0"/>
              </a:rPr>
              <a:t>0</a:t>
            </a:r>
            <a:r>
              <a:rPr lang="zh-TW" altLang="en-US" sz="2400" u="sng" dirty="0">
                <a:latin typeface="Times New Roman" panose="02020603050405020304" pitchFamily="18" charset="0"/>
              </a:rPr>
              <a:t>  </a:t>
            </a:r>
            <a:r>
              <a:rPr lang="en-US" altLang="zh-TW" sz="2400" u="sng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u="sng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u="sng" dirty="0">
                <a:latin typeface="Times New Roman" panose="02020603050405020304" pitchFamily="18" charset="0"/>
              </a:rPr>
              <a:t>1</a:t>
            </a:r>
            <a:r>
              <a:rPr lang="zh-TW" altLang="en-US" sz="2400" u="sng" dirty="0">
                <a:latin typeface="Times New Roman" panose="02020603050405020304" pitchFamily="18" charset="0"/>
              </a:rPr>
              <a:t> </a:t>
            </a:r>
            <a:r>
              <a:rPr lang="en-US" altLang="zh-TW" sz="2400" u="sng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u="sng" dirty="0">
                <a:latin typeface="Times New Roman" panose="02020603050405020304" pitchFamily="18" charset="0"/>
              </a:rPr>
              <a:t>2</a:t>
            </a:r>
            <a:r>
              <a:rPr lang="zh-TW" altLang="en-US" sz="2400" u="sng" dirty="0">
                <a:latin typeface="Times New Roman" panose="02020603050405020304" pitchFamily="18" charset="0"/>
              </a:rPr>
              <a:t> </a:t>
            </a:r>
            <a:r>
              <a:rPr lang="en-US" altLang="zh-TW" sz="2400" u="sng" dirty="0">
                <a:latin typeface="Times New Roman" panose="02020603050405020304" pitchFamily="18" charset="0"/>
              </a:rPr>
              <a:t>0</a:t>
            </a:r>
            <a:r>
              <a:rPr lang="zh-TW" altLang="zh-TW" sz="2400" dirty="0">
                <a:latin typeface="Times New Roman" panose="02020603050405020304" pitchFamily="18" charset="0"/>
              </a:rPr>
              <a:t>    </a:t>
            </a:r>
            <a:r>
              <a:rPr lang="zh-TW" altLang="en-US" sz="2400" dirty="0">
                <a:latin typeface="Times New Roman" panose="02020603050405020304" pitchFamily="18" charset="0"/>
              </a:rPr>
              <a:t>       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1.0000</a:t>
            </a:r>
            <a:r>
              <a:rPr lang="zh-TW" altLang="en-US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0.0000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pic>
        <p:nvPicPr>
          <p:cNvPr id="17" name="圖片 16">
            <a:extLst>
              <a:ext uri="{FF2B5EF4-FFF2-40B4-BE49-F238E27FC236}">
                <a16:creationId xmlns:a16="http://schemas.microsoft.com/office/drawing/2014/main" id="{887CD3CE-A2D6-473E-B62E-46F3954DF1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22" t="15688" r="17522" b="5182"/>
          <a:stretch/>
        </p:blipFill>
        <p:spPr>
          <a:xfrm>
            <a:off x="1224000" y="1836000"/>
            <a:ext cx="6846689" cy="4689354"/>
          </a:xfrm>
          <a:prstGeom prst="rect">
            <a:avLst/>
          </a:prstGeom>
        </p:spPr>
      </p:pic>
      <p:pic>
        <p:nvPicPr>
          <p:cNvPr id="19" name="圖片 18">
            <a:extLst>
              <a:ext uri="{FF2B5EF4-FFF2-40B4-BE49-F238E27FC236}">
                <a16:creationId xmlns:a16="http://schemas.microsoft.com/office/drawing/2014/main" id="{93327518-05FD-4862-83F2-888514956C4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20" t="15687" r="17520" b="5184"/>
          <a:stretch/>
        </p:blipFill>
        <p:spPr>
          <a:xfrm>
            <a:off x="1224000" y="1836000"/>
            <a:ext cx="6847111" cy="4689295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:a16="http://schemas.microsoft.com/office/drawing/2014/main" id="{1E0750E3-8404-4F17-B153-4DCB0C5BF3F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20" t="15687" r="17520" b="5184"/>
          <a:stretch/>
        </p:blipFill>
        <p:spPr>
          <a:xfrm>
            <a:off x="1224000" y="1836000"/>
            <a:ext cx="6847111" cy="4689295"/>
          </a:xfrm>
          <a:prstGeom prst="rect">
            <a:avLst/>
          </a:prstGeom>
        </p:spPr>
      </p:pic>
      <p:pic>
        <p:nvPicPr>
          <p:cNvPr id="23" name="圖片 22">
            <a:extLst>
              <a:ext uri="{FF2B5EF4-FFF2-40B4-BE49-F238E27FC236}">
                <a16:creationId xmlns:a16="http://schemas.microsoft.com/office/drawing/2014/main" id="{B6994F1C-7820-4BB0-AA7B-054AA425563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20" t="15687" r="17520" b="5184"/>
          <a:stretch/>
        </p:blipFill>
        <p:spPr>
          <a:xfrm>
            <a:off x="1224000" y="1836000"/>
            <a:ext cx="6847111" cy="4689295"/>
          </a:xfrm>
          <a:prstGeom prst="rect">
            <a:avLst/>
          </a:prstGeom>
        </p:spPr>
      </p:pic>
      <p:pic>
        <p:nvPicPr>
          <p:cNvPr id="25" name="圖片 24">
            <a:extLst>
              <a:ext uri="{FF2B5EF4-FFF2-40B4-BE49-F238E27FC236}">
                <a16:creationId xmlns:a16="http://schemas.microsoft.com/office/drawing/2014/main" id="{B42AEDA5-090E-4144-B648-D95E8A3DFD8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20" t="15687" r="17520" b="5184"/>
          <a:stretch/>
        </p:blipFill>
        <p:spPr>
          <a:xfrm>
            <a:off x="1224000" y="1836000"/>
            <a:ext cx="6847111" cy="46892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40FDB052-1AD9-4274-B444-894A0BD78C44}"/>
                  </a:ext>
                </a:extLst>
              </p:cNvPr>
              <p:cNvSpPr txBox="1"/>
              <p:nvPr/>
            </p:nvSpPr>
            <p:spPr>
              <a:xfrm>
                <a:off x="3419872" y="4992275"/>
                <a:ext cx="36497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zh-TW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40FDB052-1AD9-4274-B444-894A0BD78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4992275"/>
                <a:ext cx="364972" cy="369332"/>
              </a:xfrm>
              <a:prstGeom prst="rect">
                <a:avLst/>
              </a:prstGeom>
              <a:blipFill>
                <a:blip r:embed="rId8"/>
                <a:stretch>
                  <a:fillRect l="-15000" r="-15000" b="-819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圖片 26">
            <a:extLst>
              <a:ext uri="{FF2B5EF4-FFF2-40B4-BE49-F238E27FC236}">
                <a16:creationId xmlns:a16="http://schemas.microsoft.com/office/drawing/2014/main" id="{A3754C08-6E43-430D-9046-341E17AAE6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39752" y="384621"/>
            <a:ext cx="475529" cy="4023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050B3C37-6147-403A-A2E1-EEBBCC839673}"/>
                  </a:ext>
                </a:extLst>
              </p:cNvPr>
              <p:cNvSpPr txBox="1"/>
              <p:nvPr/>
            </p:nvSpPr>
            <p:spPr>
              <a:xfrm>
                <a:off x="2878781" y="384621"/>
                <a:ext cx="32970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zh-TW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050B3C37-6147-403A-A2E1-EEBBCC8396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781" y="384621"/>
                <a:ext cx="329706" cy="369332"/>
              </a:xfrm>
              <a:prstGeom prst="rect">
                <a:avLst/>
              </a:prstGeom>
              <a:blipFill>
                <a:blip r:embed="rId10"/>
                <a:stretch>
                  <a:fillRect l="-16667" r="-16667" b="-983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字方塊 28">
                <a:extLst>
                  <a:ext uri="{FF2B5EF4-FFF2-40B4-BE49-F238E27FC236}">
                    <a16:creationId xmlns:a16="http://schemas.microsoft.com/office/drawing/2014/main" id="{F5B853B0-8CA6-444F-AE04-4538CE851C45}"/>
                  </a:ext>
                </a:extLst>
              </p:cNvPr>
              <p:cNvSpPr txBox="1"/>
              <p:nvPr/>
            </p:nvSpPr>
            <p:spPr>
              <a:xfrm>
                <a:off x="3738428" y="279137"/>
                <a:ext cx="10356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zh-TW" alt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zh-TW" altLang="en-US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zh-TW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文字方塊 28">
                <a:extLst>
                  <a:ext uri="{FF2B5EF4-FFF2-40B4-BE49-F238E27FC236}">
                    <a16:creationId xmlns:a16="http://schemas.microsoft.com/office/drawing/2014/main" id="{F5B853B0-8CA6-444F-AE04-4538CE851C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8428" y="279137"/>
                <a:ext cx="1035605" cy="369332"/>
              </a:xfrm>
              <a:prstGeom prst="rect">
                <a:avLst/>
              </a:prstGeom>
              <a:blipFill>
                <a:blip r:embed="rId11"/>
                <a:stretch>
                  <a:fillRect l="-4706" r="-5882" b="-1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>
            <a:extLst>
              <a:ext uri="{FF2B5EF4-FFF2-40B4-BE49-F238E27FC236}">
                <a16:creationId xmlns:a16="http://schemas.microsoft.com/office/drawing/2014/main" id="{7047E1F9-2BFA-4149-A080-42193E4157FE}"/>
              </a:ext>
            </a:extLst>
          </p:cNvPr>
          <p:cNvGrpSpPr/>
          <p:nvPr/>
        </p:nvGrpSpPr>
        <p:grpSpPr>
          <a:xfrm>
            <a:off x="3628627" y="1713020"/>
            <a:ext cx="1162472" cy="473075"/>
            <a:chOff x="7524328" y="260648"/>
            <a:chExt cx="1162472" cy="473075"/>
          </a:xfrm>
        </p:grpSpPr>
        <p:sp>
          <p:nvSpPr>
            <p:cNvPr id="2" name="平行四邊形 1">
              <a:extLst>
                <a:ext uri="{FF2B5EF4-FFF2-40B4-BE49-F238E27FC236}">
                  <a16:creationId xmlns:a16="http://schemas.microsoft.com/office/drawing/2014/main" id="{54A5349D-D284-48A0-8EBA-B995A2C78504}"/>
                </a:ext>
              </a:extLst>
            </p:cNvPr>
            <p:cNvSpPr/>
            <p:nvPr/>
          </p:nvSpPr>
          <p:spPr bwMode="auto">
            <a:xfrm>
              <a:off x="7524328" y="260648"/>
              <a:ext cx="1162472" cy="457200"/>
            </a:xfrm>
            <a:prstGeom prst="parallelogram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B23A3D4D-87EC-4DB5-8068-6D1C2461E4AE}"/>
                </a:ext>
              </a:extLst>
            </p:cNvPr>
            <p:cNvCxnSpPr>
              <a:stCxn id="2" idx="1"/>
            </p:cNvCxnSpPr>
            <p:nvPr/>
          </p:nvCxnSpPr>
          <p:spPr bwMode="auto">
            <a:xfrm>
              <a:off x="8162714" y="260648"/>
              <a:ext cx="9686" cy="4572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直線單箭頭接點 5">
              <a:extLst>
                <a:ext uri="{FF2B5EF4-FFF2-40B4-BE49-F238E27FC236}">
                  <a16:creationId xmlns:a16="http://schemas.microsoft.com/office/drawing/2014/main" id="{50D08270-01DA-49A1-AA51-025371A0BA51}"/>
                </a:ext>
              </a:extLst>
            </p:cNvPr>
            <p:cNvCxnSpPr/>
            <p:nvPr/>
          </p:nvCxnSpPr>
          <p:spPr bwMode="auto">
            <a:xfrm>
              <a:off x="7524328" y="717848"/>
              <a:ext cx="108012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8" name="直線單箭頭接點 7">
              <a:extLst>
                <a:ext uri="{FF2B5EF4-FFF2-40B4-BE49-F238E27FC236}">
                  <a16:creationId xmlns:a16="http://schemas.microsoft.com/office/drawing/2014/main" id="{3104DF01-ECEF-4761-B1CA-36095AEDB79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524328" y="260648"/>
              <a:ext cx="123986" cy="47307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</p:grpSp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075783C5-EC21-4D2D-966A-05C2E904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964E6F-5F0F-4350-A661-882F8D1C867F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Rectangle 3">
                <a:extLst>
                  <a:ext uri="{FF2B5EF4-FFF2-40B4-BE49-F238E27FC236}">
                    <a16:creationId xmlns:a16="http://schemas.microsoft.com/office/drawing/2014/main" id="{A329EEE3-A0EF-45FA-8409-77B7CCF606D4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1.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利用外積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(X</a:t>
                </a:r>
                <a:r>
                  <a:rPr lang="en-US" altLang="zh-TW" sz="16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Y</a:t>
                </a:r>
                <a:r>
                  <a:rPr lang="en-US" altLang="zh-TW" sz="16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2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-Y</a:t>
                </a:r>
                <a:r>
                  <a:rPr lang="en-US" altLang="zh-TW" sz="16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X</a:t>
                </a:r>
                <a:r>
                  <a:rPr lang="en-US" altLang="zh-TW" sz="16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2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</a:t>
                </a:r>
                <a:r>
                  <a:rPr lang="zh-TW" altLang="en-US" sz="2400">
                    <a:latin typeface="Times New Roman" panose="02020603050405020304" pitchFamily="18" charset="0"/>
                    <a:sym typeface="Wingdings" panose="05000000000000000000" pitchFamily="2" charset="2"/>
                  </a:rPr>
                  <a:t>點到直線距離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altLang="zh-TW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zh-TW" alt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外</m:t>
                        </m:r>
                        <m:r>
                          <m:rPr>
                            <m:nor/>
                          </m:rPr>
                          <a:rPr lang="zh-TW" altLang="en-US" sz="2400" dirty="0">
                            <a:latin typeface="Times New Roman" panose="02020603050405020304" pitchFamily="18" charset="0"/>
                            <a:sym typeface="Wingdings" panose="05000000000000000000" pitchFamily="2" charset="2"/>
                          </a:rPr>
                          <m:t>積</m:t>
                        </m:r>
                      </m:num>
                      <m:den>
                        <m:r>
                          <a:rPr lang="zh-TW" altLang="en-US" sz="2400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線段長度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)</a:t>
                </a: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:r>
                  <a:rPr lang="zh-TW" altLang="en-US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兩向量外積</a:t>
                </a:r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=</a:t>
                </a:r>
                <a:r>
                  <a:rPr lang="zh-TW" altLang="en-US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兩向量圍成的平行四邊形面積</a:t>
                </a:r>
                <a:endParaRPr lang="en-US" altLang="zh-TW" sz="20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endParaRPr lang="en-US" altLang="zh-TW" sz="20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	</a:t>
                </a:r>
                <a:r>
                  <a:rPr lang="zh-TW" altLang="en-US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高</a:t>
                </a:r>
                <a:endParaRPr lang="en-US" altLang="zh-TW" sz="20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endParaRPr lang="en-US" altLang="zh-TW" sz="20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000" b="1" dirty="0">
                    <a:solidFill>
                      <a:srgbClr val="3BA943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         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+mn-cs"/>
                    <a:sym typeface="Wingdings" panose="05000000000000000000" pitchFamily="2" charset="2"/>
                  </a:rPr>
                  <a:t>2.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+mn-cs"/>
                    <a:sym typeface="Wingdings" panose="05000000000000000000" pitchFamily="2" charset="2"/>
                  </a:rPr>
                  <a:t>利用內積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+mn-cs"/>
                    <a:sym typeface="Wingdings" panose="05000000000000000000" pitchFamily="2" charset="2"/>
                  </a:rPr>
                  <a:t>(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X</a:t>
                </a:r>
                <a:r>
                  <a:rPr lang="en-US" altLang="zh-TW" sz="16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X</a:t>
                </a:r>
                <a:r>
                  <a:rPr lang="en-US" altLang="zh-TW" sz="16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2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+Y</a:t>
                </a:r>
                <a:r>
                  <a:rPr lang="en-US" altLang="zh-TW" sz="16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1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Y</a:t>
                </a:r>
                <a:r>
                  <a:rPr lang="en-US" altLang="zh-TW" sz="16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2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+mn-cs"/>
                    <a:sym typeface="Wingdings" panose="05000000000000000000" pitchFamily="2" charset="2"/>
                  </a:rPr>
                  <a:t>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altLang="zh-TW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zh-TW" altLang="en-US" sz="2400" dirty="0">
                            <a:latin typeface="Times New Roman" panose="02020603050405020304" pitchFamily="18" charset="0"/>
                            <a:sym typeface="Wingdings" panose="05000000000000000000" pitchFamily="2" charset="2"/>
                          </a:rPr>
                          <m:t>內積</m:t>
                        </m:r>
                      </m:num>
                      <m:den>
                        <m:sSup>
                          <m:sSupPr>
                            <m:ctrlPr>
                              <a:rPr lang="pt-BR" altLang="zh-TW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zh-TW" altLang="en-US" sz="2400" dirty="0">
                                <a:latin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線段長度</m:t>
                            </m:r>
                          </m:e>
                          <m:sup>
                            <m:r>
                              <a:rPr lang="pt-BR" altLang="zh-TW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𝑎</m:t>
                                </m:r>
                              </m:e>
                            </m:acc>
                          </m:e>
                        </m:d>
                        <m:func>
                          <m:funcPr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400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cos</m:t>
                            </m:r>
                          </m:fName>
                          <m:e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𝜃</m:t>
                            </m:r>
                          </m:e>
                        </m:func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+mn-cs"/>
                    <a:sym typeface="Wingdings" panose="05000000000000000000" pitchFamily="2" charset="2"/>
                  </a:rPr>
                  <a:t>)</a:t>
                </a: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000" b="1" dirty="0">
                    <a:solidFill>
                      <a:srgbClr val="3BA943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:r>
                  <a:rPr lang="zh-TW" altLang="en-US" sz="2000" b="1" dirty="0">
                    <a:solidFill>
                      <a:srgbClr val="3BA943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1.</a:t>
                </a:r>
                <a:r>
                  <a:rPr lang="zh-TW" altLang="en-US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判斷投影點是否在此線段上。</a:t>
                </a:r>
                <a:endParaRPr lang="en-US" altLang="zh-TW" sz="20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	</a:t>
                </a:r>
                <a:r>
                  <a:rPr lang="zh-TW" altLang="en-US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2.</a:t>
                </a:r>
                <a:r>
                  <a:rPr lang="zh-TW" altLang="en-US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求投影點和線段兩點之間長度的比例。</a:t>
                </a:r>
                <a:endParaRPr lang="en-US" altLang="zh-TW" sz="20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    a                                                  </a:t>
                </a:r>
                <a:r>
                  <a:rPr lang="en-US" altLang="zh-TW" sz="2000" dirty="0" err="1">
                    <a:latin typeface="Times New Roman" panose="02020603050405020304" pitchFamily="18" charset="0"/>
                    <a:sym typeface="Wingdings" panose="05000000000000000000" pitchFamily="2" charset="2"/>
                  </a:rPr>
                  <a:t>a</a:t>
                </a:r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                                        </a:t>
                </a:r>
                <a:r>
                  <a:rPr lang="en-US" altLang="zh-TW" sz="2000" dirty="0" err="1">
                    <a:latin typeface="Times New Roman" panose="02020603050405020304" pitchFamily="18" charset="0"/>
                    <a:sym typeface="Wingdings" panose="05000000000000000000" pitchFamily="2" charset="2"/>
                  </a:rPr>
                  <a:t>a</a:t>
                </a:r>
                <a:endParaRPr lang="en-US" altLang="zh-TW" sz="20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endParaRPr lang="en-US" altLang="zh-TW" sz="20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000" i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                         b                                        </a:t>
                </a:r>
                <a:r>
                  <a:rPr lang="en-US" altLang="zh-TW" sz="2000" i="1" dirty="0" err="1">
                    <a:latin typeface="Times New Roman" panose="02020603050405020304" pitchFamily="18" charset="0"/>
                    <a:sym typeface="Wingdings" panose="05000000000000000000" pitchFamily="2" charset="2"/>
                  </a:rPr>
                  <a:t>b</a:t>
                </a:r>
                <a:r>
                  <a:rPr lang="en-US" altLang="zh-TW" sz="2000" i="1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                       </a:t>
                </a:r>
                <a:r>
                  <a:rPr lang="en-US" altLang="zh-TW" sz="2000" i="1" dirty="0" err="1">
                    <a:latin typeface="Times New Roman" panose="02020603050405020304" pitchFamily="18" charset="0"/>
                    <a:sym typeface="Wingdings" panose="05000000000000000000" pitchFamily="2" charset="2"/>
                  </a:rPr>
                  <a:t>b</a:t>
                </a:r>
                <a:endParaRPr lang="en-US" altLang="zh-TW" sz="2000" i="1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000" dirty="0">
                    <a:sym typeface="Wingdings" panose="05000000000000000000" pitchFamily="2" charset="2"/>
                  </a:rPr>
                  <a:t>       </a:t>
                </a:r>
                <a14:m>
                  <m:oMath xmlns:m="http://schemas.openxmlformats.org/officeDocument/2006/math">
                    <m:r>
                      <a:rPr lang="zh-TW" altLang="en-US" sz="20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f>
                      <m:fPr>
                        <m:ctrlPr>
                          <a:rPr lang="en-US" altLang="zh-TW" sz="2000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altLang="zh-TW" sz="20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altLang="zh-TW" sz="20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0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𝑎</m:t>
                                </m:r>
                              </m:e>
                            </m:acc>
                          </m:e>
                        </m:d>
                        <m:func>
                          <m:funcPr>
                            <m:ctrlPr>
                              <a:rPr lang="en-US" altLang="zh-TW" sz="20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000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cos</m:t>
                            </m:r>
                          </m:fName>
                          <m:e>
                            <m:r>
                              <a:rPr lang="en-US" altLang="zh-TW" sz="20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𝜃</m:t>
                            </m:r>
                          </m:e>
                        </m:func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altLang="zh-TW" sz="20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altLang="zh-TW" sz="20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0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den>
                    </m:f>
                  </m:oMath>
                </a14:m>
                <a:r>
                  <a:rPr lang="en-US" altLang="zh-TW" sz="2000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&lt;0</a:t>
                </a:r>
                <a:r>
                  <a:rPr lang="en-US" altLang="zh-TW" sz="2000" dirty="0">
                    <a:sym typeface="Wingdings" panose="05000000000000000000" pitchFamily="2" charset="2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altLang="zh-TW" sz="2000" b="0" i="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</m:t>
                    </m:r>
                    <m:r>
                      <a:rPr lang="en-US" altLang="zh-TW" sz="2000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f>
                      <m:fPr>
                        <m:ctrlPr>
                          <a:rPr lang="en-US" altLang="zh-TW" sz="2000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altLang="zh-TW" sz="20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altLang="zh-TW" sz="20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0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𝑎</m:t>
                                </m:r>
                              </m:e>
                            </m:acc>
                          </m:e>
                        </m:d>
                        <m:func>
                          <m:funcPr>
                            <m:ctrlPr>
                              <a:rPr lang="en-US" altLang="zh-TW" sz="20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000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cos</m:t>
                            </m:r>
                          </m:fName>
                          <m:e>
                            <m:r>
                              <a:rPr lang="en-US" altLang="zh-TW" sz="20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𝜃</m:t>
                            </m:r>
                          </m:e>
                        </m:func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altLang="zh-TW" sz="20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altLang="zh-TW" sz="20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0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den>
                    </m:f>
                    <m:r>
                      <a:rPr lang="en-US" altLang="zh-TW" sz="2000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r>
                      <a:rPr lang="en-US" altLang="zh-TW" sz="2000" b="0" i="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</m:t>
                    </m:r>
                  </m:oMath>
                </a14:m>
                <a:r>
                  <a:rPr lang="en-US" altLang="zh-TW" sz="2000" dirty="0">
                    <a:sym typeface="Wingdings" panose="05000000000000000000" pitchFamily="2" charset="2"/>
                  </a:rPr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000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altLang="zh-TW" sz="20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altLang="zh-TW" sz="20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0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𝑎</m:t>
                                </m:r>
                              </m:e>
                            </m:acc>
                          </m:e>
                        </m:d>
                        <m:func>
                          <m:funcPr>
                            <m:ctrlPr>
                              <a:rPr lang="en-US" altLang="zh-TW" sz="20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000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cos</m:t>
                            </m:r>
                          </m:fName>
                          <m:e>
                            <m:r>
                              <a:rPr lang="en-US" altLang="zh-TW" sz="20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𝜃</m:t>
                            </m:r>
                          </m:e>
                        </m:func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altLang="zh-TW" sz="20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altLang="zh-TW" sz="20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0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den>
                    </m:f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&gt;1</a:t>
                </a:r>
              </a:p>
            </p:txBody>
          </p:sp>
        </mc:Choice>
        <mc:Fallback xmlns="">
          <p:sp>
            <p:nvSpPr>
              <p:cNvPr id="6147" name="Rectangle 3">
                <a:extLst>
                  <a:ext uri="{FF2B5EF4-FFF2-40B4-BE49-F238E27FC236}">
                    <a16:creationId xmlns:a16="http://schemas.microsoft.com/office/drawing/2014/main" id="{A329EEE3-A0EF-45FA-8409-77B7CCF606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r="-8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群組 6">
            <a:extLst>
              <a:ext uri="{FF2B5EF4-FFF2-40B4-BE49-F238E27FC236}">
                <a16:creationId xmlns:a16="http://schemas.microsoft.com/office/drawing/2014/main" id="{FF987E88-0122-4088-8E2C-D758A87F3243}"/>
              </a:ext>
            </a:extLst>
          </p:cNvPr>
          <p:cNvGrpSpPr/>
          <p:nvPr/>
        </p:nvGrpSpPr>
        <p:grpSpPr>
          <a:xfrm>
            <a:off x="3762164" y="4108052"/>
            <a:ext cx="1619672" cy="504056"/>
            <a:chOff x="6995399" y="2089212"/>
            <a:chExt cx="1619672" cy="504056"/>
          </a:xfrm>
        </p:grpSpPr>
        <p:cxnSp>
          <p:nvCxnSpPr>
            <p:cNvPr id="11" name="直線單箭頭接點 10">
              <a:extLst>
                <a:ext uri="{FF2B5EF4-FFF2-40B4-BE49-F238E27FC236}">
                  <a16:creationId xmlns:a16="http://schemas.microsoft.com/office/drawing/2014/main" id="{9232C6AF-1E3B-4805-8561-16B7134A1261}"/>
                </a:ext>
              </a:extLst>
            </p:cNvPr>
            <p:cNvCxnSpPr/>
            <p:nvPr/>
          </p:nvCxnSpPr>
          <p:spPr bwMode="auto">
            <a:xfrm>
              <a:off x="6995399" y="2593268"/>
              <a:ext cx="161967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FB2BD408-632B-4054-82E7-50E7D456D69E}"/>
                </a:ext>
              </a:extLst>
            </p:cNvPr>
            <p:cNvCxnSpPr/>
            <p:nvPr/>
          </p:nvCxnSpPr>
          <p:spPr bwMode="auto">
            <a:xfrm flipV="1">
              <a:off x="6995399" y="2089212"/>
              <a:ext cx="933872" cy="504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</p:grpSp>
      <p:grpSp>
        <p:nvGrpSpPr>
          <p:cNvPr id="5" name="群組 4">
            <a:extLst>
              <a:ext uri="{FF2B5EF4-FFF2-40B4-BE49-F238E27FC236}">
                <a16:creationId xmlns:a16="http://schemas.microsoft.com/office/drawing/2014/main" id="{DB01450B-5397-4832-AB2F-C8D2CC6A2EB4}"/>
              </a:ext>
            </a:extLst>
          </p:cNvPr>
          <p:cNvGrpSpPr/>
          <p:nvPr/>
        </p:nvGrpSpPr>
        <p:grpSpPr>
          <a:xfrm>
            <a:off x="6322060" y="4036044"/>
            <a:ext cx="1195916" cy="576064"/>
            <a:chOff x="6781800" y="2881002"/>
            <a:chExt cx="1195916" cy="576064"/>
          </a:xfrm>
        </p:grpSpPr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C15D6E2F-1006-425A-941A-8B9C954D1AF3}"/>
                </a:ext>
              </a:extLst>
            </p:cNvPr>
            <p:cNvCxnSpPr/>
            <p:nvPr/>
          </p:nvCxnSpPr>
          <p:spPr bwMode="auto">
            <a:xfrm>
              <a:off x="6781800" y="3457066"/>
              <a:ext cx="80988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BEB1AA84-4CA4-45C5-B6ED-7A72A1FC134B}"/>
                </a:ext>
              </a:extLst>
            </p:cNvPr>
            <p:cNvCxnSpPr/>
            <p:nvPr/>
          </p:nvCxnSpPr>
          <p:spPr bwMode="auto">
            <a:xfrm flipV="1">
              <a:off x="6815244" y="2881002"/>
              <a:ext cx="1162472" cy="57606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</p:grpSp>
      <p:grpSp>
        <p:nvGrpSpPr>
          <p:cNvPr id="3" name="群組 2">
            <a:extLst>
              <a:ext uri="{FF2B5EF4-FFF2-40B4-BE49-F238E27FC236}">
                <a16:creationId xmlns:a16="http://schemas.microsoft.com/office/drawing/2014/main" id="{242AE7D4-0667-44D5-A76C-BA68EDBA304B}"/>
              </a:ext>
            </a:extLst>
          </p:cNvPr>
          <p:cNvGrpSpPr/>
          <p:nvPr/>
        </p:nvGrpSpPr>
        <p:grpSpPr>
          <a:xfrm>
            <a:off x="1459514" y="4036044"/>
            <a:ext cx="1224136" cy="576064"/>
            <a:chOff x="4716016" y="2870380"/>
            <a:chExt cx="1224136" cy="576064"/>
          </a:xfrm>
        </p:grpSpPr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A7B012DE-3705-49A5-BC53-4EF786E26511}"/>
                </a:ext>
              </a:extLst>
            </p:cNvPr>
            <p:cNvCxnSpPr/>
            <p:nvPr/>
          </p:nvCxnSpPr>
          <p:spPr bwMode="auto">
            <a:xfrm>
              <a:off x="5004048" y="3446444"/>
              <a:ext cx="93610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686D274B-78DA-45B3-8B1C-1BC53999D429}"/>
                </a:ext>
              </a:extLst>
            </p:cNvPr>
            <p:cNvCxnSpPr/>
            <p:nvPr/>
          </p:nvCxnSpPr>
          <p:spPr bwMode="auto">
            <a:xfrm flipH="1" flipV="1">
              <a:off x="4716016" y="2870380"/>
              <a:ext cx="288032" cy="57606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22033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075783C5-EC21-4D2D-966A-05C2E904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964E6F-5F0F-4350-A661-882F8D1C867F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Rectangle 3">
                <a:extLst>
                  <a:ext uri="{FF2B5EF4-FFF2-40B4-BE49-F238E27FC236}">
                    <a16:creationId xmlns:a16="http://schemas.microsoft.com/office/drawing/2014/main" id="{A329EEE3-A0EF-45FA-8409-77B7CCF606D4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0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  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+mn-cs"/>
                    <a:sym typeface="Wingdings" panose="05000000000000000000" pitchFamily="2" charset="2"/>
                  </a:rPr>
                  <a:t>情況：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spcBef>
                    <a:spcPts val="0"/>
                  </a:spcBef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     1.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若投影點在線上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2400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0≤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f>
                      <m:fPr>
                        <m:ctrlPr>
                          <a:rPr lang="pt-BR" altLang="zh-TW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zh-TW" altLang="en-US" sz="2400" dirty="0">
                            <a:latin typeface="Times New Roman" panose="02020603050405020304" pitchFamily="18" charset="0"/>
                            <a:sym typeface="Wingdings" panose="05000000000000000000" pitchFamily="2" charset="2"/>
                          </a:rPr>
                          <m:t>內積</m:t>
                        </m:r>
                      </m:num>
                      <m:den>
                        <m:sSup>
                          <m:sSupPr>
                            <m:ctrlPr>
                              <a:rPr lang="pt-BR" altLang="zh-TW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zh-TW" altLang="en-US" sz="2400" dirty="0">
                                <a:latin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線段長度</m:t>
                            </m:r>
                          </m:e>
                          <m:sup>
                            <m:r>
                              <a:rPr lang="pt-BR" altLang="zh-TW" sz="2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𝑎</m:t>
                                </m:r>
                              </m:e>
                            </m:acc>
                          </m:e>
                        </m:d>
                        <m:func>
                          <m:funcPr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400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cos</m:t>
                            </m:r>
                          </m:fName>
                          <m:e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𝜃</m:t>
                            </m:r>
                          </m:e>
                        </m:func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den>
                    </m:f>
                    <m:r>
                      <a:rPr lang="en-US" altLang="zh-TW" sz="2400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≤1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)</a:t>
                </a:r>
              </a:p>
              <a:p>
                <a:pPr marL="457200" lvl="1" indent="0" eaLnBrk="1" hangingPunct="1">
                  <a:lnSpc>
                    <a:spcPct val="90000"/>
                  </a:lnSpc>
                  <a:spcBef>
                    <a:spcPts val="0"/>
                  </a:spcBef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距離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altLang="zh-TW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zh-TW" altLang="en-US" sz="2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外</m:t>
                        </m:r>
                        <m:r>
                          <m:rPr>
                            <m:nor/>
                          </m:rPr>
                          <a:rPr lang="zh-TW" altLang="en-US" sz="2400" dirty="0">
                            <a:latin typeface="Times New Roman" panose="02020603050405020304" pitchFamily="18" charset="0"/>
                            <a:sym typeface="Wingdings" panose="05000000000000000000" pitchFamily="2" charset="2"/>
                          </a:rPr>
                          <m:t>積</m:t>
                        </m:r>
                      </m:num>
                      <m:den>
                        <m:r>
                          <a:rPr lang="zh-TW" altLang="en-US" sz="2400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線段長度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)==0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：自己</a:t>
                </a:r>
                <a:endParaRPr lang="en-US" altLang="zh-TW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spcBef>
                    <a:spcPts val="0"/>
                  </a:spcBef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			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距離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altLang="zh-TW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zh-TW" alt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外</m:t>
                        </m:r>
                        <m:r>
                          <m:rPr>
                            <m:nor/>
                          </m:rPr>
                          <a:rPr lang="zh-TW" altLang="en-US" sz="2400" dirty="0">
                            <a:latin typeface="Times New Roman" panose="02020603050405020304" pitchFamily="18" charset="0"/>
                            <a:sym typeface="Wingdings" panose="05000000000000000000" pitchFamily="2" charset="2"/>
                          </a:rPr>
                          <m:t>積</m:t>
                        </m:r>
                      </m:num>
                      <m:den>
                        <m:r>
                          <a:rPr lang="zh-TW" altLang="en-US" sz="2400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線段長度</m:t>
                        </m:r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!=0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：投影點</a:t>
                </a:r>
                <a:endParaRPr lang="en-US" altLang="zh-TW" sz="2400" dirty="0">
                  <a:latin typeface="Times New Roman" panose="02020603050405020304" pitchFamily="18" charset="0"/>
                  <a:cs typeface="+mn-cs"/>
                  <a:sym typeface="Wingdings" panose="05000000000000000000" pitchFamily="2" charset="2"/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  <a:cs typeface="+mn-cs"/>
                    <a:sym typeface="Wingdings" panose="05000000000000000000" pitchFamily="2" charset="2"/>
                  </a:rPr>
                  <a:t>          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+mn-cs"/>
                    <a:sym typeface="Wingdings" panose="05000000000000000000" pitchFamily="2" charset="2"/>
                  </a:rPr>
                  <a:t>2.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+mn-cs"/>
                    <a:sym typeface="Wingdings" panose="05000000000000000000" pitchFamily="2" charset="2"/>
                  </a:rPr>
                  <a:t>若投影點不在線上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+mn-cs"/>
                    <a:sym typeface="Wingdings" panose="05000000000000000000" pitchFamily="2" charset="2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𝑎</m:t>
                                </m:r>
                              </m:e>
                            </m:acc>
                          </m:e>
                        </m:d>
                        <m:func>
                          <m:funcPr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400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cos</m:t>
                            </m:r>
                          </m:fName>
                          <m:e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𝜃</m:t>
                            </m:r>
                          </m:e>
                        </m:func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+mn-cs"/>
                    <a:sym typeface="Wingdings" panose="05000000000000000000" pitchFamily="2" charset="2"/>
                  </a:rPr>
                  <a:t>&gt;1||</a:t>
                </a:r>
                <a:r>
                  <a:rPr lang="en-US" altLang="zh-TW" sz="2400" dirty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𝑎</m:t>
                                </m:r>
                              </m:e>
                            </m:acc>
                          </m:e>
                        </m:d>
                        <m:func>
                          <m:funcPr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400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cos</m:t>
                            </m:r>
                          </m:fName>
                          <m:e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𝜃</m:t>
                            </m:r>
                          </m:e>
                        </m:func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400" i="1" dirty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den>
                    </m:f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cs typeface="+mn-cs"/>
                    <a:sym typeface="Wingdings" panose="05000000000000000000" pitchFamily="2" charset="2"/>
                  </a:rPr>
                  <a:t>&lt;0)</a:t>
                </a: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+mn-cs"/>
                    <a:sym typeface="Wingdings" panose="05000000000000000000" pitchFamily="2" charset="2"/>
                  </a:rPr>
                  <a:t>			</a:t>
                </a:r>
                <a:r>
                  <a:rPr lang="zh-TW" altLang="en-US" sz="2400" dirty="0">
                    <a:latin typeface="Times New Roman" panose="02020603050405020304" pitchFamily="18" charset="0"/>
                    <a:cs typeface="+mn-cs"/>
                    <a:sym typeface="Wingdings" panose="05000000000000000000" pitchFamily="2" charset="2"/>
                  </a:rPr>
                  <a:t>線段兩端點較近者</a:t>
                </a:r>
                <a:endParaRPr lang="en-US" altLang="zh-TW" sz="2400" dirty="0">
                  <a:latin typeface="Times New Roman" panose="02020603050405020304" pitchFamily="18" charset="0"/>
                  <a:cs typeface="+mn-cs"/>
                  <a:sym typeface="Wingdings" panose="05000000000000000000" pitchFamily="2" charset="2"/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  <a:cs typeface="+mn-cs"/>
                  <a:sym typeface="Wingdings" panose="05000000000000000000" pitchFamily="2" charset="2"/>
                </a:endParaRPr>
              </a:p>
              <a:p>
                <a:pPr marL="457200" lvl="1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	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其他做法：點在某直線的垂線與某直線聯立解交點</a:t>
                </a:r>
              </a:p>
            </p:txBody>
          </p:sp>
        </mc:Choice>
        <mc:Fallback xmlns="">
          <p:sp>
            <p:nvSpPr>
              <p:cNvPr id="6147" name="Rectangle 3">
                <a:extLst>
                  <a:ext uri="{FF2B5EF4-FFF2-40B4-BE49-F238E27FC236}">
                    <a16:creationId xmlns:a16="http://schemas.microsoft.com/office/drawing/2014/main" id="{A329EEE3-A0EF-45FA-8409-77B7CCF606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562926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3097</TotalTime>
  <Words>113</Words>
  <Application>Microsoft Office PowerPoint</Application>
  <PresentationFormat>如螢幕大小 (4:3)</PresentationFormat>
  <Paragraphs>43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標楷體</vt:lpstr>
      <vt:lpstr>Cambria Math</vt:lpstr>
      <vt:lpstr>Tahoma</vt:lpstr>
      <vt:lpstr>Times New Roman</vt:lpstr>
      <vt:lpstr>Wingdings</vt:lpstr>
      <vt:lpstr>Blends</vt:lpstr>
      <vt:lpstr>10263: Railway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杜詠聖</cp:lastModifiedBy>
  <cp:revision>142</cp:revision>
  <dcterms:created xsi:type="dcterms:W3CDTF">1601-01-01T00:00:00Z</dcterms:created>
  <dcterms:modified xsi:type="dcterms:W3CDTF">2019-03-21T13:40:21Z</dcterms:modified>
</cp:coreProperties>
</file>