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5E1"/>
          </a:solidFill>
        </a:fill>
      </a:tcStyle>
    </a:wholeTbl>
    <a:band2H>
      <a:tcTxStyle b="def" i="def"/>
      <a:tcStyle>
        <a:tcBdr/>
        <a:fill>
          <a:solidFill>
            <a:srgbClr val="E6FAF1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7" name="Shape 3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幻燈片編號"/>
          <p:cNvSpPr txBox="1"/>
          <p:nvPr>
            <p:ph type="sldNum" sz="quarter" idx="2"/>
          </p:nvPr>
        </p:nvSpPr>
        <p:spPr>
          <a:xfrm>
            <a:off x="8388541" y="6474461"/>
            <a:ext cx="298261" cy="3073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29" name="內文層級一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0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群組"/>
          <p:cNvGrpSpPr/>
          <p:nvPr/>
        </p:nvGrpSpPr>
        <p:grpSpPr>
          <a:xfrm>
            <a:off x="-2" y="2438400"/>
            <a:ext cx="9009067" cy="1052514"/>
            <a:chOff x="0" y="0"/>
            <a:chExt cx="9009065" cy="1052513"/>
          </a:xfrm>
        </p:grpSpPr>
        <p:grpSp>
          <p:nvGrpSpPr>
            <p:cNvPr id="4" name="群組"/>
            <p:cNvGrpSpPr/>
            <p:nvPr/>
          </p:nvGrpSpPr>
          <p:grpSpPr>
            <a:xfrm>
              <a:off x="293687" y="107950"/>
              <a:ext cx="712789" cy="474665"/>
              <a:chOff x="0" y="0"/>
              <a:chExt cx="712788" cy="474664"/>
            </a:xfrm>
          </p:grpSpPr>
          <p:sp>
            <p:nvSpPr>
              <p:cNvPr id="2" name="矩形"/>
              <p:cNvSpPr/>
              <p:nvPr/>
            </p:nvSpPr>
            <p:spPr>
              <a:xfrm>
                <a:off x="-1" y="0"/>
                <a:ext cx="438641" cy="474665"/>
              </a:xfrm>
              <a:prstGeom prst="rect">
                <a:avLst/>
              </a:prstGeom>
              <a:solidFill>
                <a:srgbClr val="3333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800">
                    <a:latin typeface="Tahoma"/>
                    <a:ea typeface="Tahoma"/>
                    <a:cs typeface="Tahoma"/>
                    <a:sym typeface="Tahoma"/>
                  </a:defRPr>
                </a:pPr>
              </a:p>
            </p:txBody>
          </p:sp>
          <p:sp>
            <p:nvSpPr>
              <p:cNvPr id="3" name="矩形"/>
              <p:cNvSpPr/>
              <p:nvPr/>
            </p:nvSpPr>
            <p:spPr>
              <a:xfrm>
                <a:off x="383808" y="0"/>
                <a:ext cx="328981" cy="474665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800">
                    <a:latin typeface="Tahoma"/>
                    <a:ea typeface="Tahoma"/>
                    <a:cs typeface="Tahoma"/>
                    <a:sym typeface="Tahoma"/>
                  </a:defRPr>
                </a:pPr>
              </a:p>
            </p:txBody>
          </p:sp>
        </p:grpSp>
        <p:grpSp>
          <p:nvGrpSpPr>
            <p:cNvPr id="7" name="群組"/>
            <p:cNvGrpSpPr/>
            <p:nvPr/>
          </p:nvGrpSpPr>
          <p:grpSpPr>
            <a:xfrm>
              <a:off x="417512" y="530225"/>
              <a:ext cx="739778" cy="474665"/>
              <a:chOff x="0" y="0"/>
              <a:chExt cx="739777" cy="474664"/>
            </a:xfrm>
          </p:grpSpPr>
          <p:sp>
            <p:nvSpPr>
              <p:cNvPr id="5" name="矩形"/>
              <p:cNvSpPr/>
              <p:nvPr/>
            </p:nvSpPr>
            <p:spPr>
              <a:xfrm>
                <a:off x="0" y="0"/>
                <a:ext cx="422731" cy="474665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800">
                    <a:latin typeface="Tahoma"/>
                    <a:ea typeface="Tahoma"/>
                    <a:cs typeface="Tahoma"/>
                    <a:sym typeface="Tahoma"/>
                  </a:defRPr>
                </a:pPr>
              </a:p>
            </p:txBody>
          </p:sp>
          <p:sp>
            <p:nvSpPr>
              <p:cNvPr id="6" name="矩形"/>
              <p:cNvSpPr/>
              <p:nvPr/>
            </p:nvSpPr>
            <p:spPr>
              <a:xfrm>
                <a:off x="369888" y="0"/>
                <a:ext cx="369890" cy="474665"/>
              </a:xfrm>
              <a:prstGeom prst="rect">
                <a:avLst/>
              </a:prstGeom>
              <a:gradFill flip="none" rotWithShape="1">
                <a:gsLst>
                  <a:gs pos="0">
                    <a:srgbClr val="FFFFFF"/>
                  </a:gs>
                  <a:gs pos="100000">
                    <a:schemeClr val="accent2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800">
                    <a:latin typeface="Tahoma"/>
                    <a:ea typeface="Tahoma"/>
                    <a:cs typeface="Tahoma"/>
                    <a:sym typeface="Tahoma"/>
                  </a:defRPr>
                </a:pPr>
              </a:p>
            </p:txBody>
          </p:sp>
        </p:grpSp>
        <p:sp>
          <p:nvSpPr>
            <p:cNvPr id="8" name="矩形"/>
            <p:cNvSpPr/>
            <p:nvPr/>
          </p:nvSpPr>
          <p:spPr>
            <a:xfrm>
              <a:off x="-1" y="457200"/>
              <a:ext cx="560390" cy="422276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9" name="矩形"/>
            <p:cNvSpPr/>
            <p:nvPr/>
          </p:nvSpPr>
          <p:spPr>
            <a:xfrm>
              <a:off x="635000" y="0"/>
              <a:ext cx="31751" cy="1052514"/>
            </a:xfrm>
            <a:prstGeom prst="rect">
              <a:avLst/>
            </a:prstGeom>
            <a:solidFill>
              <a:srgbClr val="1C1C1C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10" name="矩形"/>
            <p:cNvSpPr/>
            <p:nvPr/>
          </p:nvSpPr>
          <p:spPr>
            <a:xfrm flipH="1" rot="10800000">
              <a:off x="315911" y="822325"/>
              <a:ext cx="8693155" cy="55564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</p:grpSp>
      <p:sp>
        <p:nvSpPr>
          <p:cNvPr id="12" name="大標題文字"/>
          <p:cNvSpPr txBox="1"/>
          <p:nvPr>
            <p:ph type="title"/>
          </p:nvPr>
        </p:nvSpPr>
        <p:spPr>
          <a:xfrm>
            <a:off x="762000" y="381000"/>
            <a:ext cx="7793039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/>
            <a:r>
              <a:t>大標題文字</a:t>
            </a:r>
          </a:p>
        </p:txBody>
      </p:sp>
      <p:sp>
        <p:nvSpPr>
          <p:cNvPr id="13" name="內文層級一…"/>
          <p:cNvSpPr txBox="1"/>
          <p:nvPr>
            <p:ph type="body" idx="1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4" name="幻燈片編號"/>
          <p:cNvSpPr txBox="1"/>
          <p:nvPr>
            <p:ph type="sldNum" sz="quarter" idx="2"/>
          </p:nvPr>
        </p:nvSpPr>
        <p:spPr>
          <a:xfrm>
            <a:off x="8464741" y="6398261"/>
            <a:ext cx="298261" cy="3073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b">
            <a:spAutoFit/>
          </a:bodyPr>
          <a:lstStyle>
            <a:lvl1pPr algn="r">
              <a:defRPr sz="1400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60000"/>
        <a:buFontTx/>
        <a:buChar char="■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5000"/>
        <a:buFontTx/>
        <a:buChar char="■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Tx/>
        <a:buChar char="■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5000"/>
        <a:buFontTx/>
        <a:buChar char="■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Tx/>
        <a:buChar char="■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5pPr>
      <a:lvl6pPr marL="0" marR="0" indent="22860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6pPr>
      <a:lvl7pPr marL="0" marR="0" indent="27432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7pPr>
      <a:lvl8pPr marL="0" marR="0" indent="3200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8pPr>
      <a:lvl9pPr marL="0" marR="0" indent="36576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幻燈片編號"/>
          <p:cNvSpPr txBox="1"/>
          <p:nvPr>
            <p:ph type="sldNum" sz="quarter" idx="4294967295"/>
          </p:nvPr>
        </p:nvSpPr>
        <p:spPr>
          <a:xfrm>
            <a:off x="8485599" y="6474459"/>
            <a:ext cx="201199" cy="3073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" name="10856: Recover Factorial"/>
          <p:cNvSpPr txBox="1"/>
          <p:nvPr>
            <p:ph type="title" idx="4294967295"/>
          </p:nvPr>
        </p:nvSpPr>
        <p:spPr>
          <a:xfrm>
            <a:off x="533400" y="381000"/>
            <a:ext cx="7772400" cy="9144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10856: Recover Factorial</a:t>
            </a:r>
          </a:p>
        </p:txBody>
      </p:sp>
      <p:sp>
        <p:nvSpPr>
          <p:cNvPr id="41" name="★★★☆☆…"/>
          <p:cNvSpPr txBox="1"/>
          <p:nvPr>
            <p:ph type="body" idx="4294967295"/>
          </p:nvPr>
        </p:nvSpPr>
        <p:spPr>
          <a:xfrm>
            <a:off x="533400" y="1483414"/>
            <a:ext cx="8077200" cy="4789488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defRPr sz="2400">
                <a:solidFill>
                  <a:srgbClr val="FF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★★★☆☆</a:t>
            </a:r>
          </a:p>
          <a:p>
            <a:pPr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題組：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Problem Set Archive with Online Judge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題號：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10856: Recover Factorial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解題者：</a:t>
            </a:r>
            <a:r>
              <a:rPr>
                <a:solidFill>
                  <a:srgbClr val="000000"/>
                </a:solidFill>
              </a:rPr>
              <a:t>余奕叡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解題日期：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2019</a:t>
            </a:r>
            <a:r>
              <a:rPr>
                <a:solidFill>
                  <a:srgbClr val="000000"/>
                </a:solidFill>
              </a:rPr>
              <a:t>年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5</a:t>
            </a:r>
            <a:r>
              <a:rPr>
                <a:solidFill>
                  <a:srgbClr val="000000"/>
                </a:solidFill>
              </a:rPr>
              <a:t>月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/>
              </a:rPr>
              <a:t>23</a:t>
            </a:r>
            <a:r>
              <a:rPr>
                <a:solidFill>
                  <a:srgbClr val="000000"/>
                </a:solidFill>
              </a:rPr>
              <a:t>日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題意：</a:t>
            </a:r>
            <a:endParaRPr>
              <a:latin typeface="+mn-lt"/>
              <a:ea typeface="+mn-ea"/>
              <a:cs typeface="+mn-cs"/>
              <a:sym typeface="Times New Roman"/>
            </a:endParaRPr>
          </a:p>
          <a:p>
            <a:pPr lvl="2" marL="0" indent="457200" defTabSz="457200">
              <a:spcBef>
                <a:spcPts val="0"/>
              </a:spcBef>
              <a:buSzTx/>
              <a:buNone/>
              <a:defRPr sz="2200">
                <a:latin typeface="標楷體"/>
                <a:ea typeface="標楷體"/>
                <a:cs typeface="標楷體"/>
                <a:sym typeface="標楷體"/>
              </a:defRPr>
            </a:pPr>
            <a:r>
              <a:t>階乘可以寫作一連串的質數相乘，例如 </a:t>
            </a:r>
          </a:p>
          <a:p>
            <a:pPr lvl="2" marL="0" indent="457200" defTabSz="457200">
              <a:spcBef>
                <a:spcPts val="0"/>
              </a:spcBef>
              <a:buSzTx/>
              <a:buNone/>
              <a:defRPr sz="2200">
                <a:latin typeface="標楷體"/>
                <a:ea typeface="標楷體"/>
                <a:cs typeface="標楷體"/>
                <a:sym typeface="標楷體"/>
              </a:defRPr>
            </a:pPr>
            <a:r>
              <a:t>４！＝２ × ２ × ２ × ３ ，有「４個」質因數。</a:t>
            </a:r>
          </a:p>
          <a:p>
            <a:pPr lvl="1" marL="0" indent="228600" defTabSz="457200">
              <a:spcBef>
                <a:spcPts val="0"/>
              </a:spcBef>
              <a:buSzTx/>
              <a:buNone/>
              <a:defRPr sz="2200"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lvl="2" marL="0" indent="457200" defTabSz="457200">
              <a:spcBef>
                <a:spcPts val="0"/>
              </a:spcBef>
              <a:buSzTx/>
              <a:buNone/>
              <a:defRPr sz="2200">
                <a:latin typeface="標楷體"/>
                <a:ea typeface="標楷體"/>
                <a:cs typeface="標楷體"/>
                <a:sym typeface="標楷體"/>
              </a:defRPr>
            </a:pPr>
            <a:r>
              <a:t>現給定一正整數 </a:t>
            </a:r>
            <a:r>
              <a:rPr b="1">
                <a:latin typeface="+mn-lt"/>
                <a:ea typeface="+mn-ea"/>
                <a:cs typeface="+mn-cs"/>
                <a:sym typeface="Times New Roman"/>
              </a:rPr>
              <a:t>Ｎ</a:t>
            </a:r>
            <a:r>
              <a:t> （ ０ ≦ </a:t>
            </a:r>
            <a:r>
              <a:rPr b="1">
                <a:latin typeface="+mn-lt"/>
                <a:ea typeface="+mn-ea"/>
                <a:cs typeface="+mn-cs"/>
                <a:sym typeface="Times New Roman"/>
              </a:rPr>
              <a:t>Ｎ</a:t>
            </a:r>
            <a:r>
              <a:t> ≦ １０, ０００, ００１ ），請找出 </a:t>
            </a:r>
            <a:r>
              <a:rPr b="1">
                <a:latin typeface="+mn-lt"/>
                <a:ea typeface="+mn-ea"/>
                <a:cs typeface="+mn-cs"/>
                <a:sym typeface="Times New Roman"/>
              </a:rPr>
              <a:t>Ｘ！</a:t>
            </a:r>
            <a:r>
              <a:t> 之質因數個數為 </a:t>
            </a:r>
            <a:r>
              <a:rPr b="1">
                <a:latin typeface="+mn-lt"/>
                <a:ea typeface="+mn-ea"/>
                <a:cs typeface="+mn-cs"/>
                <a:sym typeface="Times New Roman"/>
              </a:rPr>
              <a:t>Ｎ</a:t>
            </a:r>
            <a:r>
              <a:t> 個的 最小可能 之 </a:t>
            </a:r>
            <a:r>
              <a:rPr>
                <a:latin typeface="+mn-lt"/>
                <a:ea typeface="+mn-ea"/>
                <a:cs typeface="+mn-cs"/>
                <a:sym typeface="Times New Roman"/>
              </a:rPr>
              <a:t>Ｘ</a:t>
            </a:r>
            <a:r>
              <a:t> 為何？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幻燈片編號"/>
          <p:cNvSpPr txBox="1"/>
          <p:nvPr>
            <p:ph type="sldNum" sz="quarter" idx="4294967295"/>
          </p:nvPr>
        </p:nvSpPr>
        <p:spPr>
          <a:xfrm>
            <a:off x="8485599" y="6474459"/>
            <a:ext cx="201199" cy="3073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4" name="題意範例：…"/>
          <p:cNvSpPr txBox="1"/>
          <p:nvPr>
            <p:ph type="body" idx="4294967295"/>
          </p:nvPr>
        </p:nvSpPr>
        <p:spPr>
          <a:xfrm>
            <a:off x="755990" y="617536"/>
            <a:ext cx="8077201" cy="562292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題意範例：</a:t>
            </a:r>
            <a:r>
              <a:rPr>
                <a:latin typeface="+mn-lt"/>
                <a:ea typeface="+mn-ea"/>
                <a:cs typeface="+mn-cs"/>
                <a:sym typeface="Times New Roman"/>
              </a:rPr>
              <a:t> 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b="1" sz="3000">
                <a:solidFill>
                  <a:schemeClr val="accent6">
                    <a:satOff val="-35873"/>
                    <a:lumOff val="-12431"/>
                  </a:schemeClr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Input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sz="3000">
                <a:latin typeface="+mn-lt"/>
                <a:ea typeface="+mn-ea"/>
                <a:cs typeface="+mn-cs"/>
                <a:sym typeface="Times New Roman"/>
              </a:defRPr>
            </a:pPr>
            <a:r>
              <a:t>4                            (4</a:t>
            </a:r>
            <a:r>
              <a:rPr>
                <a:latin typeface="標楷體"/>
                <a:ea typeface="標楷體"/>
                <a:cs typeface="標楷體"/>
                <a:sym typeface="標楷體"/>
              </a:rPr>
              <a:t>個質因數</a:t>
            </a:r>
            <a:endParaRPr>
              <a:latin typeface="標楷體"/>
              <a:ea typeface="標楷體"/>
              <a:cs typeface="標楷體"/>
              <a:sym typeface="標楷體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sz="3000">
                <a:latin typeface="標楷體"/>
                <a:ea typeface="標楷體"/>
                <a:cs typeface="標楷體"/>
                <a:sym typeface="標楷體"/>
              </a:defRPr>
            </a:pPr>
            <a:r>
              <a:t>1</a:t>
            </a:r>
            <a:endParaRPr>
              <a:latin typeface="+mn-lt"/>
              <a:ea typeface="+mn-ea"/>
              <a:cs typeface="+mn-cs"/>
              <a:sym typeface="Times New Roman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sz="3000">
                <a:latin typeface="標楷體"/>
                <a:ea typeface="標楷體"/>
                <a:cs typeface="標楷體"/>
                <a:sym typeface="標楷體"/>
              </a:defRPr>
            </a:pPr>
            <a:r>
              <a:t>6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b="1" sz="3000">
                <a:solidFill>
                  <a:schemeClr val="accent6">
                    <a:satOff val="-35873"/>
                    <a:lumOff val="-12431"/>
                  </a:schemeClr>
                </a:solidFill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b="1" sz="3000">
                <a:solidFill>
                  <a:schemeClr val="accent6">
                    <a:satOff val="-35873"/>
                    <a:lumOff val="-12431"/>
                  </a:schemeClr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Output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sz="3000">
                <a:latin typeface="+mn-lt"/>
                <a:ea typeface="+mn-ea"/>
                <a:cs typeface="+mn-cs"/>
                <a:sym typeface="Times New Roman"/>
              </a:defRPr>
            </a:pPr>
            <a:r>
              <a:t>Case1: 4!               (4!=2*3* 2*2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sz="3000">
                <a:latin typeface="+mn-lt"/>
                <a:ea typeface="+mn-ea"/>
                <a:cs typeface="+mn-cs"/>
                <a:sym typeface="Times New Roman"/>
              </a:defRPr>
            </a:pPr>
            <a:r>
              <a:t>Case2: 2!               (2!=2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None/>
              <a:defRPr sz="3000">
                <a:latin typeface="+mn-lt"/>
                <a:ea typeface="+mn-ea"/>
                <a:cs typeface="+mn-cs"/>
                <a:sym typeface="Times New Roman"/>
              </a:defRPr>
            </a:pPr>
            <a:r>
              <a:t>Case3: Not possible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幻燈片編號"/>
          <p:cNvSpPr txBox="1"/>
          <p:nvPr>
            <p:ph type="sldNum" sz="quarter" idx="4294967295"/>
          </p:nvPr>
        </p:nvSpPr>
        <p:spPr>
          <a:xfrm>
            <a:off x="8485599" y="6474459"/>
            <a:ext cx="201199" cy="3073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7" name="2!=2                                 1…"/>
          <p:cNvSpPr txBox="1"/>
          <p:nvPr/>
        </p:nvSpPr>
        <p:spPr>
          <a:xfrm>
            <a:off x="533849" y="1792789"/>
            <a:ext cx="8749253" cy="2739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2" indent="914400">
              <a:defRPr sz="3600">
                <a:latin typeface="+mn-lt"/>
                <a:ea typeface="+mn-ea"/>
                <a:cs typeface="+mn-cs"/>
                <a:sym typeface="Times New Roman"/>
              </a:defRPr>
            </a:pPr>
            <a:r>
              <a:t>2!=2                                 1</a:t>
            </a:r>
          </a:p>
          <a:p>
            <a:pPr>
              <a:defRPr sz="3600">
                <a:latin typeface="+mn-lt"/>
                <a:ea typeface="+mn-ea"/>
                <a:cs typeface="+mn-cs"/>
                <a:sym typeface="Times New Roman"/>
              </a:defRPr>
            </a:pPr>
            <a:r>
              <a:t>        3!=2*3                             2 </a:t>
            </a:r>
          </a:p>
          <a:p>
            <a:pPr>
              <a:defRPr sz="3600">
                <a:latin typeface="+mn-lt"/>
                <a:ea typeface="+mn-ea"/>
                <a:cs typeface="+mn-cs"/>
                <a:sym typeface="Times New Roman"/>
              </a:defRPr>
            </a:pPr>
            <a:r>
              <a:t>        4!=2*3* 2*2                    4 </a:t>
            </a:r>
          </a:p>
          <a:p>
            <a:pPr>
              <a:defRPr sz="3600">
                <a:latin typeface="+mn-lt"/>
                <a:ea typeface="+mn-ea"/>
                <a:cs typeface="+mn-cs"/>
                <a:sym typeface="Times New Roman"/>
              </a:defRPr>
            </a:pPr>
            <a:r>
              <a:t>        5!=2*3* 2*2 *5               5</a:t>
            </a:r>
          </a:p>
          <a:p>
            <a:pPr>
              <a:defRPr sz="3600">
                <a:latin typeface="+mn-lt"/>
                <a:ea typeface="+mn-ea"/>
                <a:cs typeface="+mn-cs"/>
                <a:sym typeface="Times New Roman"/>
              </a:defRPr>
            </a:pPr>
            <a:r>
              <a:t>        6!=2*3* 2*2 *5* 2*3      7                            </a:t>
            </a:r>
          </a:p>
        </p:txBody>
      </p:sp>
      <p:sp>
        <p:nvSpPr>
          <p:cNvPr id="48" name="質因數個數"/>
          <p:cNvSpPr txBox="1"/>
          <p:nvPr/>
        </p:nvSpPr>
        <p:spPr>
          <a:xfrm>
            <a:off x="5289048" y="1331678"/>
            <a:ext cx="1755139" cy="421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/>
            <a:r>
              <a:t>質因數個數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幻燈片編號"/>
          <p:cNvSpPr txBox="1"/>
          <p:nvPr>
            <p:ph type="sldNum" sz="quarter" idx="4294967295"/>
          </p:nvPr>
        </p:nvSpPr>
        <p:spPr>
          <a:xfrm>
            <a:off x="8485599" y="6474459"/>
            <a:ext cx="201199" cy="3073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1" name="解法：…"/>
          <p:cNvSpPr txBox="1"/>
          <p:nvPr/>
        </p:nvSpPr>
        <p:spPr>
          <a:xfrm>
            <a:off x="336757" y="375937"/>
            <a:ext cx="8642430" cy="91788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Char char="■"/>
              <a:def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解法：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建立一大小為10000001+1的陣列a，預設值為-1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索引值表示質因數的個數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a[0]   a[1]   a[2]    a[3]   a[4]   a[5]   a[6]    a[7]．．  (</a:t>
            </a:r>
            <a:r>
              <a:rPr>
                <a:latin typeface="標楷體"/>
                <a:ea typeface="標楷體"/>
                <a:cs typeface="標楷體"/>
                <a:sym typeface="標楷體"/>
              </a:rPr>
              <a:t>質因數個數</a:t>
            </a:r>
            <a:r>
              <a:t>Ｎ           -1       -1       -1       -1      -1      -1       -1       -1            (</a:t>
            </a:r>
            <a:r>
              <a:rPr>
                <a:latin typeface="標楷體"/>
                <a:ea typeface="標楷體"/>
                <a:cs typeface="標楷體"/>
                <a:sym typeface="標楷體"/>
              </a:rPr>
              <a:t>階乘</a:t>
            </a:r>
          </a:p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a[0]   a[1]    a[2]   a[3]   a[4]    a[5]    a[6]   a[7]．．  (</a:t>
            </a:r>
            <a:r>
              <a:rPr>
                <a:latin typeface="標楷體"/>
                <a:ea typeface="標楷體"/>
                <a:cs typeface="標楷體"/>
                <a:sym typeface="標楷體"/>
              </a:rPr>
              <a:t>質因數個數</a:t>
            </a:r>
            <a:r>
              <a:t>Ｎ</a:t>
            </a:r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  </a:t>
            </a:r>
            <a:r>
              <a:rPr b="1">
                <a:solidFill>
                  <a:srgbClr val="294DEC"/>
                </a:solidFill>
              </a:rPr>
              <a:t>1</a:t>
            </a:r>
            <a:r>
              <a:rPr b="1"/>
              <a:t>        </a:t>
            </a:r>
            <a:r>
              <a:rPr b="1">
                <a:solidFill>
                  <a:srgbClr val="2242E9"/>
                </a:solidFill>
              </a:rPr>
              <a:t>2         3</a:t>
            </a:r>
            <a:r>
              <a:t>      -1       </a:t>
            </a:r>
            <a:r>
              <a:rPr b="1">
                <a:solidFill>
                  <a:srgbClr val="2842DD"/>
                </a:solidFill>
              </a:rPr>
              <a:t>4         5</a:t>
            </a:r>
            <a:r>
              <a:t>       -1       </a:t>
            </a:r>
            <a:r>
              <a:rPr b="1">
                <a:solidFill>
                  <a:srgbClr val="2736E8"/>
                </a:solidFill>
              </a:rPr>
              <a:t>6</a:t>
            </a:r>
            <a:r>
              <a:t>          (</a:t>
            </a:r>
            <a:r>
              <a:rPr>
                <a:latin typeface="標楷體"/>
                <a:ea typeface="標楷體"/>
                <a:cs typeface="標楷體"/>
                <a:sym typeface="標楷體"/>
              </a:rPr>
              <a:t>階乘</a:t>
            </a:r>
          </a:p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1!     0個        5!   5個</a:t>
            </a:r>
          </a:p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2!     1個        6!   7個</a:t>
            </a:r>
          </a:p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3!     2個</a:t>
            </a:r>
          </a:p>
          <a:p>
            <a:pPr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4!     4個</a:t>
            </a:r>
          </a:p>
          <a:p>
            <a:pPr>
              <a:defRPr sz="3600"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 b="1">
                <a:solidFill>
                  <a:srgbClr val="3BA943"/>
                </a:solidFill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 b="1">
                <a:solidFill>
                  <a:srgbClr val="3BA943"/>
                </a:solidFill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 b="1">
                <a:solidFill>
                  <a:srgbClr val="3BA943"/>
                </a:solidFill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 b="1">
                <a:solidFill>
                  <a:srgbClr val="3BA943"/>
                </a:solidFill>
                <a:latin typeface="+mn-lt"/>
                <a:ea typeface="+mn-ea"/>
                <a:cs typeface="+mn-cs"/>
                <a:sym typeface="Times New Roman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幻燈片編號"/>
          <p:cNvSpPr txBox="1"/>
          <p:nvPr>
            <p:ph type="sldNum" sz="quarter" idx="4294967295"/>
          </p:nvPr>
        </p:nvSpPr>
        <p:spPr>
          <a:xfrm>
            <a:off x="8485599" y="6474459"/>
            <a:ext cx="201199" cy="3073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4" name="解法：…"/>
          <p:cNvSpPr txBox="1"/>
          <p:nvPr/>
        </p:nvSpPr>
        <p:spPr>
          <a:xfrm>
            <a:off x="155030" y="354214"/>
            <a:ext cx="8833940" cy="7972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Char char="■"/>
              <a:def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解法：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建立完陣列a後，將輸入的數字Ｎ帶進陣列a中，輸出對應的a[N]值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若為－１則輸出 Not Possible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Char char="■"/>
              <a:def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解法範例：</a:t>
            </a:r>
            <a:endParaRPr b="1">
              <a:latin typeface="+mn-lt"/>
              <a:ea typeface="+mn-ea"/>
              <a:cs typeface="+mn-cs"/>
              <a:sym typeface="Times New Roman"/>
            </a:endParaRP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defRPr b="1" sz="3000">
                <a:solidFill>
                  <a:schemeClr val="accent6">
                    <a:satOff val="-35873"/>
                    <a:lumOff val="-12431"/>
                  </a:schemeClr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Input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defRPr sz="3000">
                <a:latin typeface="+mn-lt"/>
                <a:ea typeface="+mn-ea"/>
                <a:cs typeface="+mn-cs"/>
                <a:sym typeface="Times New Roman"/>
              </a:defRPr>
            </a:pPr>
            <a:r>
              <a:t>4</a:t>
            </a:r>
            <a:r>
              <a:rPr b="1">
                <a:solidFill>
                  <a:schemeClr val="accent6">
                    <a:satOff val="-35873"/>
                    <a:lumOff val="-12431"/>
                  </a:schemeClr>
                </a:solidFill>
              </a:rPr>
              <a:t>        </a:t>
            </a:r>
            <a:endParaRPr b="1">
              <a:solidFill>
                <a:schemeClr val="accent6">
                  <a:satOff val="-35873"/>
                  <a:lumOff val="-12431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defRPr sz="3000">
                <a:latin typeface="標楷體"/>
                <a:ea typeface="標楷體"/>
                <a:cs typeface="標楷體"/>
                <a:sym typeface="標楷體"/>
              </a:defRPr>
            </a:pPr>
            <a:r>
              <a:t>6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                               </a:t>
            </a:r>
            <a:r>
              <a:rPr>
                <a:solidFill>
                  <a:srgbClr val="C6191C"/>
                </a:solidFill>
              </a:rPr>
              <a:t>v              v</a:t>
            </a:r>
            <a:endParaRPr>
              <a:solidFill>
                <a:srgbClr val="C6191C"/>
              </a:solidFill>
            </a:endParaRPr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a[0]   a[1]    a[2]   a[3]   a[4]    a[5]    a[6]   a[7]</a:t>
            </a:r>
          </a:p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  </a:t>
            </a:r>
            <a:r>
              <a:rPr b="1">
                <a:solidFill>
                  <a:srgbClr val="294DEC"/>
                </a:solidFill>
              </a:rPr>
              <a:t>1</a:t>
            </a:r>
            <a:r>
              <a:rPr b="1"/>
              <a:t>        </a:t>
            </a:r>
            <a:r>
              <a:rPr b="1">
                <a:solidFill>
                  <a:srgbClr val="2242E9"/>
                </a:solidFill>
              </a:rPr>
              <a:t>2         3</a:t>
            </a:r>
            <a:r>
              <a:t>      -1       </a:t>
            </a:r>
            <a:r>
              <a:rPr b="1">
                <a:solidFill>
                  <a:srgbClr val="2842DD"/>
                </a:solidFill>
              </a:rPr>
              <a:t>4         5</a:t>
            </a:r>
            <a:r>
              <a:t>       -1       </a:t>
            </a:r>
            <a:r>
              <a:rPr b="1">
                <a:solidFill>
                  <a:srgbClr val="2736E8"/>
                </a:solidFill>
              </a:rPr>
              <a:t>6</a:t>
            </a:r>
            <a:r>
              <a:t>        </a:t>
            </a:r>
            <a:endParaRPr>
              <a:latin typeface="標楷體"/>
              <a:ea typeface="標楷體"/>
              <a:cs typeface="標楷體"/>
              <a:sym typeface="標楷體"/>
            </a:endParaRP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defRPr b="1" sz="3000">
                <a:solidFill>
                  <a:schemeClr val="accent6">
                    <a:satOff val="-35873"/>
                    <a:lumOff val="-12431"/>
                  </a:schemeClr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Output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defRPr sz="3000">
                <a:latin typeface="+mn-lt"/>
                <a:ea typeface="+mn-ea"/>
                <a:cs typeface="+mn-cs"/>
                <a:sym typeface="Times New Roman"/>
              </a:defRPr>
            </a:pPr>
            <a:r>
              <a:t>Case1: 4!   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defRPr sz="3000">
                <a:latin typeface="+mn-lt"/>
                <a:ea typeface="+mn-ea"/>
                <a:cs typeface="+mn-cs"/>
                <a:sym typeface="Times New Roman"/>
              </a:defRPr>
            </a:pPr>
            <a:r>
              <a:t>Case2: Not possible</a:t>
            </a:r>
            <a:endParaRPr>
              <a:latin typeface="標楷體"/>
              <a:ea typeface="標楷體"/>
              <a:cs typeface="標楷體"/>
              <a:sym typeface="標楷體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def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幻燈片編號"/>
          <p:cNvSpPr txBox="1"/>
          <p:nvPr>
            <p:ph type="sldNum" sz="quarter" idx="4294967295"/>
          </p:nvPr>
        </p:nvSpPr>
        <p:spPr>
          <a:xfrm>
            <a:off x="8485599" y="6474459"/>
            <a:ext cx="201199" cy="3073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7" name="討論：…"/>
          <p:cNvSpPr txBox="1"/>
          <p:nvPr/>
        </p:nvSpPr>
        <p:spPr>
          <a:xfrm>
            <a:off x="872964" y="49528"/>
            <a:ext cx="7682553" cy="9812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60000"/>
              <a:buChar char="■"/>
              <a:def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討論：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  <a:r>
              <a:t>建立質數表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100">
                <a:latin typeface="標楷體"/>
                <a:ea typeface="標楷體"/>
                <a:cs typeface="標楷體"/>
                <a:sym typeface="標楷體"/>
              </a:defRPr>
            </a:pPr>
            <a:r>
              <a:t>本題因為需要求各整數的質因數，所以需要質數表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100">
                <a:latin typeface="標楷體"/>
                <a:ea typeface="標楷體"/>
                <a:cs typeface="標楷體"/>
                <a:sym typeface="標楷體"/>
              </a:defRPr>
            </a:pPr>
            <a:r>
              <a:t>假設要建立(2~25)的質數表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100"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defTabSz="457200">
              <a:defRPr>
                <a:solidFill>
                  <a:srgbClr val="222222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2</a:t>
            </a:r>
            <a:r>
              <a:rPr sz="2100"/>
              <a:t> 3 4 5 6 7 8 9 10 11 12 13 14 15 16 17 18 19 20 21 22 23 24 25</a:t>
            </a:r>
            <a:endParaRPr sz="2100"/>
          </a:p>
          <a:p>
            <a:pPr>
              <a:lnSpc>
                <a:spcPct val="90000"/>
              </a:lnSpc>
              <a:spcBef>
                <a:spcPts val="500"/>
              </a:spcBef>
              <a:defRPr sz="2100">
                <a:latin typeface="標楷體"/>
                <a:ea typeface="標楷體"/>
                <a:cs typeface="標楷體"/>
                <a:sym typeface="標楷體"/>
              </a:defRPr>
            </a:pPr>
            <a:r>
              <a:t>先將２的倍數刪除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2 3 </a:t>
            </a:r>
            <a:r>
              <a:rPr sz="1700">
                <a:solidFill>
                  <a:srgbClr val="FF0000"/>
                </a:solidFill>
              </a:rPr>
              <a:t>4</a:t>
            </a:r>
            <a:r>
              <a:t> 5 </a:t>
            </a:r>
            <a:r>
              <a:rPr sz="1700">
                <a:solidFill>
                  <a:srgbClr val="FF0000"/>
                </a:solidFill>
              </a:rPr>
              <a:t>6</a:t>
            </a:r>
            <a:r>
              <a:t> 7 </a:t>
            </a:r>
            <a:r>
              <a:rPr sz="1700">
                <a:solidFill>
                  <a:srgbClr val="FF0000"/>
                </a:solidFill>
              </a:rPr>
              <a:t>8</a:t>
            </a:r>
            <a:r>
              <a:t> 9 </a:t>
            </a:r>
            <a:r>
              <a:rPr sz="1700">
                <a:solidFill>
                  <a:srgbClr val="FF0000"/>
                </a:solidFill>
              </a:rPr>
              <a:t>10</a:t>
            </a:r>
            <a:r>
              <a:t> 11 </a:t>
            </a:r>
            <a:r>
              <a:rPr sz="1700">
                <a:solidFill>
                  <a:srgbClr val="FF0000"/>
                </a:solidFill>
              </a:rPr>
              <a:t>12</a:t>
            </a:r>
            <a:r>
              <a:t> 13 </a:t>
            </a:r>
            <a:r>
              <a:rPr sz="1700">
                <a:solidFill>
                  <a:srgbClr val="FF0000"/>
                </a:solidFill>
              </a:rPr>
              <a:t>14</a:t>
            </a:r>
            <a:r>
              <a:t> 15 </a:t>
            </a:r>
            <a:r>
              <a:rPr sz="1700">
                <a:solidFill>
                  <a:srgbClr val="FF0000"/>
                </a:solidFill>
              </a:rPr>
              <a:t>16</a:t>
            </a:r>
            <a:r>
              <a:t> 17 </a:t>
            </a:r>
            <a:r>
              <a:rPr sz="1700">
                <a:solidFill>
                  <a:srgbClr val="FF0000"/>
                </a:solidFill>
              </a:rPr>
              <a:t>18</a:t>
            </a:r>
            <a:r>
              <a:t> 19 </a:t>
            </a:r>
            <a:r>
              <a:rPr sz="1700">
                <a:solidFill>
                  <a:srgbClr val="FF0000"/>
                </a:solidFill>
              </a:rPr>
              <a:t>20</a:t>
            </a:r>
            <a:r>
              <a:t> 21 </a:t>
            </a:r>
            <a:r>
              <a:rPr sz="1700">
                <a:solidFill>
                  <a:srgbClr val="FF0000"/>
                </a:solidFill>
              </a:rPr>
              <a:t>22</a:t>
            </a:r>
            <a:r>
              <a:t> 23 </a:t>
            </a:r>
            <a:r>
              <a:rPr sz="1700">
                <a:solidFill>
                  <a:srgbClr val="FF0000"/>
                </a:solidFill>
              </a:rPr>
              <a:t>24</a:t>
            </a:r>
            <a:r>
              <a:t> 25</a:t>
            </a:r>
            <a:endParaRPr sz="1800"/>
          </a:p>
          <a:p>
            <a:pPr>
              <a:lnSpc>
                <a:spcPct val="90000"/>
              </a:lnSpc>
              <a:spcBef>
                <a:spcPts val="500"/>
              </a:spcBef>
              <a:defRPr sz="1800">
                <a:latin typeface="+mn-lt"/>
                <a:ea typeface="+mn-ea"/>
                <a:cs typeface="+mn-cs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 sz="2100">
                <a:latin typeface="標楷體"/>
                <a:ea typeface="標楷體"/>
                <a:cs typeface="標楷體"/>
                <a:sym typeface="標楷體"/>
              </a:defRPr>
            </a:pPr>
            <a:r>
              <a:t>刪除下一個質數3的倍數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2 3 </a:t>
            </a:r>
            <a:r>
              <a:rPr sz="1700">
                <a:solidFill>
                  <a:srgbClr val="FF0000"/>
                </a:solidFill>
              </a:rPr>
              <a:t>4</a:t>
            </a:r>
            <a:r>
              <a:t> 5 </a:t>
            </a:r>
            <a:r>
              <a:rPr sz="1700">
                <a:solidFill>
                  <a:srgbClr val="FF0000"/>
                </a:solidFill>
              </a:rPr>
              <a:t>6</a:t>
            </a:r>
            <a:r>
              <a:t> 7 </a:t>
            </a:r>
            <a:r>
              <a:rPr sz="1700">
                <a:solidFill>
                  <a:srgbClr val="FF0000"/>
                </a:solidFill>
              </a:rPr>
              <a:t>8</a:t>
            </a:r>
            <a:r>
              <a:t> </a:t>
            </a:r>
            <a:r>
              <a:rPr sz="1700">
                <a:solidFill>
                  <a:schemeClr val="accent6">
                    <a:satOff val="-35873"/>
                    <a:lumOff val="-12431"/>
                  </a:schemeClr>
                </a:solidFill>
              </a:rPr>
              <a:t>9</a:t>
            </a:r>
            <a:r>
              <a:t> </a:t>
            </a:r>
            <a:r>
              <a:rPr sz="1700">
                <a:solidFill>
                  <a:srgbClr val="FF0000"/>
                </a:solidFill>
              </a:rPr>
              <a:t>10</a:t>
            </a:r>
            <a:r>
              <a:t> 11 </a:t>
            </a:r>
            <a:r>
              <a:rPr sz="1700">
                <a:solidFill>
                  <a:srgbClr val="FF0000"/>
                </a:solidFill>
              </a:rPr>
              <a:t>12</a:t>
            </a:r>
            <a:r>
              <a:t> 13 </a:t>
            </a:r>
            <a:r>
              <a:rPr sz="1700">
                <a:solidFill>
                  <a:srgbClr val="FF0000"/>
                </a:solidFill>
              </a:rPr>
              <a:t>14</a:t>
            </a:r>
            <a:r>
              <a:t> </a:t>
            </a:r>
            <a:r>
              <a:rPr sz="1700">
                <a:solidFill>
                  <a:schemeClr val="accent6">
                    <a:satOff val="-35873"/>
                    <a:lumOff val="-12431"/>
                  </a:schemeClr>
                </a:solidFill>
              </a:rPr>
              <a:t>15</a:t>
            </a:r>
            <a:r>
              <a:t> </a:t>
            </a:r>
            <a:r>
              <a:rPr sz="1700">
                <a:solidFill>
                  <a:srgbClr val="FF0000"/>
                </a:solidFill>
              </a:rPr>
              <a:t>16</a:t>
            </a:r>
            <a:r>
              <a:t> 17 </a:t>
            </a:r>
            <a:r>
              <a:rPr sz="1700">
                <a:solidFill>
                  <a:srgbClr val="FF0000"/>
                </a:solidFill>
              </a:rPr>
              <a:t>18</a:t>
            </a:r>
            <a:r>
              <a:t> 19 </a:t>
            </a:r>
            <a:r>
              <a:rPr sz="1700">
                <a:solidFill>
                  <a:srgbClr val="FF0000"/>
                </a:solidFill>
              </a:rPr>
              <a:t>20</a:t>
            </a:r>
            <a:r>
              <a:t> </a:t>
            </a:r>
            <a:r>
              <a:rPr sz="1700">
                <a:solidFill>
                  <a:schemeClr val="accent6">
                    <a:satOff val="-35873"/>
                    <a:lumOff val="-12431"/>
                  </a:schemeClr>
                </a:solidFill>
              </a:rPr>
              <a:t>21</a:t>
            </a:r>
            <a:r>
              <a:t> </a:t>
            </a:r>
            <a:r>
              <a:rPr sz="1700">
                <a:solidFill>
                  <a:srgbClr val="FF0000"/>
                </a:solidFill>
              </a:rPr>
              <a:t>22</a:t>
            </a:r>
            <a:r>
              <a:t> 23 </a:t>
            </a:r>
            <a:r>
              <a:rPr sz="1700">
                <a:solidFill>
                  <a:srgbClr val="FF0000"/>
                </a:solidFill>
              </a:rPr>
              <a:t>24</a:t>
            </a:r>
            <a:r>
              <a:t> 25</a:t>
            </a:r>
            <a:endParaRPr sz="1800"/>
          </a:p>
          <a:p>
            <a:pPr>
              <a:lnSpc>
                <a:spcPct val="90000"/>
              </a:lnSpc>
              <a:spcBef>
                <a:spcPts val="500"/>
              </a:spcBef>
              <a:defRPr sz="2100"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 sz="2100">
                <a:latin typeface="標楷體"/>
                <a:ea typeface="標楷體"/>
                <a:cs typeface="標楷體"/>
                <a:sym typeface="標楷體"/>
              </a:defRPr>
            </a:pPr>
            <a:r>
              <a:t>刪除下一個質數5的倍數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2 3 </a:t>
            </a:r>
            <a:r>
              <a:rPr sz="1700">
                <a:solidFill>
                  <a:srgbClr val="FF0000"/>
                </a:solidFill>
              </a:rPr>
              <a:t>4</a:t>
            </a:r>
            <a:r>
              <a:t> 5 </a:t>
            </a:r>
            <a:r>
              <a:rPr sz="1700">
                <a:solidFill>
                  <a:srgbClr val="FF0000"/>
                </a:solidFill>
              </a:rPr>
              <a:t>6</a:t>
            </a:r>
            <a:r>
              <a:t> 7 </a:t>
            </a:r>
            <a:r>
              <a:rPr sz="1700">
                <a:solidFill>
                  <a:srgbClr val="FF0000"/>
                </a:solidFill>
              </a:rPr>
              <a:t>8</a:t>
            </a:r>
            <a:r>
              <a:t> </a:t>
            </a:r>
            <a:r>
              <a:rPr sz="1700">
                <a:solidFill>
                  <a:schemeClr val="accent6">
                    <a:satOff val="-35873"/>
                    <a:lumOff val="-12431"/>
                  </a:schemeClr>
                </a:solidFill>
              </a:rPr>
              <a:t>9</a:t>
            </a:r>
            <a:r>
              <a:t> </a:t>
            </a:r>
            <a:r>
              <a:rPr sz="1700">
                <a:solidFill>
                  <a:srgbClr val="FF0000"/>
                </a:solidFill>
              </a:rPr>
              <a:t>10</a:t>
            </a:r>
            <a:r>
              <a:t> 11 </a:t>
            </a:r>
            <a:r>
              <a:rPr sz="1700">
                <a:solidFill>
                  <a:srgbClr val="FF0000"/>
                </a:solidFill>
              </a:rPr>
              <a:t>12</a:t>
            </a:r>
            <a:r>
              <a:t> 13 </a:t>
            </a:r>
            <a:r>
              <a:rPr sz="1700">
                <a:solidFill>
                  <a:srgbClr val="FF0000"/>
                </a:solidFill>
              </a:rPr>
              <a:t>14</a:t>
            </a:r>
            <a:r>
              <a:t> </a:t>
            </a:r>
            <a:r>
              <a:rPr sz="1700">
                <a:solidFill>
                  <a:schemeClr val="accent6">
                    <a:satOff val="-35873"/>
                    <a:lumOff val="-12431"/>
                  </a:schemeClr>
                </a:solidFill>
              </a:rPr>
              <a:t>15</a:t>
            </a:r>
            <a:r>
              <a:t> </a:t>
            </a:r>
            <a:r>
              <a:rPr sz="1700">
                <a:solidFill>
                  <a:srgbClr val="FF0000"/>
                </a:solidFill>
              </a:rPr>
              <a:t>16</a:t>
            </a:r>
            <a:r>
              <a:t> 17 </a:t>
            </a:r>
            <a:r>
              <a:rPr sz="1700">
                <a:solidFill>
                  <a:srgbClr val="FF0000"/>
                </a:solidFill>
              </a:rPr>
              <a:t>18</a:t>
            </a:r>
            <a:r>
              <a:t> 19 </a:t>
            </a:r>
            <a:r>
              <a:rPr sz="1700">
                <a:solidFill>
                  <a:srgbClr val="FF0000"/>
                </a:solidFill>
              </a:rPr>
              <a:t>20</a:t>
            </a:r>
            <a:r>
              <a:t> </a:t>
            </a:r>
            <a:r>
              <a:rPr sz="1700">
                <a:solidFill>
                  <a:schemeClr val="accent6">
                    <a:satOff val="-35873"/>
                    <a:lumOff val="-12431"/>
                  </a:schemeClr>
                </a:solidFill>
              </a:rPr>
              <a:t>21</a:t>
            </a:r>
            <a:r>
              <a:t> </a:t>
            </a:r>
            <a:r>
              <a:rPr sz="1700">
                <a:solidFill>
                  <a:srgbClr val="FF0000"/>
                </a:solidFill>
              </a:rPr>
              <a:t>22</a:t>
            </a:r>
            <a:r>
              <a:t> 23 </a:t>
            </a:r>
            <a:r>
              <a:rPr sz="1700">
                <a:solidFill>
                  <a:srgbClr val="FF0000"/>
                </a:solidFill>
              </a:rPr>
              <a:t>24</a:t>
            </a:r>
            <a:r>
              <a:t> </a:t>
            </a:r>
            <a:r>
              <a:rPr sz="1700">
                <a:solidFill>
                  <a:schemeClr val="accent6">
                    <a:satOff val="-35873"/>
                    <a:lumOff val="-12431"/>
                  </a:schemeClr>
                </a:solidFill>
              </a:rPr>
              <a:t>25</a:t>
            </a:r>
            <a:endParaRPr sz="1700">
              <a:solidFill>
                <a:schemeClr val="accent6">
                  <a:satOff val="-35873"/>
                  <a:lumOff val="-12431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defRPr sz="1700">
                <a:solidFill>
                  <a:schemeClr val="accent6">
                    <a:satOff val="-35873"/>
                    <a:lumOff val="-12431"/>
                  </a:schemeClr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                                          </a:t>
            </a:r>
            <a:endParaRPr sz="2000"/>
          </a:p>
          <a:p>
            <a:pPr>
              <a:lnSpc>
                <a:spcPct val="90000"/>
              </a:lnSpc>
              <a:spcBef>
                <a:spcPts val="500"/>
              </a:spcBef>
              <a:defRPr sz="2200">
                <a:latin typeface="標楷體"/>
                <a:ea typeface="標楷體"/>
                <a:cs typeface="標楷體"/>
                <a:sym typeface="標楷體"/>
              </a:defRPr>
            </a:pPr>
            <a:r>
              <a:t>檢查到５即可停止(5</a:t>
            </a:r>
            <a:r>
              <a:rPr sz="1300"/>
              <a:t> </a:t>
            </a:r>
            <a:r>
              <a:t>=25) ,</a:t>
            </a:r>
            <a:r>
              <a:rPr sz="1700"/>
              <a:t> ２～２５的質數有</a:t>
            </a:r>
            <a:endParaRPr sz="1600"/>
          </a:p>
          <a:p>
            <a:pPr>
              <a:lnSpc>
                <a:spcPct val="90000"/>
              </a:lnSpc>
              <a:spcBef>
                <a:spcPts val="500"/>
              </a:spcBef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2 3 5 7 11 13 17 19 23</a:t>
            </a:r>
            <a:endParaRPr sz="1600"/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>
              <a:lnSpc>
                <a:spcPct val="90000"/>
              </a:lnSpc>
              <a:spcBef>
                <a:spcPts val="500"/>
              </a:spcBef>
              <a:defRPr>
                <a:solidFill>
                  <a:srgbClr val="3BA943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</p:txBody>
      </p:sp>
      <p:sp>
        <p:nvSpPr>
          <p:cNvPr id="58" name="2"/>
          <p:cNvSpPr txBox="1"/>
          <p:nvPr/>
        </p:nvSpPr>
        <p:spPr>
          <a:xfrm>
            <a:off x="3300729" y="4981576"/>
            <a:ext cx="180339" cy="275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spcBef>
                <a:spcPts val="700"/>
              </a:spcBef>
              <a:defRPr sz="1200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ends">
  <a:themeElements>
    <a:clrScheme name="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ends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ends">
  <a:themeElements>
    <a:clrScheme name="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ends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