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7"/>
  </p:notesMasterIdLst>
  <p:sldIdLst>
    <p:sldId id="307" r:id="rId2"/>
    <p:sldId id="309" r:id="rId3"/>
    <p:sldId id="311" r:id="rId4"/>
    <p:sldId id="312" r:id="rId5"/>
    <p:sldId id="313" r:id="rId6"/>
    <p:sldId id="314" r:id="rId7"/>
    <p:sldId id="315" r:id="rId8"/>
    <p:sldId id="310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16" r:id="rId22"/>
    <p:sldId id="332" r:id="rId23"/>
    <p:sldId id="333" r:id="rId24"/>
    <p:sldId id="334" r:id="rId25"/>
    <p:sldId id="335" r:id="rId26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C428"/>
    <a:srgbClr val="3BA943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105" d="100"/>
          <a:sy n="105" d="100"/>
        </p:scale>
        <p:origin x="138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27A3CDA3-8CC8-4E4A-8333-9524AE2AA1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09C0AF98-5C7C-4A3B-905A-9507BBD3113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DE7DD7A9-B8A5-4E05-938C-A1FC5F2860F7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B66E1A40-5DA6-4C82-B800-8B92E2C6B8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3F760252-D57F-42FD-8168-08E73C8928A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D0EF768F-5D25-4B94-81E7-E954E62364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3417227-7186-40D1-B051-C983BC6D340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83214469-586B-4415-882B-5F5E4C780F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E28A52C3-5C00-473D-A1E0-834EFF2ABE61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5EAEB4F4-03CA-4ACF-B15A-6B26B7238D9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86172DA1-094F-45DE-87F6-A3D73351E1D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545BFFD-3877-4489-9F2E-344FEB706B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EDD4A88-5534-49F8-B4BE-84B5CAD41A0B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01D4510-DF20-40A8-BF74-8200B23CC18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F482E18-DFA7-42FB-B4FD-E0CDD969810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3EEAF18D-DFEE-41B6-A793-BC0FCCE9A9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E1D3A10A-7FEB-44A3-B4E6-E9B1DE81600A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A5C91D71-D2DD-4243-A0C5-11A36245B13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87F8D51D-9F67-43AF-B29B-8CF1C02F134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9F15BECA-5780-4C76-8E30-B7AA0D269B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97C21B3-DD1F-4EBE-92C8-A0F9F37D502D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CC98671C-E007-42E7-981D-331611B9D89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A02E3775-D09D-405F-87F1-B99842272F6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73C5DE42-684C-4BA0-870B-54D29FA88A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6E07706-85AE-484B-BBD2-37BA65EB2D88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2FBB7FFE-5CFA-40C9-BC80-BEDEB6886C0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AF67E639-53D0-4AEE-AF2C-217BC578E4F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9BA16160-F7F1-4146-BD00-A3B2D2C9A8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3FF08C9C-1242-4D24-BB2E-54D2865DCC92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2A9076FD-9658-41A7-A7F1-1129F677EF6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5A17FFC8-4622-4FF3-B82D-F03CBE5C824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58D195C3-EEED-4C4B-B5C1-5FF27F3F8E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E366BBD4-618E-49C6-B2C2-A23BBE2F745B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2A38E2F-7BEC-4BC9-A505-860D52FEAB3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BFD114EA-8359-48FA-B4AD-0FD0BDB8065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4379B328-B050-416E-8815-9D335FE7B88F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F12E9418-6D69-46FD-B8F7-8947F839F8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76CF5C1D-8906-4426-A018-57F86CDB04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54A839D9-D3CB-403A-9D3E-82D8121A7C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106D4553-9604-4B1E-BC60-505DAB2FD83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8EA72C85-DD3F-4F76-B891-29AD089F48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9F6573F4-6AA5-4E59-85BD-93DAB3DA35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307E0121-6719-4F47-A8EA-6C93571347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6F07E289-A2D5-4AD1-99C9-9239BF3E8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770F16E1-344C-4076-BE10-E53D9D35506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0E9044D2-2C6E-4D14-83AD-026D4F41EC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E9081-3ABB-459B-87C5-64DED50AB0C5}" type="datetime1">
              <a:rPr lang="zh-TW" altLang="en-US"/>
              <a:pPr>
                <a:defRPr/>
              </a:pPr>
              <a:t>2019/3/30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5341EFF1-A68F-4260-BFC7-8D21675E10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A85F79C5-CF7D-43F2-8B8C-61DA1B3517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2FE47-950A-4F14-BCB4-02FFFEED501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18267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BC6B07-4AA7-4907-AE7E-DFA89FD7E5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514D8-F25A-41E1-9BC2-64CB85BE5726}" type="datetime1">
              <a:rPr lang="zh-TW" altLang="en-US"/>
              <a:pPr>
                <a:defRPr/>
              </a:pPr>
              <a:t>2019/3/30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19F9CD-C9A9-4379-B3E3-7136304C91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C28EDB20-4A7E-40BF-88DD-19B8053029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CF1EA-A39D-4B31-8706-111BD8EB8CB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88756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61FC3E3-02A9-4046-A135-9BB6562A8B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61DC9-9C36-4B45-86ED-92C900DAC170}" type="datetime1">
              <a:rPr lang="zh-TW" altLang="en-US"/>
              <a:pPr>
                <a:defRPr/>
              </a:pPr>
              <a:t>2019/3/30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C5125465-D197-40D1-A068-01FFA91AED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8FE352D-7822-4797-868A-B0177453B8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3ED8-0B5E-4347-AF38-B39D42A6A26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2258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F01758C-A02D-4F45-A84C-1A20456F8F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EE60F-F507-4C13-AF95-58DE4C77FE63}" type="datetime1">
              <a:rPr lang="zh-TW" altLang="en-US"/>
              <a:pPr>
                <a:defRPr/>
              </a:pPr>
              <a:t>2019/3/30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6EDCDAA-6138-47CA-ADDD-87B4455C5C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7A32A7F-D7FE-454E-8B17-87E83472A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8DDAB-0B82-4307-BE9D-1F76A0C26A6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1214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74ACC0DF-62B9-4BC4-91E2-E60C7215F5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D03EE-702E-4EA9-9CC2-AFBE3C0FDCB9}" type="datetime1">
              <a:rPr lang="zh-TW" altLang="en-US"/>
              <a:pPr>
                <a:defRPr/>
              </a:pPr>
              <a:t>2019/3/30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23DCB2D8-748E-409A-A612-10A93C234D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72AF6C32-5189-41CF-8D89-BEBCF7488C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CB0BD-98B3-4FDF-8E39-87ECBA68A58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44754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03F31070-96DA-452D-95EB-EF87056B59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CC73E-1013-4299-A508-BE7816429D42}" type="datetime1">
              <a:rPr lang="zh-TW" altLang="en-US"/>
              <a:pPr>
                <a:defRPr/>
              </a:pPr>
              <a:t>2019/3/30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856DF349-D92D-44D6-BB0A-AD117D9940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25EAD17C-50D7-4BCF-BB3F-600708805F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9F9F3-E2F2-4993-AB19-EEE08C64DE5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948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0266EE60-07AB-4569-B03A-3623D089E0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9322D-C190-4915-B1E1-2F8A856FC5DF}" type="datetime1">
              <a:rPr lang="zh-TW" altLang="en-US"/>
              <a:pPr>
                <a:defRPr/>
              </a:pPr>
              <a:t>2019/3/30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AA3FFB1E-E597-4BFB-9D93-475201B2D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2222D726-9681-4963-A6B6-C43C6F2152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18D51-E9E9-4CF9-B461-ACE4AE70300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50156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18C02453-A8A4-4E29-9A53-FFFF73F6AD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A0552-00E4-47EA-86F4-55760489BCC7}" type="datetime1">
              <a:rPr lang="zh-TW" altLang="en-US"/>
              <a:pPr>
                <a:defRPr/>
              </a:pPr>
              <a:t>2019/3/30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F3AA72B6-F3E1-446D-8679-68102A965E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22B3A9D1-CED6-4172-8EE4-F314CEE8A3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A54FB-491C-4F12-A0AB-052D455A58B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0838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73FBAE6B-A2C7-41D7-BC7A-C0127F82FA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66835-38B4-45E3-ACAA-A35AC0761E86}" type="datetime1">
              <a:rPr lang="zh-TW" altLang="en-US"/>
              <a:pPr>
                <a:defRPr/>
              </a:pPr>
              <a:t>2019/3/30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B45435FB-319B-4F7C-86EF-BA4D79829E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9D3AC21E-8CDF-429E-AFD2-5F7303CCA9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04E55-8CE4-471B-9CEE-929E89B3E5F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3585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6E81FD1-AA84-4271-AA4D-8CBA5B294F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34062-F80B-48E1-B16C-3A39CED65077}" type="datetime1">
              <a:rPr lang="zh-TW" altLang="en-US"/>
              <a:pPr>
                <a:defRPr/>
              </a:pPr>
              <a:t>2019/3/30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D76A9B2-6902-4BF6-BE8B-A0F2B88885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0D280CC7-7FBB-4B54-8F79-522B4B1433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4CDC8-5BDB-4685-97BD-AE335D02F56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7777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65D072C-C80A-4004-AEFD-4FE694C708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9052B-91AE-4775-A7B1-366D61C8E08D}" type="datetime1">
              <a:rPr lang="zh-TW" altLang="en-US"/>
              <a:pPr>
                <a:defRPr/>
              </a:pPr>
              <a:t>2019/3/30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43E3E60-CED0-43D5-BFEB-4944D76B83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5DA6930A-C6F5-42A8-8394-28D4FA7D7D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46B86-8F5F-4887-B11B-604B6FA06D2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13621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D7B9480A-15E6-4E46-AA33-081E7CE09F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23BB2671-C961-44C4-A950-2CEBA42AFE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8A2BAAF1-D334-4158-AB4B-9EEA5F7ED1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C3DF1C4-5D68-46A6-9242-93D5F5275691}" type="datetime1">
              <a:rPr lang="zh-TW" altLang="en-US"/>
              <a:pPr>
                <a:defRPr/>
              </a:pPr>
              <a:t>2019/3/30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C310AF8B-33C1-43FD-9A8C-C31A5438A4F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D658D9DD-BACF-44B9-BB77-1C9D11E3672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DE02A00-1EC8-4924-A364-37FCAAE72C0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CC7C750B-2118-433F-B96B-B1056110F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6D7D7C3-7CFF-4A6C-B25A-79CCFC5A30F5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B1B5EC97-0868-4826-9236-7403EB40EE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>
                <a:latin typeface="Times New Roman" panose="02020603050405020304" pitchFamily="18" charset="0"/>
              </a:rPr>
              <a:t>10902: </a:t>
            </a:r>
            <a:r>
              <a:rPr lang="en-US" altLang="zh-TW" b="1"/>
              <a:t>Pick-up Sticks</a:t>
            </a:r>
            <a:endParaRPr lang="en-US" altLang="zh-TW"/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429FCFB7-AA79-473D-8F98-E23ED1E4A3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>
                <a:latin typeface="Times New Roman" panose="02020603050405020304" pitchFamily="18" charset="0"/>
              </a:rPr>
              <a:t>10902 : Pick-up Sticks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>
                <a:latin typeface="Times New Roman" panose="02020603050405020304" pitchFamily="18" charset="0"/>
              </a:rPr>
              <a:t>陳鈺升</a:t>
            </a: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>
                <a:latin typeface="Times New Roman" panose="02020603050405020304" pitchFamily="18" charset="0"/>
              </a:rPr>
              <a:t>20</a:t>
            </a:r>
            <a:r>
              <a:rPr lang="en-US" altLang="zh-TW" sz="2400">
                <a:latin typeface="Times New Roman" panose="02020603050405020304" pitchFamily="18" charset="0"/>
              </a:rPr>
              <a:t>19</a:t>
            </a:r>
            <a:r>
              <a:rPr lang="zh-TW" altLang="en-US" sz="2400">
                <a:latin typeface="Times New Roman" panose="02020603050405020304" pitchFamily="18" charset="0"/>
              </a:rPr>
              <a:t>年</a:t>
            </a:r>
            <a:r>
              <a:rPr lang="en-US" altLang="zh-TW" sz="2400">
                <a:latin typeface="Times New Roman" panose="02020603050405020304" pitchFamily="18" charset="0"/>
              </a:rPr>
              <a:t>3</a:t>
            </a:r>
            <a:r>
              <a:rPr lang="zh-TW" altLang="en-US" sz="2400">
                <a:latin typeface="Times New Roman" panose="02020603050405020304" pitchFamily="18" charset="0"/>
              </a:rPr>
              <a:t>月</a:t>
            </a:r>
            <a:r>
              <a:rPr lang="en-US" altLang="zh-TW" sz="2400">
                <a:latin typeface="Times New Roman" panose="02020603050405020304" pitchFamily="18" charset="0"/>
              </a:rPr>
              <a:t>13</a:t>
            </a:r>
            <a:r>
              <a:rPr lang="zh-TW" altLang="en-US" sz="2400">
                <a:latin typeface="Times New Roman" panose="02020603050405020304" pitchFamily="18" charset="0"/>
              </a:rPr>
              <a:t>日</a:t>
            </a:r>
            <a:endParaRPr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>
                <a:latin typeface="Times New Roman" panose="02020603050405020304" pitchFamily="18" charset="0"/>
              </a:rPr>
              <a:t>會有許多組測資，每組會先給定一個正整數 </a:t>
            </a:r>
            <a:r>
              <a:rPr lang="en-US" altLang="zh-TW" sz="2400">
                <a:latin typeface="Times New Roman" panose="02020603050405020304" pitchFamily="18" charset="0"/>
              </a:rPr>
              <a:t>N </a:t>
            </a:r>
            <a:r>
              <a:rPr lang="zh-TW" altLang="en-US" sz="2400">
                <a:latin typeface="Times New Roman" panose="02020603050405020304" pitchFamily="18" charset="0"/>
              </a:rPr>
              <a:t>，代表有 </a:t>
            </a:r>
            <a:r>
              <a:rPr lang="en-US" altLang="zh-TW" sz="2400">
                <a:latin typeface="Times New Roman" panose="02020603050405020304" pitchFamily="18" charset="0"/>
              </a:rPr>
              <a:t>N</a:t>
            </a:r>
            <a:r>
              <a:rPr lang="zh-TW" altLang="en-US" sz="2400">
                <a:latin typeface="Times New Roman" panose="02020603050405020304" pitchFamily="18" charset="0"/>
              </a:rPr>
              <a:t> 根棍子，接下來會給 </a:t>
            </a:r>
            <a:r>
              <a:rPr lang="en-US" altLang="zh-TW" sz="2400">
                <a:latin typeface="Times New Roman" panose="02020603050405020304" pitchFamily="18" charset="0"/>
              </a:rPr>
              <a:t>N</a:t>
            </a:r>
            <a:r>
              <a:rPr lang="zh-TW" altLang="en-US" sz="2400">
                <a:latin typeface="Times New Roman" panose="02020603050405020304" pitchFamily="18" charset="0"/>
              </a:rPr>
              <a:t> 根棍子的端點座標，我們要算出在最上層的棍子編號共是哪些。</a:t>
            </a:r>
            <a:b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0 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代表結束 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b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 依照棍子輸入的順序，編號依序為 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…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endParaRPr lang="en-US" altLang="zh-TW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編號版面配置區 3">
            <a:extLst>
              <a:ext uri="{FF2B5EF4-FFF2-40B4-BE49-F238E27FC236}">
                <a16:creationId xmlns:a16="http://schemas.microsoft.com/office/drawing/2014/main" id="{BC478A7C-274B-443F-BCA3-7BADB0360E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9D81A31-F3ED-499A-951F-841B70FEA52A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20483" name="文字方塊 8">
            <a:extLst>
              <a:ext uri="{FF2B5EF4-FFF2-40B4-BE49-F238E27FC236}">
                <a16:creationId xmlns:a16="http://schemas.microsoft.com/office/drawing/2014/main" id="{4A4E67B0-CDBB-44CB-B904-99C0561A5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890838"/>
            <a:ext cx="65532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4000">
                <a:ea typeface="新細明體" panose="02020500000000000000" pitchFamily="18" charset="-120"/>
              </a:rPr>
              <a:t>第二組 </a:t>
            </a:r>
            <a:r>
              <a:rPr lang="en-US" altLang="zh-TW" sz="4000">
                <a:ea typeface="新細明體" panose="02020500000000000000" pitchFamily="18" charset="-120"/>
              </a:rPr>
              <a:t>:</a:t>
            </a:r>
            <a:r>
              <a:rPr lang="zh-TW" altLang="en-US" sz="4000">
                <a:ea typeface="新細明體" panose="02020500000000000000" pitchFamily="18" charset="-120"/>
              </a:rPr>
              <a:t> 交點在 </a:t>
            </a:r>
            <a:r>
              <a:rPr lang="en-US" altLang="zh-TW" sz="4000">
                <a:ea typeface="新細明體" panose="02020500000000000000" pitchFamily="18" charset="-120"/>
              </a:rPr>
              <a:t>AB</a:t>
            </a:r>
            <a:r>
              <a:rPr lang="zh-TW" altLang="en-US" sz="4000">
                <a:ea typeface="新細明體" panose="02020500000000000000" pitchFamily="18" charset="-120"/>
              </a:rPr>
              <a:t> 線段上</a:t>
            </a:r>
            <a:endParaRPr lang="en-US" altLang="zh-TW" sz="4000"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2400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圖片 6" descr="一張含有 光, 交通, 黑暗, 膝上型電腦 的圖片&#10;&#10;自動產生的描述">
            <a:extLst>
              <a:ext uri="{FF2B5EF4-FFF2-40B4-BE49-F238E27FC236}">
                <a16:creationId xmlns:a16="http://schemas.microsoft.com/office/drawing/2014/main" id="{D43ABD47-D3F9-4129-89F7-CD1217A20A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938" y="265113"/>
            <a:ext cx="3097212" cy="235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7" name="圖片 6" descr="一張含有 光, 交通, 黑暗, 膝上型電腦 的圖片&#10;&#10;自動產生的描述">
            <a:extLst>
              <a:ext uri="{FF2B5EF4-FFF2-40B4-BE49-F238E27FC236}">
                <a16:creationId xmlns:a16="http://schemas.microsoft.com/office/drawing/2014/main" id="{C8EF2A4A-46C7-4A13-964D-9F328A3DC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75" y="263525"/>
            <a:ext cx="3095625" cy="236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圖片 6" descr="一張含有 光, 交通, 黑暗, 膝上型電腦 的圖片&#10;&#10;自動產生的描述">
            <a:extLst>
              <a:ext uri="{FF2B5EF4-FFF2-40B4-BE49-F238E27FC236}">
                <a16:creationId xmlns:a16="http://schemas.microsoft.com/office/drawing/2014/main" id="{551E3021-0A4C-4114-AAEF-551E67728F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1985963"/>
            <a:ext cx="3097213" cy="235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圖片 6" descr="一張含有 光, 交通, 黑暗, 膝上型電腦 的圖片&#10;&#10;自動產生的描述">
            <a:extLst>
              <a:ext uri="{FF2B5EF4-FFF2-40B4-BE49-F238E27FC236}">
                <a16:creationId xmlns:a16="http://schemas.microsoft.com/office/drawing/2014/main" id="{B3B0CD71-0AF1-4345-8AB8-23E4EC77A1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963" y="2060575"/>
            <a:ext cx="3095625" cy="236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文字方塊 33">
            <a:extLst>
              <a:ext uri="{FF2B5EF4-FFF2-40B4-BE49-F238E27FC236}">
                <a16:creationId xmlns:a16="http://schemas.microsoft.com/office/drawing/2014/main" id="{A11BD024-C39A-4E18-8E7E-F4B077700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0" y="277813"/>
            <a:ext cx="3000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A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1511" name="文字方塊 34">
            <a:extLst>
              <a:ext uri="{FF2B5EF4-FFF2-40B4-BE49-F238E27FC236}">
                <a16:creationId xmlns:a16="http://schemas.microsoft.com/office/drawing/2014/main" id="{91E3E7B9-D434-42B3-8391-3D12F6916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3000" y="2132013"/>
            <a:ext cx="296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B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1512" name="文字方塊 35">
            <a:extLst>
              <a:ext uri="{FF2B5EF4-FFF2-40B4-BE49-F238E27FC236}">
                <a16:creationId xmlns:a16="http://schemas.microsoft.com/office/drawing/2014/main" id="{79634993-B632-409A-B9B5-B20C686EAD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9450" y="630238"/>
            <a:ext cx="298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C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1513" name="文字方塊 36">
            <a:extLst>
              <a:ext uri="{FF2B5EF4-FFF2-40B4-BE49-F238E27FC236}">
                <a16:creationId xmlns:a16="http://schemas.microsoft.com/office/drawing/2014/main" id="{86109BF1-BBE9-43EF-BBA5-8BF4ADC59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4775" y="1231900"/>
            <a:ext cx="320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D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1514" name="文字方塊 33">
            <a:extLst>
              <a:ext uri="{FF2B5EF4-FFF2-40B4-BE49-F238E27FC236}">
                <a16:creationId xmlns:a16="http://schemas.microsoft.com/office/drawing/2014/main" id="{E45D73B2-BB63-479B-AD95-ACE0E8627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2128838"/>
            <a:ext cx="298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A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1515" name="文字方塊 34">
            <a:extLst>
              <a:ext uri="{FF2B5EF4-FFF2-40B4-BE49-F238E27FC236}">
                <a16:creationId xmlns:a16="http://schemas.microsoft.com/office/drawing/2014/main" id="{F0DB4AC9-5184-4C5D-AAC4-AC6B3B4C8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8625" y="400050"/>
            <a:ext cx="298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B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1516" name="文字方塊 35">
            <a:extLst>
              <a:ext uri="{FF2B5EF4-FFF2-40B4-BE49-F238E27FC236}">
                <a16:creationId xmlns:a16="http://schemas.microsoft.com/office/drawing/2014/main" id="{E816785B-C0F2-40E3-8396-22A3F105D7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500" y="668338"/>
            <a:ext cx="298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C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1517" name="文字方塊 36">
            <a:extLst>
              <a:ext uri="{FF2B5EF4-FFF2-40B4-BE49-F238E27FC236}">
                <a16:creationId xmlns:a16="http://schemas.microsoft.com/office/drawing/2014/main" id="{C686A2C8-1D8C-4502-BCA9-3B3ED87E7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9875" y="1212850"/>
            <a:ext cx="319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D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1518" name="文字方塊 33">
            <a:extLst>
              <a:ext uri="{FF2B5EF4-FFF2-40B4-BE49-F238E27FC236}">
                <a16:creationId xmlns:a16="http://schemas.microsoft.com/office/drawing/2014/main" id="{13478B8E-DF79-444A-96EA-EBF02C40F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7275" y="2036763"/>
            <a:ext cx="298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A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1519" name="文字方塊 34">
            <a:extLst>
              <a:ext uri="{FF2B5EF4-FFF2-40B4-BE49-F238E27FC236}">
                <a16:creationId xmlns:a16="http://schemas.microsoft.com/office/drawing/2014/main" id="{58A0A6A0-FBB9-48C6-9FF3-C5AF30155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8825" y="3840163"/>
            <a:ext cx="298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B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1520" name="文字方塊 35">
            <a:extLst>
              <a:ext uri="{FF2B5EF4-FFF2-40B4-BE49-F238E27FC236}">
                <a16:creationId xmlns:a16="http://schemas.microsoft.com/office/drawing/2014/main" id="{902C85CC-A112-4B6C-B9D9-52698391B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7263" y="2889250"/>
            <a:ext cx="3698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C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1521" name="文字方塊 36">
            <a:extLst>
              <a:ext uri="{FF2B5EF4-FFF2-40B4-BE49-F238E27FC236}">
                <a16:creationId xmlns:a16="http://schemas.microsoft.com/office/drawing/2014/main" id="{8A470820-B3EA-48A3-9193-4B908008B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238" y="2419350"/>
            <a:ext cx="319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D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1522" name="文字方塊 33">
            <a:extLst>
              <a:ext uri="{FF2B5EF4-FFF2-40B4-BE49-F238E27FC236}">
                <a16:creationId xmlns:a16="http://schemas.microsoft.com/office/drawing/2014/main" id="{596F40DF-79B8-4CD2-BFF1-2BD98E901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8550" y="3873500"/>
            <a:ext cx="298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A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1523" name="文字方塊 34">
            <a:extLst>
              <a:ext uri="{FF2B5EF4-FFF2-40B4-BE49-F238E27FC236}">
                <a16:creationId xmlns:a16="http://schemas.microsoft.com/office/drawing/2014/main" id="{225A52FF-C564-4EE4-AF81-F7FA5AC8E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5263" y="2200275"/>
            <a:ext cx="336550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B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1524" name="文字方塊 35">
            <a:extLst>
              <a:ext uri="{FF2B5EF4-FFF2-40B4-BE49-F238E27FC236}">
                <a16:creationId xmlns:a16="http://schemas.microsoft.com/office/drawing/2014/main" id="{21F6F943-8B14-4DD1-B4FF-CB95026751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6038" y="2968625"/>
            <a:ext cx="298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C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1525" name="文字方塊 36">
            <a:extLst>
              <a:ext uri="{FF2B5EF4-FFF2-40B4-BE49-F238E27FC236}">
                <a16:creationId xmlns:a16="http://schemas.microsoft.com/office/drawing/2014/main" id="{D9367D48-F6B1-4ABD-A62D-63562A400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498725"/>
            <a:ext cx="319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D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3266D20B-A769-42A5-9B70-3B2909FAF0B3}"/>
              </a:ext>
            </a:extLst>
          </p:cNvPr>
          <p:cNvSpPr txBox="1"/>
          <p:nvPr/>
        </p:nvSpPr>
        <p:spPr>
          <a:xfrm>
            <a:off x="1659438" y="205588"/>
            <a:ext cx="35298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dirty="0">
                <a:highlight>
                  <a:srgbClr val="FFFF00"/>
                </a:highlight>
              </a:rPr>
              <a:t>5</a:t>
            </a:r>
            <a:endParaRPr lang="zh-TW" altLang="en-US" dirty="0">
              <a:highlight>
                <a:srgbClr val="FFFF00"/>
              </a:highlight>
            </a:endParaRP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3C82C5AB-5B8E-41F2-9FA5-2B4D9A1025EC}"/>
              </a:ext>
            </a:extLst>
          </p:cNvPr>
          <p:cNvSpPr txBox="1"/>
          <p:nvPr/>
        </p:nvSpPr>
        <p:spPr>
          <a:xfrm>
            <a:off x="5666906" y="223219"/>
            <a:ext cx="35298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dirty="0">
                <a:highlight>
                  <a:srgbClr val="FFFF00"/>
                </a:highlight>
              </a:rPr>
              <a:t>6</a:t>
            </a:r>
            <a:endParaRPr lang="zh-TW" altLang="en-US" dirty="0">
              <a:highlight>
                <a:srgbClr val="FFFF00"/>
              </a:highlight>
            </a:endParaRPr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C3030B4A-0197-4F44-AF1D-7B17F84C5516}"/>
              </a:ext>
            </a:extLst>
          </p:cNvPr>
          <p:cNvSpPr txBox="1"/>
          <p:nvPr/>
        </p:nvSpPr>
        <p:spPr>
          <a:xfrm>
            <a:off x="284127" y="1901964"/>
            <a:ext cx="35298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dirty="0">
                <a:highlight>
                  <a:srgbClr val="FFFF00"/>
                </a:highlight>
              </a:rPr>
              <a:t>7</a:t>
            </a:r>
            <a:endParaRPr lang="zh-TW" altLang="en-US" dirty="0">
              <a:highlight>
                <a:srgbClr val="FFFF00"/>
              </a:highlight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04C85F26-F143-4562-917C-0B29A8249ABC}"/>
              </a:ext>
            </a:extLst>
          </p:cNvPr>
          <p:cNvSpPr txBox="1"/>
          <p:nvPr/>
        </p:nvSpPr>
        <p:spPr>
          <a:xfrm>
            <a:off x="4929264" y="1830015"/>
            <a:ext cx="35298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dirty="0">
                <a:highlight>
                  <a:srgbClr val="FFFF00"/>
                </a:highlight>
              </a:rPr>
              <a:t>8</a:t>
            </a:r>
          </a:p>
        </p:txBody>
      </p:sp>
      <p:graphicFrame>
        <p:nvGraphicFramePr>
          <p:cNvPr id="29" name="表格 28">
            <a:extLst>
              <a:ext uri="{FF2B5EF4-FFF2-40B4-BE49-F238E27FC236}">
                <a16:creationId xmlns:a16="http://schemas.microsoft.com/office/drawing/2014/main" id="{009B3CE0-8358-4EAA-9BEF-8DEE9139C6F7}"/>
              </a:ext>
            </a:extLst>
          </p:cNvPr>
          <p:cNvGraphicFramePr>
            <a:graphicFrameLocks noGrp="1"/>
          </p:cNvGraphicFramePr>
          <p:nvPr/>
        </p:nvGraphicFramePr>
        <p:xfrm>
          <a:off x="646245" y="4410307"/>
          <a:ext cx="7992890" cy="2228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8578">
                  <a:extLst>
                    <a:ext uri="{9D8B030D-6E8A-4147-A177-3AD203B41FA5}">
                      <a16:colId xmlns:a16="http://schemas.microsoft.com/office/drawing/2014/main" val="2132361039"/>
                    </a:ext>
                  </a:extLst>
                </a:gridCol>
                <a:gridCol w="1598578">
                  <a:extLst>
                    <a:ext uri="{9D8B030D-6E8A-4147-A177-3AD203B41FA5}">
                      <a16:colId xmlns:a16="http://schemas.microsoft.com/office/drawing/2014/main" val="642646785"/>
                    </a:ext>
                  </a:extLst>
                </a:gridCol>
                <a:gridCol w="1598578">
                  <a:extLst>
                    <a:ext uri="{9D8B030D-6E8A-4147-A177-3AD203B41FA5}">
                      <a16:colId xmlns:a16="http://schemas.microsoft.com/office/drawing/2014/main" val="124084756"/>
                    </a:ext>
                  </a:extLst>
                </a:gridCol>
                <a:gridCol w="1598578">
                  <a:extLst>
                    <a:ext uri="{9D8B030D-6E8A-4147-A177-3AD203B41FA5}">
                      <a16:colId xmlns:a16="http://schemas.microsoft.com/office/drawing/2014/main" val="3733768853"/>
                    </a:ext>
                  </a:extLst>
                </a:gridCol>
                <a:gridCol w="1598578">
                  <a:extLst>
                    <a:ext uri="{9D8B030D-6E8A-4147-A177-3AD203B41FA5}">
                      <a16:colId xmlns:a16="http://schemas.microsoft.com/office/drawing/2014/main" val="3303170074"/>
                    </a:ext>
                  </a:extLst>
                </a:gridCol>
              </a:tblGrid>
              <a:tr h="445655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(AB , AC)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(AB , AD)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(CD , CA)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(CD , CB)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1750754"/>
                  </a:ext>
                </a:extLst>
              </a:tr>
              <a:tr h="44565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highlight>
                            <a:srgbClr val="FFFF00"/>
                          </a:highlight>
                        </a:rPr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712971"/>
                  </a:ext>
                </a:extLst>
              </a:tr>
              <a:tr h="445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highlight>
                            <a:srgbClr val="FFFF00"/>
                          </a:highlight>
                        </a:rPr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452484"/>
                  </a:ext>
                </a:extLst>
              </a:tr>
              <a:tr h="445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highlight>
                            <a:srgbClr val="FFFF00"/>
                          </a:highlight>
                        </a:rPr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430831"/>
                  </a:ext>
                </a:extLst>
              </a:tr>
              <a:tr h="445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highlight>
                            <a:srgbClr val="FFFF00"/>
                          </a:highlight>
                        </a:rPr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37667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投影片編號版面配置區 3">
            <a:extLst>
              <a:ext uri="{FF2B5EF4-FFF2-40B4-BE49-F238E27FC236}">
                <a16:creationId xmlns:a16="http://schemas.microsoft.com/office/drawing/2014/main" id="{33BC947B-680D-4BE9-863E-DD0968DFD3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1840530-758F-43EA-ABCE-58854B381C6F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22531" name="文字方塊 8">
            <a:extLst>
              <a:ext uri="{FF2B5EF4-FFF2-40B4-BE49-F238E27FC236}">
                <a16:creationId xmlns:a16="http://schemas.microsoft.com/office/drawing/2014/main" id="{67501A73-B1CF-4B2F-9D07-3E0BAC236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260350"/>
            <a:ext cx="6553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4000">
                <a:ea typeface="新細明體" panose="02020500000000000000" pitchFamily="18" charset="-120"/>
              </a:rPr>
              <a:t>第三組 </a:t>
            </a:r>
            <a:r>
              <a:rPr lang="en-US" altLang="zh-TW" sz="4000">
                <a:ea typeface="新細明體" panose="02020500000000000000" pitchFamily="18" charset="-120"/>
              </a:rPr>
              <a:t>:</a:t>
            </a:r>
            <a:r>
              <a:rPr lang="zh-TW" altLang="en-US" sz="4000">
                <a:ea typeface="新細明體" panose="02020500000000000000" pitchFamily="18" charset="-120"/>
              </a:rPr>
              <a:t> 交叉</a:t>
            </a:r>
            <a:endParaRPr lang="en-US" altLang="zh-TW" sz="2400">
              <a:ea typeface="新細明體" panose="02020500000000000000" pitchFamily="18" charset="-120"/>
            </a:endParaRPr>
          </a:p>
        </p:txBody>
      </p:sp>
      <p:pic>
        <p:nvPicPr>
          <p:cNvPr id="22532" name="圖片 6" descr="一張含有 室內, 光, 膝上型電腦, 黑暗 的圖片&#10;&#10;自動產生的描述">
            <a:extLst>
              <a:ext uri="{FF2B5EF4-FFF2-40B4-BE49-F238E27FC236}">
                <a16:creationId xmlns:a16="http://schemas.microsoft.com/office/drawing/2014/main" id="{24F68133-5A68-427B-960C-230BCEC89E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1557338"/>
            <a:ext cx="3455988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文字方塊 34">
            <a:extLst>
              <a:ext uri="{FF2B5EF4-FFF2-40B4-BE49-F238E27FC236}">
                <a16:creationId xmlns:a16="http://schemas.microsoft.com/office/drawing/2014/main" id="{E50CB9A0-FD54-4D39-B7A6-BFF0029E7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8100" y="3138488"/>
            <a:ext cx="33655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B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2534" name="文字方塊 35">
            <a:extLst>
              <a:ext uri="{FF2B5EF4-FFF2-40B4-BE49-F238E27FC236}">
                <a16:creationId xmlns:a16="http://schemas.microsoft.com/office/drawing/2014/main" id="{D97D2269-AEC4-48D3-A142-48C51EFD0A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9650" y="1427163"/>
            <a:ext cx="2984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C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2535" name="文字方塊 36">
            <a:extLst>
              <a:ext uri="{FF2B5EF4-FFF2-40B4-BE49-F238E27FC236}">
                <a16:creationId xmlns:a16="http://schemas.microsoft.com/office/drawing/2014/main" id="{08384475-931E-4430-A9E1-6D5E66148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4033838"/>
            <a:ext cx="319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D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2536" name="文字方塊 36">
            <a:extLst>
              <a:ext uri="{FF2B5EF4-FFF2-40B4-BE49-F238E27FC236}">
                <a16:creationId xmlns:a16="http://schemas.microsoft.com/office/drawing/2014/main" id="{7BFB2697-7389-435B-8318-FB6399E12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0950" y="2676525"/>
            <a:ext cx="320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A</a:t>
            </a: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203AF753-C9F1-46C5-8432-E11E0098324C}"/>
              </a:ext>
            </a:extLst>
          </p:cNvPr>
          <p:cNvGraphicFramePr>
            <a:graphicFrameLocks noGrp="1"/>
          </p:cNvGraphicFramePr>
          <p:nvPr/>
        </p:nvGraphicFramePr>
        <p:xfrm>
          <a:off x="1160463" y="5243513"/>
          <a:ext cx="6823075" cy="741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4615">
                  <a:extLst>
                    <a:ext uri="{9D8B030D-6E8A-4147-A177-3AD203B41FA5}">
                      <a16:colId xmlns:a16="http://schemas.microsoft.com/office/drawing/2014/main" val="3497195113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195179111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1396771952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1407826649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1909560331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pPr algn="ctr"/>
                      <a:endParaRPr lang="zh-TW" altLang="en-US" sz="1800" dirty="0"/>
                    </a:p>
                  </a:txBody>
                  <a:tcPr marL="91438" marR="91438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/>
                        <a:t>(AB , AC)</a:t>
                      </a:r>
                      <a:endParaRPr lang="zh-TW" altLang="en-US" sz="1800" dirty="0"/>
                    </a:p>
                  </a:txBody>
                  <a:tcPr marL="91438" marR="91438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/>
                        <a:t>(AB , AD)</a:t>
                      </a:r>
                      <a:endParaRPr lang="zh-TW" altLang="en-US" sz="1800" dirty="0"/>
                    </a:p>
                  </a:txBody>
                  <a:tcPr marL="91438" marR="91438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/>
                        <a:t>(CD , CA)</a:t>
                      </a:r>
                      <a:endParaRPr lang="zh-TW" altLang="en-US" sz="1800" dirty="0"/>
                    </a:p>
                  </a:txBody>
                  <a:tcPr marL="91438" marR="91438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/>
                        <a:t>(CD , CB)</a:t>
                      </a:r>
                      <a:endParaRPr lang="zh-TW" altLang="en-US" sz="1800" dirty="0"/>
                    </a:p>
                  </a:txBody>
                  <a:tcPr marL="91438" marR="91438" marT="45700" marB="45700"/>
                </a:tc>
                <a:extLst>
                  <a:ext uri="{0D108BD9-81ED-4DB2-BD59-A6C34878D82A}">
                    <a16:rowId xmlns:a16="http://schemas.microsoft.com/office/drawing/2014/main" val="2981660516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/>
                        <a:t>9</a:t>
                      </a:r>
                      <a:endParaRPr lang="zh-TW" altLang="en-US" sz="1800" dirty="0"/>
                    </a:p>
                  </a:txBody>
                  <a:tcPr marL="91438" marR="91438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/>
                        <a:t>逆</a:t>
                      </a:r>
                    </a:p>
                  </a:txBody>
                  <a:tcPr marL="91438" marR="91438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/>
                        <a:t>正</a:t>
                      </a:r>
                    </a:p>
                  </a:txBody>
                  <a:tcPr marL="91438" marR="91438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/>
                        <a:t>正</a:t>
                      </a:r>
                    </a:p>
                  </a:txBody>
                  <a:tcPr marL="91438" marR="91438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/>
                        <a:t>逆</a:t>
                      </a:r>
                    </a:p>
                  </a:txBody>
                  <a:tcPr marL="91438" marR="91438" marT="45700" marB="45700"/>
                </a:tc>
                <a:extLst>
                  <a:ext uri="{0D108BD9-81ED-4DB2-BD59-A6C34878D82A}">
                    <a16:rowId xmlns:a16="http://schemas.microsoft.com/office/drawing/2014/main" val="3912216562"/>
                  </a:ext>
                </a:extLst>
              </a:tr>
            </a:tbl>
          </a:graphicData>
        </a:graphic>
      </p:graphicFrame>
      <p:sp>
        <p:nvSpPr>
          <p:cNvPr id="10" name="文字方塊 9">
            <a:extLst>
              <a:ext uri="{FF2B5EF4-FFF2-40B4-BE49-F238E27FC236}">
                <a16:creationId xmlns:a16="http://schemas.microsoft.com/office/drawing/2014/main" id="{76AC200A-4F80-44FB-AA1E-D2FBB36FDC77}"/>
              </a:ext>
            </a:extLst>
          </p:cNvPr>
          <p:cNvSpPr txBox="1"/>
          <p:nvPr/>
        </p:nvSpPr>
        <p:spPr>
          <a:xfrm>
            <a:off x="2238218" y="1952743"/>
            <a:ext cx="35298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dirty="0">
                <a:highlight>
                  <a:srgbClr val="FFFF00"/>
                </a:highlight>
              </a:rPr>
              <a:t>9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投影片編號版面配置區 3">
            <a:extLst>
              <a:ext uri="{FF2B5EF4-FFF2-40B4-BE49-F238E27FC236}">
                <a16:creationId xmlns:a16="http://schemas.microsoft.com/office/drawing/2014/main" id="{A89C2AE3-AF9B-4301-A422-B4113B24FC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1A45618-2455-4EA6-8AE4-BFDF55EB7E0C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AC1936DC-D67A-41E3-8A9E-C37A56172D3D}"/>
              </a:ext>
            </a:extLst>
          </p:cNvPr>
          <p:cNvGraphicFramePr>
            <a:graphicFrameLocks noGrp="1"/>
          </p:cNvGraphicFramePr>
          <p:nvPr/>
        </p:nvGraphicFramePr>
        <p:xfrm>
          <a:off x="755576" y="188640"/>
          <a:ext cx="7992890" cy="4456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8578">
                  <a:extLst>
                    <a:ext uri="{9D8B030D-6E8A-4147-A177-3AD203B41FA5}">
                      <a16:colId xmlns:a16="http://schemas.microsoft.com/office/drawing/2014/main" val="2132361039"/>
                    </a:ext>
                  </a:extLst>
                </a:gridCol>
                <a:gridCol w="1598578">
                  <a:extLst>
                    <a:ext uri="{9D8B030D-6E8A-4147-A177-3AD203B41FA5}">
                      <a16:colId xmlns:a16="http://schemas.microsoft.com/office/drawing/2014/main" val="642646785"/>
                    </a:ext>
                  </a:extLst>
                </a:gridCol>
                <a:gridCol w="1598578">
                  <a:extLst>
                    <a:ext uri="{9D8B030D-6E8A-4147-A177-3AD203B41FA5}">
                      <a16:colId xmlns:a16="http://schemas.microsoft.com/office/drawing/2014/main" val="124084756"/>
                    </a:ext>
                  </a:extLst>
                </a:gridCol>
                <a:gridCol w="1598578">
                  <a:extLst>
                    <a:ext uri="{9D8B030D-6E8A-4147-A177-3AD203B41FA5}">
                      <a16:colId xmlns:a16="http://schemas.microsoft.com/office/drawing/2014/main" val="3733768853"/>
                    </a:ext>
                  </a:extLst>
                </a:gridCol>
                <a:gridCol w="1598578">
                  <a:extLst>
                    <a:ext uri="{9D8B030D-6E8A-4147-A177-3AD203B41FA5}">
                      <a16:colId xmlns:a16="http://schemas.microsoft.com/office/drawing/2014/main" val="3303170074"/>
                    </a:ext>
                  </a:extLst>
                </a:gridCol>
              </a:tblGrid>
              <a:tr h="445655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(AB , AC)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(AB , AD)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(CD , CA)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(CD , CB)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1750754"/>
                  </a:ext>
                </a:extLst>
              </a:tr>
              <a:tr h="44565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highlight>
                            <a:srgbClr val="FFFF00"/>
                          </a:highlight>
                        </a:rPr>
                        <a:t>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712971"/>
                  </a:ext>
                </a:extLst>
              </a:tr>
              <a:tr h="445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highlight>
                            <a:srgbClr val="FFFF00"/>
                          </a:highlight>
                        </a:rPr>
                        <a:t>*</a:t>
                      </a:r>
                      <a:endParaRPr lang="zh-TW" altLang="en-U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452484"/>
                  </a:ext>
                </a:extLst>
              </a:tr>
              <a:tr h="445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highlight>
                            <a:srgbClr val="FFFF00"/>
                          </a:highlight>
                        </a:rPr>
                        <a:t>*</a:t>
                      </a:r>
                      <a:endParaRPr lang="zh-TW" altLang="en-U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430831"/>
                  </a:ext>
                </a:extLst>
              </a:tr>
              <a:tr h="445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highlight>
                            <a:srgbClr val="FFFF00"/>
                          </a:highlight>
                        </a:rPr>
                        <a:t>*</a:t>
                      </a:r>
                      <a:endParaRPr lang="zh-TW" altLang="en-U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376676"/>
                  </a:ext>
                </a:extLst>
              </a:tr>
              <a:tr h="44565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highlight>
                            <a:srgbClr val="FFFF00"/>
                          </a:highlight>
                        </a:rPr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573574"/>
                  </a:ext>
                </a:extLst>
              </a:tr>
              <a:tr h="445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highlight>
                            <a:srgbClr val="FFFF00"/>
                          </a:highlight>
                        </a:rPr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0136142"/>
                  </a:ext>
                </a:extLst>
              </a:tr>
              <a:tr h="445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highlight>
                            <a:srgbClr val="FFFF00"/>
                          </a:highlight>
                        </a:rPr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0609448"/>
                  </a:ext>
                </a:extLst>
              </a:tr>
              <a:tr h="445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highlight>
                            <a:srgbClr val="FFFF00"/>
                          </a:highlight>
                        </a:rPr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12637"/>
                  </a:ext>
                </a:extLst>
              </a:tr>
              <a:tr h="44565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0407171"/>
                  </a:ext>
                </a:extLst>
              </a:tr>
            </a:tbl>
          </a:graphicData>
        </a:graphic>
      </p:graphicFrame>
      <p:sp>
        <p:nvSpPr>
          <p:cNvPr id="23556" name="文字方塊 5">
            <a:extLst>
              <a:ext uri="{FF2B5EF4-FFF2-40B4-BE49-F238E27FC236}">
                <a16:creationId xmlns:a16="http://schemas.microsoft.com/office/drawing/2014/main" id="{22344759-EB4D-47E5-A099-C30785DFF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4868863"/>
            <a:ext cx="5999162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400">
                <a:ea typeface="新細明體" panose="02020500000000000000" pitchFamily="18" charset="-120"/>
              </a:rPr>
              <a:t>規則一 </a:t>
            </a:r>
            <a:r>
              <a:rPr lang="en-US" altLang="zh-TW" sz="2400">
                <a:ea typeface="新細明體" panose="02020500000000000000" pitchFamily="18" charset="-120"/>
              </a:rPr>
              <a:t>:</a:t>
            </a:r>
            <a:r>
              <a:rPr lang="zh-TW" altLang="en-US" sz="2400">
                <a:ea typeface="新細明體" panose="02020500000000000000" pitchFamily="18" charset="-120"/>
              </a:rPr>
              <a:t> 只要有一點在線上就是相交</a:t>
            </a:r>
            <a:br>
              <a:rPr lang="en-US" altLang="zh-TW" sz="2400">
                <a:ea typeface="新細明體" panose="02020500000000000000" pitchFamily="18" charset="-120"/>
              </a:rPr>
            </a:br>
            <a:r>
              <a:rPr lang="zh-TW" altLang="en-US" sz="2400">
                <a:ea typeface="新細明體" panose="02020500000000000000" pitchFamily="18" charset="-120"/>
              </a:rPr>
              <a:t>規則二 </a:t>
            </a:r>
            <a:r>
              <a:rPr lang="en-US" altLang="zh-TW" sz="2400">
                <a:ea typeface="新細明體" panose="02020500000000000000" pitchFamily="18" charset="-120"/>
              </a:rPr>
              <a:t>: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(AB,AC)</a:t>
            </a:r>
            <a:r>
              <a:rPr lang="zh-TW" altLang="en-US" sz="2400">
                <a:ea typeface="新細明體" panose="02020500000000000000" pitchFamily="18" charset="-120"/>
              </a:rPr>
              <a:t> 與 </a:t>
            </a:r>
            <a:r>
              <a:rPr lang="en-US" altLang="zh-TW" sz="2400">
                <a:ea typeface="新細明體" panose="02020500000000000000" pitchFamily="18" charset="-120"/>
              </a:rPr>
              <a:t>(AB,AD) </a:t>
            </a:r>
            <a:r>
              <a:rPr lang="zh-TW" altLang="en-US" sz="2400">
                <a:ea typeface="新細明體" panose="02020500000000000000" pitchFamily="18" charset="-120"/>
              </a:rPr>
              <a:t>為一順一逆且</a:t>
            </a:r>
            <a:br>
              <a:rPr lang="en-US" altLang="zh-TW" sz="2400">
                <a:ea typeface="新細明體" panose="02020500000000000000" pitchFamily="18" charset="-120"/>
              </a:rPr>
            </a:br>
            <a:r>
              <a:rPr lang="zh-TW" altLang="en-US" sz="2400">
                <a:ea typeface="新細明體" panose="02020500000000000000" pitchFamily="18" charset="-120"/>
              </a:rPr>
              <a:t>             </a:t>
            </a:r>
            <a:r>
              <a:rPr lang="en-US" altLang="zh-TW" sz="2400">
                <a:ea typeface="新細明體" panose="02020500000000000000" pitchFamily="18" charset="-120"/>
              </a:rPr>
              <a:t>(CD,CA)</a:t>
            </a:r>
            <a:r>
              <a:rPr lang="zh-TW" altLang="en-US" sz="2400">
                <a:ea typeface="新細明體" panose="02020500000000000000" pitchFamily="18" charset="-120"/>
              </a:rPr>
              <a:t> 與 </a:t>
            </a:r>
            <a:r>
              <a:rPr lang="en-US" altLang="zh-TW" sz="2400">
                <a:ea typeface="新細明體" panose="02020500000000000000" pitchFamily="18" charset="-120"/>
              </a:rPr>
              <a:t>(CD,CB) </a:t>
            </a:r>
            <a:r>
              <a:rPr lang="zh-TW" altLang="en-US" sz="2400">
                <a:ea typeface="新細明體" panose="02020500000000000000" pitchFamily="18" charset="-120"/>
              </a:rPr>
              <a:t>為一順一逆</a:t>
            </a:r>
            <a:endParaRPr lang="en-US" altLang="zh-TW" sz="2400"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ea typeface="新細明體" panose="02020500000000000000" pitchFamily="18" charset="-120"/>
              </a:rPr>
              <a:t>             </a:t>
            </a:r>
            <a:r>
              <a:rPr lang="zh-TW" altLang="en-US" sz="2400">
                <a:ea typeface="新細明體" panose="02020500000000000000" pitchFamily="18" charset="-120"/>
              </a:rPr>
              <a:t>就是相交</a:t>
            </a:r>
            <a:br>
              <a:rPr lang="en-US" altLang="zh-TW" sz="2400">
                <a:ea typeface="新細明體" panose="02020500000000000000" pitchFamily="18" charset="-120"/>
              </a:rPr>
            </a:br>
            <a:endParaRPr lang="zh-TW" altLang="en-US" sz="2400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投影片編號版面配置區 3">
            <a:extLst>
              <a:ext uri="{FF2B5EF4-FFF2-40B4-BE49-F238E27FC236}">
                <a16:creationId xmlns:a16="http://schemas.microsoft.com/office/drawing/2014/main" id="{1E9F2B76-795C-4E77-9B0C-32718A6D73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ADD49C7-88FA-4E3C-9F7F-3C519212C046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24579" name="文字方塊 4">
            <a:extLst>
              <a:ext uri="{FF2B5EF4-FFF2-40B4-BE49-F238E27FC236}">
                <a16:creationId xmlns:a16="http://schemas.microsoft.com/office/drawing/2014/main" id="{35D940B2-CE50-4AF5-AB93-410A112C2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541338" y="98425"/>
            <a:ext cx="44434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5400">
                <a:ea typeface="新細明體" panose="02020500000000000000" pitchFamily="18" charset="-120"/>
              </a:rPr>
              <a:t>計算角度</a:t>
            </a:r>
          </a:p>
        </p:txBody>
      </p:sp>
      <p:pic>
        <p:nvPicPr>
          <p:cNvPr id="24580" name="圖片 6" descr="一張含有 光, 膝上型電腦, 室內, 天空 的圖片&#10;&#10;自動產生的描述">
            <a:extLst>
              <a:ext uri="{FF2B5EF4-FFF2-40B4-BE49-F238E27FC236}">
                <a16:creationId xmlns:a16="http://schemas.microsoft.com/office/drawing/2014/main" id="{4CE5DA2E-25BB-4800-B6E6-A7DA289378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75" y="260350"/>
            <a:ext cx="5111750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文字方塊 7">
            <a:extLst>
              <a:ext uri="{FF2B5EF4-FFF2-40B4-BE49-F238E27FC236}">
                <a16:creationId xmlns:a16="http://schemas.microsoft.com/office/drawing/2014/main" id="{0893610B-2152-47FD-8575-6CF1A7DBC4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066925"/>
            <a:ext cx="1927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ea typeface="新細明體" panose="02020500000000000000" pitchFamily="18" charset="-120"/>
              </a:rPr>
              <a:t>= sin</a:t>
            </a:r>
            <a:r>
              <a:rPr lang="en-US" altLang="zh-TW" sz="2400">
                <a:latin typeface="Leelawadee" panose="020B0502040204020203" pitchFamily="34" charset="-34"/>
                <a:ea typeface="新細明體" panose="02020500000000000000" pitchFamily="18" charset="-120"/>
                <a:cs typeface="Leelawadee" panose="020B0502040204020203" pitchFamily="34" charset="-34"/>
              </a:rPr>
              <a:t>(</a:t>
            </a:r>
            <a:r>
              <a:rPr lang="en-US" altLang="zh-TW" sz="2400">
                <a:latin typeface="Leelawadee" panose="020B0502040204020203" pitchFamily="34" charset="-34"/>
                <a:ea typeface="新細明體" panose="02020500000000000000" pitchFamily="18" charset="-120"/>
                <a:cs typeface="Leelawadee" panose="020B0502040204020203" pitchFamily="34" charset="-34"/>
                <a:sym typeface="Symbol" panose="05050102010706020507" pitchFamily="18" charset="2"/>
              </a:rPr>
              <a:t></a:t>
            </a:r>
            <a:r>
              <a:rPr lang="en-US" altLang="zh-TW" sz="2400">
                <a:latin typeface="Leelawadee" panose="020B0502040204020203" pitchFamily="34" charset="-34"/>
                <a:ea typeface="新細明體" panose="02020500000000000000" pitchFamily="18" charset="-120"/>
                <a:cs typeface="Leelawadee" panose="020B0502040204020203" pitchFamily="34" charset="-34"/>
              </a:rPr>
              <a:t> – </a:t>
            </a:r>
            <a:r>
              <a:rPr lang="en-US" altLang="zh-TW" sz="2400">
                <a:latin typeface="Leelawadee" panose="020B0502040204020203" pitchFamily="34" charset="-34"/>
                <a:ea typeface="新細明體" panose="02020500000000000000" pitchFamily="18" charset="-120"/>
                <a:cs typeface="Leelawadee" panose="020B0502040204020203" pitchFamily="34" charset="-34"/>
                <a:sym typeface="Symbol" panose="05050102010706020507" pitchFamily="18" charset="2"/>
              </a:rPr>
              <a:t></a:t>
            </a:r>
            <a:r>
              <a:rPr lang="en-US" altLang="zh-TW" sz="2400">
                <a:latin typeface="Leelawadee" panose="020B0502040204020203" pitchFamily="34" charset="-34"/>
                <a:ea typeface="新細明體" panose="02020500000000000000" pitchFamily="18" charset="-120"/>
                <a:cs typeface="Leelawadee" panose="020B0502040204020203" pitchFamily="34" charset="-34"/>
              </a:rPr>
              <a:t>)  </a:t>
            </a: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24582" name="文字方塊 8">
            <a:extLst>
              <a:ext uri="{FF2B5EF4-FFF2-40B4-BE49-F238E27FC236}">
                <a16:creationId xmlns:a16="http://schemas.microsoft.com/office/drawing/2014/main" id="{48EF36B6-0FC3-4710-9C71-EDB30C720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484313"/>
            <a:ext cx="22780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ea typeface="新細明體" panose="02020500000000000000" pitchFamily="18" charset="-120"/>
              </a:rPr>
              <a:t>sin</a:t>
            </a:r>
            <a:r>
              <a:rPr lang="en-US" altLang="zh-TW" sz="2400">
                <a:latin typeface="Leelawadee" panose="020B0502040204020203" pitchFamily="34" charset="-34"/>
                <a:ea typeface="新細明體" panose="02020500000000000000" pitchFamily="18" charset="-120"/>
                <a:cs typeface="Leelawadee" panose="020B0502040204020203" pitchFamily="34" charset="-34"/>
              </a:rPr>
              <a:t>&lt;OA,OB&gt; = </a:t>
            </a: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24583" name="文字方塊 9">
            <a:extLst>
              <a:ext uri="{FF2B5EF4-FFF2-40B4-BE49-F238E27FC236}">
                <a16:creationId xmlns:a16="http://schemas.microsoft.com/office/drawing/2014/main" id="{07E5BF04-66AA-4BC3-AF43-23D315369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2575" y="1484313"/>
            <a:ext cx="7254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ea typeface="新細明體" panose="02020500000000000000" pitchFamily="18" charset="-120"/>
              </a:rPr>
              <a:t>sin</a:t>
            </a:r>
            <a:r>
              <a:rPr lang="en-US" altLang="zh-TW" sz="2400">
                <a:latin typeface="Leelawadee" panose="020B0502040204020203" pitchFamily="34" charset="-34"/>
                <a:ea typeface="新細明體" panose="02020500000000000000" pitchFamily="18" charset="-120"/>
                <a:cs typeface="Leelawadee" panose="020B0502040204020203" pitchFamily="34" charset="-34"/>
                <a:sym typeface="Symbol" panose="05050102010706020507" pitchFamily="18" charset="2"/>
              </a:rPr>
              <a:t></a:t>
            </a: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24584" name="文字方塊 10">
            <a:extLst>
              <a:ext uri="{FF2B5EF4-FFF2-40B4-BE49-F238E27FC236}">
                <a16:creationId xmlns:a16="http://schemas.microsoft.com/office/drawing/2014/main" id="{0502ACB9-2DEB-4DD4-8ABD-C3A944EAD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647950"/>
            <a:ext cx="35099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Leelawadee" panose="020B0502040204020203" pitchFamily="34" charset="-34"/>
                <a:ea typeface="新細明體" panose="02020500000000000000" pitchFamily="18" charset="-120"/>
                <a:cs typeface="Leelawadee" panose="020B0502040204020203" pitchFamily="34" charset="-34"/>
              </a:rPr>
              <a:t>=  sin</a:t>
            </a:r>
            <a:r>
              <a:rPr lang="en-US" altLang="zh-TW" sz="2400">
                <a:latin typeface="Leelawadee" panose="020B0502040204020203" pitchFamily="34" charset="-34"/>
                <a:ea typeface="新細明體" panose="02020500000000000000" pitchFamily="18" charset="-120"/>
                <a:cs typeface="Leelawadee" panose="020B0502040204020203" pitchFamily="34" charset="-34"/>
                <a:sym typeface="Symbol" panose="05050102010706020507" pitchFamily="18" charset="2"/>
              </a:rPr>
              <a:t> </a:t>
            </a:r>
            <a:r>
              <a:rPr lang="en-US" altLang="zh-TW" sz="2400">
                <a:latin typeface="Leelawadee" panose="020B0502040204020203" pitchFamily="34" charset="-34"/>
                <a:ea typeface="新細明體" panose="02020500000000000000" pitchFamily="18" charset="-120"/>
                <a:cs typeface="Leelawadee" panose="020B0502040204020203" pitchFamily="34" charset="-34"/>
              </a:rPr>
              <a:t>cos</a:t>
            </a:r>
            <a:r>
              <a:rPr lang="en-US" altLang="zh-TW" sz="2400">
                <a:latin typeface="Leelawadee" panose="020B0502040204020203" pitchFamily="34" charset="-34"/>
                <a:ea typeface="新細明體" panose="02020500000000000000" pitchFamily="18" charset="-120"/>
                <a:cs typeface="Leelawadee" panose="020B0502040204020203" pitchFamily="34" charset="-34"/>
                <a:sym typeface="Symbol" panose="05050102010706020507" pitchFamily="18" charset="2"/>
              </a:rPr>
              <a:t> - </a:t>
            </a:r>
            <a:r>
              <a:rPr lang="en-US" altLang="zh-TW" sz="2400">
                <a:latin typeface="Leelawadee" panose="020B0502040204020203" pitchFamily="34" charset="-34"/>
                <a:ea typeface="新細明體" panose="02020500000000000000" pitchFamily="18" charset="-120"/>
                <a:cs typeface="Leelawadee" panose="020B0502040204020203" pitchFamily="34" charset="-34"/>
              </a:rPr>
              <a:t>cos</a:t>
            </a:r>
            <a:r>
              <a:rPr lang="en-US" altLang="zh-TW" sz="2400">
                <a:latin typeface="Leelawadee" panose="020B0502040204020203" pitchFamily="34" charset="-34"/>
                <a:ea typeface="新細明體" panose="02020500000000000000" pitchFamily="18" charset="-120"/>
                <a:cs typeface="Leelawadee" panose="020B0502040204020203" pitchFamily="34" charset="-34"/>
                <a:sym typeface="Symbol" panose="05050102010706020507" pitchFamily="18" charset="2"/>
              </a:rPr>
              <a:t> </a:t>
            </a:r>
            <a:r>
              <a:rPr lang="en-US" altLang="zh-TW" sz="2400">
                <a:latin typeface="Leelawadee" panose="020B0502040204020203" pitchFamily="34" charset="-34"/>
                <a:ea typeface="新細明體" panose="02020500000000000000" pitchFamily="18" charset="-120"/>
                <a:cs typeface="Leelawadee" panose="020B0502040204020203" pitchFamily="34" charset="-34"/>
              </a:rPr>
              <a:t>sin</a:t>
            </a:r>
            <a:r>
              <a:rPr lang="en-US" altLang="zh-TW" sz="2400">
                <a:latin typeface="Leelawadee" panose="020B0502040204020203" pitchFamily="34" charset="-34"/>
                <a:ea typeface="新細明體" panose="02020500000000000000" pitchFamily="18" charset="-120"/>
                <a:cs typeface="Leelawadee" panose="020B0502040204020203" pitchFamily="34" charset="-34"/>
                <a:sym typeface="Symbol" panose="05050102010706020507" pitchFamily="18" charset="2"/>
              </a:rPr>
              <a:t> </a:t>
            </a:r>
            <a:endParaRPr lang="zh-TW" altLang="en-US" sz="2400">
              <a:ea typeface="新細明體" panose="02020500000000000000" pitchFamily="18" charset="-120"/>
              <a:cs typeface="Leelawadee" panose="020B0502040204020203" pitchFamily="34" charset="-34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41AC5F09-0EE7-4B9E-A10D-8AC011033C37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87107" y="3923759"/>
            <a:ext cx="4876656" cy="701539"/>
          </a:xfrm>
          <a:prstGeom prst="rect">
            <a:avLst/>
          </a:prstGeom>
          <a:blipFill>
            <a:blip r:embed="rId3"/>
            <a:stretch>
              <a:fillRect l="-2000" b="-7826"/>
            </a:stretch>
          </a:blipFill>
        </p:spPr>
        <p:txBody>
          <a:bodyPr/>
          <a:lstStyle/>
          <a:p>
            <a:pPr>
              <a:defRPr/>
            </a:pPr>
            <a:r>
              <a:rPr lang="zh-TW" altLang="en-US">
                <a:noFill/>
              </a:rPr>
              <a:t> 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90EC7E80-E72F-4584-A237-B40EB9A06A33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83568" y="5034576"/>
            <a:ext cx="2186817" cy="614655"/>
          </a:xfrm>
          <a:prstGeom prst="rect">
            <a:avLst/>
          </a:prstGeom>
          <a:blipFill>
            <a:blip r:embed="rId4"/>
            <a:stretch>
              <a:fillRect l="-4178" b="-6931"/>
            </a:stretch>
          </a:blipFill>
        </p:spPr>
        <p:txBody>
          <a:bodyPr/>
          <a:lstStyle/>
          <a:p>
            <a:pPr>
              <a:defRPr/>
            </a:pPr>
            <a:r>
              <a:rPr lang="zh-TW" altLang="en-US">
                <a:noFill/>
              </a:rPr>
              <a:t> </a:t>
            </a:r>
          </a:p>
        </p:txBody>
      </p:sp>
      <p:sp>
        <p:nvSpPr>
          <p:cNvPr id="24587" name="文字方塊 13">
            <a:extLst>
              <a:ext uri="{FF2B5EF4-FFF2-40B4-BE49-F238E27FC236}">
                <a16:creationId xmlns:a16="http://schemas.microsoft.com/office/drawing/2014/main" id="{FB0353D1-9C56-4EE8-9C47-E36C97A59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7625" y="5330825"/>
            <a:ext cx="33321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ea typeface="新細明體" panose="02020500000000000000" pitchFamily="18" charset="-120"/>
              </a:rPr>
              <a:t>|OA| = | (x1,y1) | = r1</a:t>
            </a: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24588" name="文字方塊 14">
            <a:extLst>
              <a:ext uri="{FF2B5EF4-FFF2-40B4-BE49-F238E27FC236}">
                <a16:creationId xmlns:a16="http://schemas.microsoft.com/office/drawing/2014/main" id="{4C6049BB-542B-43B1-AED4-D22F4F641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3975" y="5921375"/>
            <a:ext cx="3330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ea typeface="新細明體" panose="02020500000000000000" pitchFamily="18" charset="-120"/>
              </a:rPr>
              <a:t>|OB| = | (x2,y2) | = r2</a:t>
            </a:r>
            <a:endParaRPr lang="zh-TW" altLang="en-US" sz="2400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編號版面配置區 3">
            <a:extLst>
              <a:ext uri="{FF2B5EF4-FFF2-40B4-BE49-F238E27FC236}">
                <a16:creationId xmlns:a16="http://schemas.microsoft.com/office/drawing/2014/main" id="{093C86FF-F497-4D13-BD1C-4D16625028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9E8D7CB-D22E-4458-8631-34285B6851B9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38F27E40-9C50-4A47-9A6D-ADEF82E61BAA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3528" y="620688"/>
            <a:ext cx="6268511" cy="1077218"/>
          </a:xfrm>
          <a:prstGeom prst="rect">
            <a:avLst/>
          </a:prstGeom>
          <a:blipFill>
            <a:blip r:embed="rId2"/>
            <a:stretch>
              <a:fillRect t="-7910" r="-1654" b="-18079"/>
            </a:stretch>
          </a:blipFill>
        </p:spPr>
        <p:txBody>
          <a:bodyPr/>
          <a:lstStyle/>
          <a:p>
            <a:pPr>
              <a:defRPr/>
            </a:pPr>
            <a:r>
              <a:rPr lang="zh-TW" altLang="en-US">
                <a:noFill/>
              </a:rPr>
              <a:t> 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D5642A64-A275-4A50-A78B-DDDCE12A4D72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07512" y="2132856"/>
            <a:ext cx="6434775" cy="1077218"/>
          </a:xfrm>
          <a:prstGeom prst="rect">
            <a:avLst/>
          </a:prstGeom>
          <a:blipFill>
            <a:blip r:embed="rId3"/>
            <a:stretch>
              <a:fillRect t="-7910" b="-18079"/>
            </a:stretch>
          </a:blipFill>
        </p:spPr>
        <p:txBody>
          <a:bodyPr/>
          <a:lstStyle/>
          <a:p>
            <a:pPr>
              <a:defRPr/>
            </a:pPr>
            <a:r>
              <a:rPr lang="zh-TW" altLang="en-US">
                <a:noFill/>
              </a:rPr>
              <a:t> 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5ADE4E6-6279-4012-8F88-94A88CAC6EE6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07512" y="3441592"/>
            <a:ext cx="8320355" cy="1077218"/>
          </a:xfrm>
          <a:prstGeom prst="rect">
            <a:avLst/>
          </a:prstGeom>
          <a:blipFill>
            <a:blip r:embed="rId4"/>
            <a:stretch>
              <a:fillRect t="-7955" r="-1099" b="-18750"/>
            </a:stretch>
          </a:blipFill>
        </p:spPr>
        <p:txBody>
          <a:bodyPr/>
          <a:lstStyle/>
          <a:p>
            <a:pPr>
              <a:defRPr/>
            </a:pPr>
            <a:r>
              <a:rPr lang="zh-TW" alt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投影片編號版面配置區 3">
            <a:extLst>
              <a:ext uri="{FF2B5EF4-FFF2-40B4-BE49-F238E27FC236}">
                <a16:creationId xmlns:a16="http://schemas.microsoft.com/office/drawing/2014/main" id="{26AF4AB5-2C51-4D6A-B1CE-9C2CFEBC8F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2ED8B7F-D912-4437-8902-625F71CF4439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AC1936DC-D67A-41E3-8A9E-C37A56172D3D}"/>
              </a:ext>
            </a:extLst>
          </p:cNvPr>
          <p:cNvGraphicFramePr>
            <a:graphicFrameLocks noGrp="1"/>
          </p:cNvGraphicFramePr>
          <p:nvPr/>
        </p:nvGraphicFramePr>
        <p:xfrm>
          <a:off x="395536" y="69328"/>
          <a:ext cx="8496942" cy="4170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6157">
                  <a:extLst>
                    <a:ext uri="{9D8B030D-6E8A-4147-A177-3AD203B41FA5}">
                      <a16:colId xmlns:a16="http://schemas.microsoft.com/office/drawing/2014/main" val="2132361039"/>
                    </a:ext>
                  </a:extLst>
                </a:gridCol>
                <a:gridCol w="1416157">
                  <a:extLst>
                    <a:ext uri="{9D8B030D-6E8A-4147-A177-3AD203B41FA5}">
                      <a16:colId xmlns:a16="http://schemas.microsoft.com/office/drawing/2014/main" val="642646785"/>
                    </a:ext>
                  </a:extLst>
                </a:gridCol>
                <a:gridCol w="1416157">
                  <a:extLst>
                    <a:ext uri="{9D8B030D-6E8A-4147-A177-3AD203B41FA5}">
                      <a16:colId xmlns:a16="http://schemas.microsoft.com/office/drawing/2014/main" val="124084756"/>
                    </a:ext>
                  </a:extLst>
                </a:gridCol>
                <a:gridCol w="1416157">
                  <a:extLst>
                    <a:ext uri="{9D8B030D-6E8A-4147-A177-3AD203B41FA5}">
                      <a16:colId xmlns:a16="http://schemas.microsoft.com/office/drawing/2014/main" val="3733768853"/>
                    </a:ext>
                  </a:extLst>
                </a:gridCol>
                <a:gridCol w="1416157">
                  <a:extLst>
                    <a:ext uri="{9D8B030D-6E8A-4147-A177-3AD203B41FA5}">
                      <a16:colId xmlns:a16="http://schemas.microsoft.com/office/drawing/2014/main" val="3303170074"/>
                    </a:ext>
                  </a:extLst>
                </a:gridCol>
                <a:gridCol w="1416157">
                  <a:extLst>
                    <a:ext uri="{9D8B030D-6E8A-4147-A177-3AD203B41FA5}">
                      <a16:colId xmlns:a16="http://schemas.microsoft.com/office/drawing/2014/main" val="622724115"/>
                    </a:ext>
                  </a:extLst>
                </a:gridCol>
              </a:tblGrid>
              <a:tr h="417055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(AB , AC)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(AB , AD)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(CD , CA)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(CD , CB)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總和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1750754"/>
                  </a:ext>
                </a:extLst>
              </a:tr>
              <a:tr h="41705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highlight>
                            <a:srgbClr val="FFFF00"/>
                          </a:highlight>
                        </a:rPr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highlight>
                            <a:srgbClr val="FFFF00"/>
                          </a:highlight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en-US" altLang="zh-TW" sz="1800" b="1" dirty="0">
                          <a:highlight>
                            <a:srgbClr val="FFFF00"/>
                          </a:highlight>
                          <a:latin typeface="Informal Roman" panose="030604020304060B0204" pitchFamily="66" charset="0"/>
                          <a:sym typeface="Wingdings" panose="05000000000000000000" pitchFamily="2" charset="2"/>
                        </a:rPr>
                        <a:t>∞</a:t>
                      </a:r>
                      <a:endParaRPr lang="zh-TW" altLang="en-U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712971"/>
                  </a:ext>
                </a:extLst>
              </a:tr>
              <a:tr h="4170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highlight>
                            <a:srgbClr val="FFFF00"/>
                          </a:highlight>
                        </a:rPr>
                        <a:t>*</a:t>
                      </a:r>
                      <a:endParaRPr lang="zh-TW" altLang="en-U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highlight>
                            <a:srgbClr val="FFFF00"/>
                          </a:highlight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en-US" altLang="zh-TW" sz="1800" b="1" dirty="0">
                          <a:highlight>
                            <a:srgbClr val="FFFF00"/>
                          </a:highlight>
                          <a:latin typeface="Informal Roman" panose="030604020304060B0204" pitchFamily="66" charset="0"/>
                          <a:sym typeface="Wingdings" panose="05000000000000000000" pitchFamily="2" charset="2"/>
                        </a:rPr>
                        <a:t>∞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452484"/>
                  </a:ext>
                </a:extLst>
              </a:tr>
              <a:tr h="4170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highlight>
                            <a:srgbClr val="FFFF00"/>
                          </a:highlight>
                        </a:rPr>
                        <a:t>*</a:t>
                      </a:r>
                      <a:endParaRPr lang="zh-TW" altLang="en-U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highlight>
                            <a:srgbClr val="FFFF00"/>
                          </a:highlight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en-US" altLang="zh-TW" sz="1800" b="1" dirty="0">
                          <a:highlight>
                            <a:srgbClr val="FFFF00"/>
                          </a:highlight>
                          <a:latin typeface="Informal Roman" panose="030604020304060B0204" pitchFamily="66" charset="0"/>
                          <a:sym typeface="Wingdings" panose="05000000000000000000" pitchFamily="2" charset="2"/>
                        </a:rPr>
                        <a:t>∞</a:t>
                      </a:r>
                      <a:endParaRPr lang="zh-TW" altLang="en-U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430831"/>
                  </a:ext>
                </a:extLst>
              </a:tr>
              <a:tr h="4170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highlight>
                            <a:srgbClr val="FFFF00"/>
                          </a:highlight>
                        </a:rPr>
                        <a:t>*</a:t>
                      </a:r>
                      <a:endParaRPr lang="zh-TW" altLang="en-U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highlight>
                            <a:srgbClr val="FFFF00"/>
                          </a:highlight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en-US" altLang="zh-TW" sz="1800" b="1" dirty="0">
                          <a:highlight>
                            <a:srgbClr val="FFFF00"/>
                          </a:highlight>
                          <a:latin typeface="Informal Roman" panose="030604020304060B0204" pitchFamily="66" charset="0"/>
                          <a:sym typeface="Wingdings" panose="05000000000000000000" pitchFamily="2" charset="2"/>
                        </a:rPr>
                        <a:t>∞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376676"/>
                  </a:ext>
                </a:extLst>
              </a:tr>
              <a:tr h="41705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highlight>
                            <a:srgbClr val="FFFF00"/>
                          </a:highlight>
                        </a:rPr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highlight>
                            <a:srgbClr val="FFFF00"/>
                          </a:highlight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en-US" altLang="zh-TW" sz="1800" b="1" dirty="0">
                          <a:highlight>
                            <a:srgbClr val="FFFF00"/>
                          </a:highlight>
                          <a:latin typeface="Informal Roman" panose="030604020304060B0204" pitchFamily="66" charset="0"/>
                          <a:sym typeface="Wingdings" panose="05000000000000000000" pitchFamily="2" charset="2"/>
                        </a:rPr>
                        <a:t>∞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573574"/>
                  </a:ext>
                </a:extLst>
              </a:tr>
              <a:tr h="4170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highlight>
                            <a:srgbClr val="FFFF00"/>
                          </a:highlight>
                        </a:rPr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highlight>
                            <a:srgbClr val="FFFF00"/>
                          </a:highlight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en-US" altLang="zh-TW" sz="1800" b="1" dirty="0">
                          <a:highlight>
                            <a:srgbClr val="FFFF00"/>
                          </a:highlight>
                          <a:latin typeface="Informal Roman" panose="030604020304060B0204" pitchFamily="66" charset="0"/>
                          <a:sym typeface="Wingdings" panose="05000000000000000000" pitchFamily="2" charset="2"/>
                        </a:rPr>
                        <a:t>∞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0136142"/>
                  </a:ext>
                </a:extLst>
              </a:tr>
              <a:tr h="4170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highlight>
                            <a:srgbClr val="FFFF00"/>
                          </a:highlight>
                        </a:rPr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highlight>
                            <a:srgbClr val="FFFF00"/>
                          </a:highlight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en-US" altLang="zh-TW" sz="1800" b="1" dirty="0">
                          <a:highlight>
                            <a:srgbClr val="FFFF00"/>
                          </a:highlight>
                          <a:latin typeface="Informal Roman" panose="030604020304060B0204" pitchFamily="66" charset="0"/>
                          <a:sym typeface="Wingdings" panose="05000000000000000000" pitchFamily="2" charset="2"/>
                        </a:rPr>
                        <a:t>∞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0609448"/>
                  </a:ext>
                </a:extLst>
              </a:tr>
              <a:tr h="4170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highlight>
                            <a:srgbClr val="FFFF00"/>
                          </a:highlight>
                        </a:rPr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highlight>
                            <a:srgbClr val="FFFF00"/>
                          </a:highlight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en-US" altLang="zh-TW" sz="1800" b="1" dirty="0">
                          <a:highlight>
                            <a:srgbClr val="FFFF00"/>
                          </a:highlight>
                          <a:latin typeface="Informal Roman" panose="030604020304060B0204" pitchFamily="66" charset="0"/>
                          <a:sym typeface="Wingdings" panose="05000000000000000000" pitchFamily="2" charset="2"/>
                        </a:rPr>
                        <a:t>∞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12637"/>
                  </a:ext>
                </a:extLst>
              </a:tr>
              <a:tr h="41705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0407171"/>
                  </a:ext>
                </a:extLst>
              </a:tr>
            </a:tbl>
          </a:graphicData>
        </a:graphic>
      </p:graphicFrame>
      <p:sp>
        <p:nvSpPr>
          <p:cNvPr id="26628" name="橢圓 1">
            <a:extLst>
              <a:ext uri="{FF2B5EF4-FFF2-40B4-BE49-F238E27FC236}">
                <a16:creationId xmlns:a16="http://schemas.microsoft.com/office/drawing/2014/main" id="{78C33B2B-6111-4F8A-9B01-00C01A29A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3819525"/>
            <a:ext cx="2233613" cy="487363"/>
          </a:xfrm>
          <a:prstGeom prst="ellipse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26629" name="橢圓 6">
            <a:extLst>
              <a:ext uri="{FF2B5EF4-FFF2-40B4-BE49-F238E27FC236}">
                <a16:creationId xmlns:a16="http://schemas.microsoft.com/office/drawing/2014/main" id="{8B990F74-6619-4084-8A89-A0A4B4B2B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5850" y="3802063"/>
            <a:ext cx="2232025" cy="488950"/>
          </a:xfrm>
          <a:prstGeom prst="ellipse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26630" name="文字方塊 2">
            <a:extLst>
              <a:ext uri="{FF2B5EF4-FFF2-40B4-BE49-F238E27FC236}">
                <a16:creationId xmlns:a16="http://schemas.microsoft.com/office/drawing/2014/main" id="{363C1F7E-CE84-4E10-971C-923BADF95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5613" y="4327525"/>
            <a:ext cx="352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3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6631" name="文字方塊 7">
            <a:extLst>
              <a:ext uri="{FF2B5EF4-FFF2-40B4-BE49-F238E27FC236}">
                <a16:creationId xmlns:a16="http://schemas.microsoft.com/office/drawing/2014/main" id="{6D0AB1EE-DC99-40FB-AEF6-D17F83694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2800" y="4297363"/>
            <a:ext cx="354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3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6632" name="文字方塊 10">
            <a:extLst>
              <a:ext uri="{FF2B5EF4-FFF2-40B4-BE49-F238E27FC236}">
                <a16:creationId xmlns:a16="http://schemas.microsoft.com/office/drawing/2014/main" id="{D80C069C-AA89-4B98-B2D1-3290475A4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764088"/>
            <a:ext cx="982503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fontAlgn="t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400">
                <a:ea typeface="新細明體" panose="02020500000000000000" pitchFamily="18" charset="-120"/>
              </a:rPr>
              <a:t>步驟一 </a:t>
            </a:r>
            <a:r>
              <a:rPr lang="en-US" altLang="zh-TW" sz="2400">
                <a:ea typeface="新細明體" panose="02020500000000000000" pitchFamily="18" charset="-120"/>
              </a:rPr>
              <a:t>:</a:t>
            </a:r>
            <a:r>
              <a:rPr lang="zh-TW" altLang="en-US" sz="2400">
                <a:ea typeface="新細明體" panose="02020500000000000000" pitchFamily="18" charset="-120"/>
              </a:rPr>
              <a:t> 判斷 </a:t>
            </a:r>
            <a:r>
              <a:rPr lang="en-US" altLang="zh-TW" sz="2400">
                <a:ea typeface="新細明體" panose="02020500000000000000" pitchFamily="18" charset="-120"/>
              </a:rPr>
              <a:t>(AB , AC)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+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(AB , AD) </a:t>
            </a:r>
            <a:r>
              <a:rPr lang="zh-TW" altLang="en-US" sz="2400">
                <a:ea typeface="新細明體" panose="02020500000000000000" pitchFamily="18" charset="-120"/>
              </a:rPr>
              <a:t>與 </a:t>
            </a:r>
            <a:r>
              <a:rPr lang="en-US" altLang="zh-TW" sz="2400">
                <a:ea typeface="新細明體" panose="02020500000000000000" pitchFamily="18" charset="-120"/>
              </a:rPr>
              <a:t>(CD , CA)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+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(CD , CB)</a:t>
            </a:r>
          </a:p>
          <a:p>
            <a:pPr eaLnBrk="1" fontAlgn="t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400">
                <a:ea typeface="新細明體" panose="02020500000000000000" pitchFamily="18" charset="-120"/>
              </a:rPr>
              <a:t>             等於 </a:t>
            </a:r>
            <a:r>
              <a:rPr lang="en-US" altLang="zh-TW" sz="2400">
                <a:ea typeface="新細明體" panose="02020500000000000000" pitchFamily="18" charset="-120"/>
              </a:rPr>
              <a:t>3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  <a:sym typeface="Wingdings" panose="05000000000000000000" pitchFamily="2" charset="2"/>
              </a:rPr>
              <a:t> </a:t>
            </a:r>
            <a:r>
              <a:rPr lang="zh-TW" altLang="en-US" sz="2400">
                <a:ea typeface="新細明體" panose="02020500000000000000" pitchFamily="18" charset="-120"/>
                <a:sym typeface="Wingdings" panose="05000000000000000000" pitchFamily="2" charset="2"/>
              </a:rPr>
              <a:t>相交，不等於 </a:t>
            </a:r>
            <a:r>
              <a:rPr lang="en-US" altLang="zh-TW" sz="2400">
                <a:ea typeface="新細明體" panose="02020500000000000000" pitchFamily="18" charset="-120"/>
                <a:sym typeface="Wingdings" panose="05000000000000000000" pitchFamily="2" charset="2"/>
              </a:rPr>
              <a:t>3</a:t>
            </a:r>
            <a:r>
              <a:rPr lang="zh-TW" altLang="en-US" sz="2400">
                <a:ea typeface="新細明體" panose="02020500000000000000" pitchFamily="18" charset="-120"/>
                <a:sym typeface="Wingdings" panose="05000000000000000000" pitchFamily="2" charset="2"/>
              </a:rPr>
              <a:t> </a:t>
            </a:r>
            <a:r>
              <a:rPr lang="en-US" altLang="zh-TW" sz="2400">
                <a:ea typeface="新細明體" panose="02020500000000000000" pitchFamily="18" charset="-120"/>
                <a:sym typeface="Wingdings" panose="05000000000000000000" pitchFamily="2" charset="2"/>
              </a:rPr>
              <a:t> </a:t>
            </a:r>
            <a:r>
              <a:rPr lang="zh-TW" altLang="en-US" sz="2400">
                <a:ea typeface="新細明體" panose="02020500000000000000" pitchFamily="18" charset="-120"/>
                <a:sym typeface="Wingdings" panose="05000000000000000000" pitchFamily="2" charset="2"/>
              </a:rPr>
              <a:t>不相交</a:t>
            </a:r>
            <a:endParaRPr lang="en-US" altLang="zh-TW" sz="2400">
              <a:ea typeface="新細明體" panose="02020500000000000000" pitchFamily="18" charset="-120"/>
              <a:sym typeface="Wingdings" panose="05000000000000000000" pitchFamily="2" charset="2"/>
            </a:endParaRPr>
          </a:p>
          <a:p>
            <a:pPr eaLnBrk="1" fontAlgn="t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2400">
              <a:ea typeface="新細明體" panose="02020500000000000000" pitchFamily="18" charset="-120"/>
            </a:endParaRPr>
          </a:p>
          <a:p>
            <a:pPr eaLnBrk="1" fontAlgn="t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400">
                <a:ea typeface="新細明體" panose="02020500000000000000" pitchFamily="18" charset="-120"/>
              </a:rPr>
              <a:t>步驟二 </a:t>
            </a:r>
            <a:r>
              <a:rPr lang="en-US" altLang="zh-TW" sz="2400">
                <a:ea typeface="新細明體" panose="02020500000000000000" pitchFamily="18" charset="-120"/>
              </a:rPr>
              <a:t>:</a:t>
            </a:r>
            <a:r>
              <a:rPr lang="zh-TW" altLang="en-US" sz="2400">
                <a:ea typeface="新細明體" panose="02020500000000000000" pitchFamily="18" charset="-120"/>
              </a:rPr>
              <a:t> 全部總和小於 </a:t>
            </a:r>
            <a:r>
              <a:rPr lang="en-US" altLang="zh-TW" sz="2400">
                <a:ea typeface="新細明體" panose="02020500000000000000" pitchFamily="18" charset="-120"/>
              </a:rPr>
              <a:t>0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  <a:sym typeface="Wingdings" panose="05000000000000000000" pitchFamily="2" charset="2"/>
              </a:rPr>
              <a:t> </a:t>
            </a:r>
            <a:r>
              <a:rPr lang="zh-TW" altLang="en-US" sz="2400">
                <a:ea typeface="新細明體" panose="02020500000000000000" pitchFamily="18" charset="-120"/>
                <a:sym typeface="Wingdings" panose="05000000000000000000" pitchFamily="2" charset="2"/>
              </a:rPr>
              <a:t>相交於端點</a:t>
            </a:r>
            <a:endParaRPr lang="en-US" altLang="zh-TW" sz="2400">
              <a:ea typeface="新細明體" panose="02020500000000000000" pitchFamily="18" charset="-120"/>
              <a:sym typeface="Wingdings" panose="05000000000000000000" pitchFamily="2" charset="2"/>
            </a:endParaRPr>
          </a:p>
          <a:p>
            <a:pPr eaLnBrk="1" fontAlgn="t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400">
                <a:ea typeface="新細明體" panose="02020500000000000000" pitchFamily="18" charset="-120"/>
                <a:sym typeface="Wingdings" panose="05000000000000000000" pitchFamily="2" charset="2"/>
              </a:rPr>
              <a:t>             全部總和大於 </a:t>
            </a:r>
            <a:r>
              <a:rPr lang="en-US" altLang="zh-TW" sz="2400">
                <a:ea typeface="新細明體" panose="02020500000000000000" pitchFamily="18" charset="-120"/>
                <a:sym typeface="Wingdings" panose="05000000000000000000" pitchFamily="2" charset="2"/>
              </a:rPr>
              <a:t>0</a:t>
            </a:r>
            <a:r>
              <a:rPr lang="zh-TW" altLang="en-US" sz="2400">
                <a:ea typeface="新細明體" panose="02020500000000000000" pitchFamily="18" charset="-120"/>
                <a:sym typeface="Wingdings" panose="05000000000000000000" pitchFamily="2" charset="2"/>
              </a:rPr>
              <a:t> </a:t>
            </a:r>
            <a:r>
              <a:rPr lang="en-US" altLang="zh-TW" sz="2400">
                <a:ea typeface="新細明體" panose="02020500000000000000" pitchFamily="18" charset="-120"/>
                <a:sym typeface="Wingdings" panose="05000000000000000000" pitchFamily="2" charset="2"/>
              </a:rPr>
              <a:t> </a:t>
            </a:r>
            <a:r>
              <a:rPr lang="zh-TW" altLang="en-US" sz="2400">
                <a:ea typeface="新細明體" panose="02020500000000000000" pitchFamily="18" charset="-120"/>
                <a:sym typeface="Wingdings" panose="05000000000000000000" pitchFamily="2" charset="2"/>
              </a:rPr>
              <a:t>不相交</a:t>
            </a:r>
            <a:endParaRPr lang="zh-TW" altLang="zh-TW" sz="2400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投影片編號版面配置區 3">
            <a:extLst>
              <a:ext uri="{FF2B5EF4-FFF2-40B4-BE49-F238E27FC236}">
                <a16:creationId xmlns:a16="http://schemas.microsoft.com/office/drawing/2014/main" id="{B0C25D94-94F2-4EC8-B3BC-4B9D480FD5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CDD6CDE-4C78-4706-9CD9-F74BBE13CC88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27651" name="文字方塊 4">
            <a:extLst>
              <a:ext uri="{FF2B5EF4-FFF2-40B4-BE49-F238E27FC236}">
                <a16:creationId xmlns:a16="http://schemas.microsoft.com/office/drawing/2014/main" id="{CCFB7857-784A-483C-AE50-A1215B086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88913"/>
            <a:ext cx="1724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解法範例：</a:t>
            </a:r>
          </a:p>
        </p:txBody>
      </p:sp>
      <p:sp>
        <p:nvSpPr>
          <p:cNvPr id="27652" name="文字方塊 5">
            <a:extLst>
              <a:ext uri="{FF2B5EF4-FFF2-40B4-BE49-F238E27FC236}">
                <a16:creationId xmlns:a16="http://schemas.microsoft.com/office/drawing/2014/main" id="{E27A55B8-F546-418E-970A-CA433A945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3413" y="836613"/>
            <a:ext cx="365918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ea typeface="新細明體" panose="02020500000000000000" pitchFamily="18" charset="-120"/>
              </a:rPr>
              <a:t>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ea typeface="新細明體" panose="02020500000000000000" pitchFamily="18" charset="-120"/>
              </a:rPr>
              <a:t>104.7 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73.7 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108.7 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27.7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ea typeface="新細明體" panose="02020500000000000000" pitchFamily="18" charset="-120"/>
              </a:rPr>
              <a:t>108.0 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49.2 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88.5 </a:t>
            </a:r>
            <a:r>
              <a:rPr lang="zh-TW" altLang="en-US" sz="2400">
                <a:ea typeface="新細明體" panose="02020500000000000000" pitchFamily="18" charset="-120"/>
              </a:rPr>
              <a:t>   </a:t>
            </a:r>
            <a:r>
              <a:rPr lang="en-US" altLang="zh-TW" sz="2400">
                <a:ea typeface="新細明體" panose="02020500000000000000" pitchFamily="18" charset="-120"/>
              </a:rPr>
              <a:t>157.5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ea typeface="新細明體" panose="02020500000000000000" pitchFamily="18" charset="-120"/>
              </a:rPr>
              <a:t>145.7 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49.3 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143.9 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30.0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ea typeface="新細明體" panose="02020500000000000000" pitchFamily="18" charset="-120"/>
              </a:rPr>
              <a:t>88.3 </a:t>
            </a:r>
            <a:r>
              <a:rPr lang="zh-TW" altLang="en-US" sz="2400">
                <a:ea typeface="新細明體" panose="02020500000000000000" pitchFamily="18" charset="-120"/>
              </a:rPr>
              <a:t>   </a:t>
            </a:r>
            <a:r>
              <a:rPr lang="en-US" altLang="zh-TW" sz="2400">
                <a:ea typeface="新細明體" panose="02020500000000000000" pitchFamily="18" charset="-120"/>
              </a:rPr>
              <a:t>9.8 </a:t>
            </a:r>
            <a:r>
              <a:rPr lang="zh-TW" altLang="en-US" sz="2400">
                <a:ea typeface="新細明體" panose="02020500000000000000" pitchFamily="18" charset="-120"/>
              </a:rPr>
              <a:t>   </a:t>
            </a:r>
            <a:r>
              <a:rPr lang="en-US" altLang="zh-TW" sz="2400">
                <a:ea typeface="新細明體" panose="02020500000000000000" pitchFamily="18" charset="-120"/>
              </a:rPr>
              <a:t>38.5 </a:t>
            </a:r>
            <a:r>
              <a:rPr lang="zh-TW" altLang="en-US" sz="2400">
                <a:ea typeface="新細明體" panose="02020500000000000000" pitchFamily="18" charset="-120"/>
              </a:rPr>
              <a:t>  </a:t>
            </a:r>
            <a:r>
              <a:rPr lang="en-US" altLang="zh-TW" sz="2400">
                <a:ea typeface="新細明體" panose="02020500000000000000" pitchFamily="18" charset="-120"/>
              </a:rPr>
              <a:t>105.8</a:t>
            </a: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27653" name="箭號: 向下 6">
            <a:extLst>
              <a:ext uri="{FF2B5EF4-FFF2-40B4-BE49-F238E27FC236}">
                <a16:creationId xmlns:a16="http://schemas.microsoft.com/office/drawing/2014/main" id="{86FF2A4D-E7D4-42E7-88CB-BEB94D14FD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2962275"/>
            <a:ext cx="720725" cy="50323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27654" name="文字方塊 8">
            <a:extLst>
              <a:ext uri="{FF2B5EF4-FFF2-40B4-BE49-F238E27FC236}">
                <a16:creationId xmlns:a16="http://schemas.microsoft.com/office/drawing/2014/main" id="{432E3253-882B-422A-B879-7F9739059A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2475" y="3573463"/>
            <a:ext cx="330993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ea typeface="新細明體" panose="02020500000000000000" pitchFamily="18" charset="-120"/>
              </a:rPr>
              <a:t>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ea typeface="新細明體" panose="02020500000000000000" pitchFamily="18" charset="-120"/>
              </a:rPr>
              <a:t>1047 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737 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1087 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277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ea typeface="新細明體" panose="02020500000000000000" pitchFamily="18" charset="-120"/>
              </a:rPr>
              <a:t>1080 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492 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885 </a:t>
            </a:r>
            <a:r>
              <a:rPr lang="zh-TW" altLang="en-US" sz="2400">
                <a:ea typeface="新細明體" panose="02020500000000000000" pitchFamily="18" charset="-120"/>
              </a:rPr>
              <a:t>   </a:t>
            </a:r>
            <a:r>
              <a:rPr lang="en-US" altLang="zh-TW" sz="2400">
                <a:ea typeface="新細明體" panose="02020500000000000000" pitchFamily="18" charset="-120"/>
              </a:rPr>
              <a:t>1575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ea typeface="新細明體" panose="02020500000000000000" pitchFamily="18" charset="-120"/>
              </a:rPr>
              <a:t>1457 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493 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1439 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300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ea typeface="新細明體" panose="02020500000000000000" pitchFamily="18" charset="-120"/>
              </a:rPr>
              <a:t>883 </a:t>
            </a:r>
            <a:r>
              <a:rPr lang="zh-TW" altLang="en-US" sz="2400">
                <a:ea typeface="新細明體" panose="02020500000000000000" pitchFamily="18" charset="-120"/>
              </a:rPr>
              <a:t>   </a:t>
            </a:r>
            <a:r>
              <a:rPr lang="en-US" altLang="zh-TW" sz="2400">
                <a:ea typeface="新細明體" panose="02020500000000000000" pitchFamily="18" charset="-120"/>
              </a:rPr>
              <a:t>98 </a:t>
            </a:r>
            <a:r>
              <a:rPr lang="zh-TW" altLang="en-US" sz="2400">
                <a:ea typeface="新細明體" panose="02020500000000000000" pitchFamily="18" charset="-120"/>
              </a:rPr>
              <a:t>   </a:t>
            </a:r>
            <a:r>
              <a:rPr lang="en-US" altLang="zh-TW" sz="2400">
                <a:ea typeface="新細明體" panose="02020500000000000000" pitchFamily="18" charset="-120"/>
              </a:rPr>
              <a:t>385 </a:t>
            </a:r>
            <a:r>
              <a:rPr lang="zh-TW" altLang="en-US" sz="2400">
                <a:ea typeface="新細明體" panose="02020500000000000000" pitchFamily="18" charset="-120"/>
              </a:rPr>
              <a:t>  </a:t>
            </a:r>
            <a:r>
              <a:rPr lang="en-US" altLang="zh-TW" sz="2400">
                <a:ea typeface="新細明體" panose="02020500000000000000" pitchFamily="18" charset="-120"/>
              </a:rPr>
              <a:t>1058</a:t>
            </a:r>
            <a:endParaRPr lang="zh-TW" altLang="en-US" sz="2400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投影片編號版面配置區 3">
            <a:extLst>
              <a:ext uri="{FF2B5EF4-FFF2-40B4-BE49-F238E27FC236}">
                <a16:creationId xmlns:a16="http://schemas.microsoft.com/office/drawing/2014/main" id="{822C0B68-EC99-4E74-985B-2F4CE175B7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465B8A-EF7C-4105-AA2B-0F2393A626AC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28675" name="文字方塊 4">
            <a:extLst>
              <a:ext uri="{FF2B5EF4-FFF2-40B4-BE49-F238E27FC236}">
                <a16:creationId xmlns:a16="http://schemas.microsoft.com/office/drawing/2014/main" id="{0A36EE2C-98CC-4331-B63B-A4AA07134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" y="1412875"/>
            <a:ext cx="576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400">
                <a:ea typeface="新細明體" panose="02020500000000000000" pitchFamily="18" charset="-120"/>
              </a:rPr>
              <a:t>讀入第一條線段 </a:t>
            </a:r>
            <a:r>
              <a:rPr lang="en-US" altLang="zh-TW" sz="2400">
                <a:ea typeface="新細明體" panose="02020500000000000000" pitchFamily="18" charset="-120"/>
              </a:rPr>
              <a:t>: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1047 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737 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1087 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277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</a:p>
        </p:txBody>
      </p:sp>
      <p:sp>
        <p:nvSpPr>
          <p:cNvPr id="28676" name="文字方塊 5">
            <a:extLst>
              <a:ext uri="{FF2B5EF4-FFF2-40B4-BE49-F238E27FC236}">
                <a16:creationId xmlns:a16="http://schemas.microsoft.com/office/drawing/2014/main" id="{DB5A4BEB-9C90-4739-B648-4424FF07E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463" y="188913"/>
            <a:ext cx="2879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400">
                <a:ea typeface="新細明體" panose="02020500000000000000" pitchFamily="18" charset="-120"/>
              </a:rPr>
              <a:t>候選線段 </a:t>
            </a:r>
            <a:r>
              <a:rPr lang="en-US" altLang="zh-TW" sz="2400">
                <a:ea typeface="新細明體" panose="02020500000000000000" pitchFamily="18" charset="-120"/>
              </a:rPr>
              <a:t>: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NONE</a:t>
            </a:r>
            <a:endParaRPr lang="zh-TW" altLang="en-US" sz="2400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投影片編號版面配置區 3">
            <a:extLst>
              <a:ext uri="{FF2B5EF4-FFF2-40B4-BE49-F238E27FC236}">
                <a16:creationId xmlns:a16="http://schemas.microsoft.com/office/drawing/2014/main" id="{EE682A70-E129-4B58-88E0-6F41BF5888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5F71EFE-378D-469C-889F-B52B1B7F0E81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29699" name="文字方塊 4">
            <a:extLst>
              <a:ext uri="{FF2B5EF4-FFF2-40B4-BE49-F238E27FC236}">
                <a16:creationId xmlns:a16="http://schemas.microsoft.com/office/drawing/2014/main" id="{D1B1D0FB-1ABE-4EA4-B6D2-C3369CD9DE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688" y="1084263"/>
            <a:ext cx="57673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400">
                <a:ea typeface="新細明體" panose="02020500000000000000" pitchFamily="18" charset="-120"/>
              </a:rPr>
              <a:t>讀入第二條線段 </a:t>
            </a:r>
            <a:r>
              <a:rPr lang="en-US" altLang="zh-TW" sz="2400">
                <a:ea typeface="新細明體" panose="02020500000000000000" pitchFamily="18" charset="-120"/>
              </a:rPr>
              <a:t>: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1080 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492 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885 </a:t>
            </a:r>
            <a:r>
              <a:rPr lang="zh-TW" altLang="en-US" sz="2400">
                <a:ea typeface="新細明體" panose="02020500000000000000" pitchFamily="18" charset="-120"/>
              </a:rPr>
              <a:t>   </a:t>
            </a:r>
            <a:r>
              <a:rPr lang="en-US" altLang="zh-TW" sz="2400">
                <a:ea typeface="新細明體" panose="02020500000000000000" pitchFamily="18" charset="-120"/>
              </a:rPr>
              <a:t>1575</a:t>
            </a:r>
          </a:p>
        </p:txBody>
      </p:sp>
      <p:sp>
        <p:nvSpPr>
          <p:cNvPr id="29700" name="文字方塊 5">
            <a:extLst>
              <a:ext uri="{FF2B5EF4-FFF2-40B4-BE49-F238E27FC236}">
                <a16:creationId xmlns:a16="http://schemas.microsoft.com/office/drawing/2014/main" id="{ACEA5127-8E14-40B0-B49E-2C9D7836A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76200"/>
            <a:ext cx="63833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400">
                <a:ea typeface="新細明體" panose="02020500000000000000" pitchFamily="18" charset="-120"/>
              </a:rPr>
              <a:t>候選線段 </a:t>
            </a:r>
            <a:r>
              <a:rPr lang="en-US" altLang="zh-TW" sz="2400">
                <a:ea typeface="新細明體" panose="02020500000000000000" pitchFamily="18" charset="-120"/>
              </a:rPr>
              <a:t>: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endParaRPr lang="en-US" altLang="zh-TW" sz="2400"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ea typeface="新細明體" panose="02020500000000000000" pitchFamily="18" charset="-120"/>
              </a:rPr>
              <a:t>1</a:t>
            </a:r>
            <a:r>
              <a:rPr lang="en-US" altLang="zh-TW" sz="2400">
                <a:solidFill>
                  <a:srgbClr val="0070C0"/>
                </a:solidFill>
                <a:ea typeface="新細明體" panose="02020500000000000000" pitchFamily="18" charset="-120"/>
              </a:rPr>
              <a:t>.  1047 737 </a:t>
            </a:r>
            <a:r>
              <a:rPr lang="zh-TW" altLang="en-US" sz="2400">
                <a:solidFill>
                  <a:srgbClr val="0070C0"/>
                </a:solidFill>
                <a:ea typeface="新細明體" panose="02020500000000000000" pitchFamily="18" charset="-120"/>
              </a:rPr>
              <a:t> </a:t>
            </a:r>
            <a:r>
              <a:rPr lang="en-US" altLang="zh-TW" sz="2400">
                <a:solidFill>
                  <a:srgbClr val="0070C0"/>
                </a:solidFill>
                <a:ea typeface="新細明體" panose="02020500000000000000" pitchFamily="18" charset="-120"/>
              </a:rPr>
              <a:t>1087 </a:t>
            </a:r>
            <a:r>
              <a:rPr lang="zh-TW" altLang="en-US" sz="2400">
                <a:solidFill>
                  <a:srgbClr val="0070C0"/>
                </a:solidFill>
                <a:ea typeface="新細明體" panose="02020500000000000000" pitchFamily="18" charset="-120"/>
              </a:rPr>
              <a:t> </a:t>
            </a:r>
            <a:r>
              <a:rPr lang="en-US" altLang="zh-TW" sz="2400">
                <a:solidFill>
                  <a:srgbClr val="0070C0"/>
                </a:solidFill>
                <a:ea typeface="新細明體" panose="02020500000000000000" pitchFamily="18" charset="-120"/>
              </a:rPr>
              <a:t>277</a:t>
            </a:r>
            <a:r>
              <a:rPr lang="zh-TW" altLang="en-US" sz="2400">
                <a:solidFill>
                  <a:srgbClr val="0070C0"/>
                </a:solidFill>
                <a:ea typeface="新細明體" panose="02020500000000000000" pitchFamily="18" charset="-120"/>
              </a:rPr>
              <a:t> </a:t>
            </a:r>
          </a:p>
        </p:txBody>
      </p:sp>
      <p:sp>
        <p:nvSpPr>
          <p:cNvPr id="29701" name="文字方塊 1">
            <a:extLst>
              <a:ext uri="{FF2B5EF4-FFF2-40B4-BE49-F238E27FC236}">
                <a16:creationId xmlns:a16="http://schemas.microsoft.com/office/drawing/2014/main" id="{C45DC54F-EE78-4B86-A2F2-DCD5FB782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88" y="1862138"/>
            <a:ext cx="8556625" cy="415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400">
                <a:ea typeface="新細明體" panose="02020500000000000000" pitchFamily="18" charset="-120"/>
              </a:rPr>
              <a:t>計算是否相交 </a:t>
            </a:r>
            <a:r>
              <a:rPr lang="en-US" altLang="zh-TW" sz="2400">
                <a:ea typeface="新細明體" panose="02020500000000000000" pitchFamily="18" charset="-120"/>
              </a:rPr>
              <a:t>: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endParaRPr lang="en-US" altLang="zh-TW" sz="2400"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ea typeface="新細明體" panose="02020500000000000000" pitchFamily="18" charset="-120"/>
              </a:rPr>
              <a:t>A (1047,737) , B(1087,277) , C (1080,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492 ) , D (885,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1575)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2400"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ea typeface="新細明體" panose="02020500000000000000" pitchFamily="18" charset="-120"/>
              </a:rPr>
              <a:t>AB = (40,-460) , AC = ( 33,-245) , AD = ( -162,838)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ea typeface="新細明體" panose="02020500000000000000" pitchFamily="18" charset="-120"/>
              </a:rPr>
              <a:t>CD = (-195,1083)  , CA = (-33,245) , CB = (7,-215)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2400">
              <a:ea typeface="新細明體" panose="02020500000000000000" pitchFamily="18" charset="-120"/>
            </a:endParaRPr>
          </a:p>
          <a:p>
            <a:pPr eaLnBrk="1" fontAlgn="t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>
                <a:ea typeface="新細明體" panose="02020500000000000000" pitchFamily="18" charset="-120"/>
              </a:rPr>
              <a:t>(AB , AC) = 40</a:t>
            </a:r>
            <a:r>
              <a:rPr lang="zh-TW" altLang="en-US" sz="2400" b="1">
                <a:ea typeface="新細明體" panose="02020500000000000000" pitchFamily="18" charset="-120"/>
              </a:rPr>
              <a:t> </a:t>
            </a:r>
            <a:r>
              <a:rPr lang="en-US" altLang="zh-TW" sz="2400" b="1">
                <a:ea typeface="新細明體" panose="02020500000000000000" pitchFamily="18" charset="-120"/>
              </a:rPr>
              <a:t>x -245 - -460 x 33    = 5380       </a:t>
            </a:r>
            <a:r>
              <a:rPr lang="en-US" altLang="zh-TW" sz="2400" b="1">
                <a:ea typeface="新細明體" panose="02020500000000000000" pitchFamily="18" charset="-120"/>
                <a:sym typeface="Wingdings" panose="05000000000000000000" pitchFamily="2" charset="2"/>
              </a:rPr>
              <a:t> </a:t>
            </a:r>
            <a:r>
              <a:rPr lang="en-US" altLang="zh-TW" sz="2400" b="1">
                <a:solidFill>
                  <a:srgbClr val="FF0000"/>
                </a:solidFill>
                <a:ea typeface="新細明體" panose="02020500000000000000" pitchFamily="18" charset="-120"/>
                <a:sym typeface="Wingdings" panose="05000000000000000000" pitchFamily="2" charset="2"/>
              </a:rPr>
              <a:t>1</a:t>
            </a:r>
            <a:endParaRPr lang="zh-TW" altLang="zh-TW" sz="2400">
              <a:solidFill>
                <a:srgbClr val="FF0000"/>
              </a:solidFill>
              <a:ea typeface="新細明體" panose="02020500000000000000" pitchFamily="18" charset="-120"/>
            </a:endParaRPr>
          </a:p>
          <a:p>
            <a:pPr eaLnBrk="1" fontAlgn="t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>
                <a:ea typeface="新細明體" panose="02020500000000000000" pitchFamily="18" charset="-120"/>
              </a:rPr>
              <a:t>(AB , AD) = 40 x 838 - -460 x -162  = -41000   </a:t>
            </a:r>
            <a:r>
              <a:rPr lang="en-US" altLang="zh-TW" sz="2400" b="1">
                <a:ea typeface="新細明體" panose="02020500000000000000" pitchFamily="18" charset="-120"/>
                <a:sym typeface="Wingdings" panose="05000000000000000000" pitchFamily="2" charset="2"/>
              </a:rPr>
              <a:t> </a:t>
            </a:r>
            <a:r>
              <a:rPr lang="en-US" altLang="zh-TW" sz="2400" b="1">
                <a:solidFill>
                  <a:srgbClr val="FF0000"/>
                </a:solidFill>
                <a:ea typeface="新細明體" panose="02020500000000000000" pitchFamily="18" charset="-120"/>
                <a:sym typeface="Wingdings" panose="05000000000000000000" pitchFamily="2" charset="2"/>
              </a:rPr>
              <a:t>2</a:t>
            </a:r>
            <a:endParaRPr lang="zh-TW" altLang="zh-TW" sz="2400">
              <a:solidFill>
                <a:srgbClr val="FF0000"/>
              </a:solidFill>
              <a:ea typeface="新細明體" panose="02020500000000000000" pitchFamily="18" charset="-120"/>
            </a:endParaRPr>
          </a:p>
          <a:p>
            <a:pPr eaLnBrk="1" fontAlgn="t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>
                <a:ea typeface="新細明體" panose="02020500000000000000" pitchFamily="18" charset="-120"/>
              </a:rPr>
              <a:t>(CD , CA) = -195 x 245 – 1083 x -33= -12036   </a:t>
            </a:r>
            <a:r>
              <a:rPr lang="en-US" altLang="zh-TW" sz="2400" b="1">
                <a:ea typeface="新細明體" panose="02020500000000000000" pitchFamily="18" charset="-120"/>
                <a:sym typeface="Wingdings" panose="05000000000000000000" pitchFamily="2" charset="2"/>
              </a:rPr>
              <a:t> </a:t>
            </a:r>
            <a:r>
              <a:rPr lang="en-US" altLang="zh-TW" sz="2400" b="1">
                <a:solidFill>
                  <a:srgbClr val="FF0000"/>
                </a:solidFill>
                <a:ea typeface="新細明體" panose="02020500000000000000" pitchFamily="18" charset="-120"/>
                <a:sym typeface="Wingdings" panose="05000000000000000000" pitchFamily="2" charset="2"/>
              </a:rPr>
              <a:t>2</a:t>
            </a:r>
            <a:endParaRPr lang="zh-TW" altLang="zh-TW" sz="2400">
              <a:solidFill>
                <a:srgbClr val="FF0000"/>
              </a:solidFill>
              <a:ea typeface="新細明體" panose="02020500000000000000" pitchFamily="18" charset="-120"/>
            </a:endParaRPr>
          </a:p>
          <a:p>
            <a:pPr eaLnBrk="1" fontAlgn="t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>
                <a:ea typeface="新細明體" panose="02020500000000000000" pitchFamily="18" charset="-120"/>
              </a:rPr>
              <a:t>(CD , CB) = -195 x -215 – 1083 x 7  = 34344     </a:t>
            </a:r>
            <a:r>
              <a:rPr lang="en-US" altLang="zh-TW" sz="2400" b="1">
                <a:ea typeface="新細明體" panose="02020500000000000000" pitchFamily="18" charset="-120"/>
                <a:sym typeface="Wingdings" panose="05000000000000000000" pitchFamily="2" charset="2"/>
              </a:rPr>
              <a:t> </a:t>
            </a:r>
            <a:r>
              <a:rPr lang="en-US" altLang="zh-TW" sz="2400" b="1">
                <a:solidFill>
                  <a:srgbClr val="FF0000"/>
                </a:solidFill>
                <a:ea typeface="新細明體" panose="02020500000000000000" pitchFamily="18" charset="-120"/>
                <a:sym typeface="Wingdings" panose="05000000000000000000" pitchFamily="2" charset="2"/>
              </a:rPr>
              <a:t>1</a:t>
            </a:r>
            <a:endParaRPr lang="zh-TW" altLang="zh-TW" sz="2400">
              <a:solidFill>
                <a:srgbClr val="FF0000"/>
              </a:solidFill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29702" name="文字方塊 2">
            <a:extLst>
              <a:ext uri="{FF2B5EF4-FFF2-40B4-BE49-F238E27FC236}">
                <a16:creationId xmlns:a16="http://schemas.microsoft.com/office/drawing/2014/main" id="{9F619CAA-3390-4F14-9A98-296970FD1C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6016625"/>
            <a:ext cx="28844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400">
                <a:solidFill>
                  <a:srgbClr val="FF0000"/>
                </a:solidFill>
                <a:ea typeface="新細明體" panose="02020500000000000000" pitchFamily="18" charset="-120"/>
              </a:rPr>
              <a:t>第 </a:t>
            </a: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9</a:t>
            </a:r>
            <a:r>
              <a:rPr lang="zh-TW" altLang="en-US" sz="2400">
                <a:solidFill>
                  <a:srgbClr val="FF0000"/>
                </a:solidFill>
                <a:ea typeface="新細明體" panose="02020500000000000000" pitchFamily="18" charset="-120"/>
              </a:rPr>
              <a:t> 種情況 </a:t>
            </a: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  <a:sym typeface="Wingdings" panose="05000000000000000000" pitchFamily="2" charset="2"/>
              </a:rPr>
              <a:t> </a:t>
            </a:r>
            <a:r>
              <a:rPr lang="zh-TW" altLang="en-US" sz="2400">
                <a:solidFill>
                  <a:srgbClr val="FF0000"/>
                </a:solidFill>
                <a:ea typeface="新細明體" panose="02020500000000000000" pitchFamily="18" charset="-120"/>
                <a:sym typeface="Wingdings" panose="05000000000000000000" pitchFamily="2" charset="2"/>
              </a:rPr>
              <a:t>交叉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>
            <a:extLst>
              <a:ext uri="{FF2B5EF4-FFF2-40B4-BE49-F238E27FC236}">
                <a16:creationId xmlns:a16="http://schemas.microsoft.com/office/drawing/2014/main" id="{355A244D-1AFF-4671-A2C7-EB514F4B7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9D5046-7CFB-49F0-BD15-505A708A59DA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6117BAD-CA2E-44D9-90A5-72C0A25BDA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77800"/>
            <a:ext cx="2016125" cy="25304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br>
              <a:rPr lang="en-US" altLang="zh-TW" sz="2400" b="1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/>
              <a:t>5 </a:t>
            </a:r>
            <a:br>
              <a:rPr lang="en-US" altLang="zh-TW" sz="2400"/>
            </a:br>
            <a:r>
              <a:rPr lang="en-US" altLang="zh-TW" sz="2400">
                <a:solidFill>
                  <a:srgbClr val="FF0000"/>
                </a:solidFill>
              </a:rPr>
              <a:t>1 1 4 2</a:t>
            </a:r>
            <a:br>
              <a:rPr lang="en-US" altLang="zh-TW" sz="2400">
                <a:solidFill>
                  <a:srgbClr val="FF0000"/>
                </a:solidFill>
              </a:rPr>
            </a:br>
            <a:endParaRPr lang="zh-TW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F90C416E-CE74-4796-8488-3504C62B6E64}"/>
              </a:ext>
            </a:extLst>
          </p:cNvPr>
          <p:cNvCxnSpPr>
            <a:cxnSpLocks/>
          </p:cNvCxnSpPr>
          <p:nvPr/>
        </p:nvCxnSpPr>
        <p:spPr bwMode="auto">
          <a:xfrm flipV="1">
            <a:off x="4140200" y="3213100"/>
            <a:ext cx="1800225" cy="720725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投影片編號版面配置區 3">
            <a:extLst>
              <a:ext uri="{FF2B5EF4-FFF2-40B4-BE49-F238E27FC236}">
                <a16:creationId xmlns:a16="http://schemas.microsoft.com/office/drawing/2014/main" id="{F50E19C4-981F-4E08-A843-4536B6B3C9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5FBA718-68C5-46AE-8F1B-0484A4CAD316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30723" name="文字方塊 4">
            <a:extLst>
              <a:ext uri="{FF2B5EF4-FFF2-40B4-BE49-F238E27FC236}">
                <a16:creationId xmlns:a16="http://schemas.microsoft.com/office/drawing/2014/main" id="{6079C8E7-CCE8-4E41-A338-B3F76537A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688" y="1084263"/>
            <a:ext cx="55753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400">
                <a:ea typeface="新細明體" panose="02020500000000000000" pitchFamily="18" charset="-120"/>
              </a:rPr>
              <a:t>讀入第二條線段 </a:t>
            </a:r>
            <a:r>
              <a:rPr lang="en-US" altLang="zh-TW" sz="2400">
                <a:ea typeface="新細明體" panose="02020500000000000000" pitchFamily="18" charset="-120"/>
              </a:rPr>
              <a:t>: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1457 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493 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1439 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300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2400">
              <a:ea typeface="新細明體" panose="02020500000000000000" pitchFamily="18" charset="-120"/>
            </a:endParaRPr>
          </a:p>
        </p:txBody>
      </p:sp>
      <p:sp>
        <p:nvSpPr>
          <p:cNvPr id="30724" name="文字方塊 5">
            <a:extLst>
              <a:ext uri="{FF2B5EF4-FFF2-40B4-BE49-F238E27FC236}">
                <a16:creationId xmlns:a16="http://schemas.microsoft.com/office/drawing/2014/main" id="{4BEA78BF-E078-4839-BE7D-A7F8B303C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76200"/>
            <a:ext cx="63833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400">
                <a:ea typeface="新細明體" panose="02020500000000000000" pitchFamily="18" charset="-120"/>
              </a:rPr>
              <a:t>候選線段 </a:t>
            </a:r>
            <a:r>
              <a:rPr lang="en-US" altLang="zh-TW" sz="2400">
                <a:ea typeface="新細明體" panose="02020500000000000000" pitchFamily="18" charset="-120"/>
              </a:rPr>
              <a:t>: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endParaRPr lang="en-US" altLang="zh-TW" sz="2400"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ea typeface="新細明體" panose="02020500000000000000" pitchFamily="18" charset="-120"/>
              </a:rPr>
              <a:t>1</a:t>
            </a:r>
            <a:r>
              <a:rPr lang="en-US" altLang="zh-TW" sz="2400">
                <a:solidFill>
                  <a:srgbClr val="0070C0"/>
                </a:solidFill>
                <a:ea typeface="新細明體" panose="02020500000000000000" pitchFamily="18" charset="-120"/>
              </a:rPr>
              <a:t>. 1080 </a:t>
            </a:r>
            <a:r>
              <a:rPr lang="zh-TW" altLang="en-US" sz="2400">
                <a:solidFill>
                  <a:srgbClr val="0070C0"/>
                </a:solidFill>
                <a:ea typeface="新細明體" panose="02020500000000000000" pitchFamily="18" charset="-120"/>
              </a:rPr>
              <a:t> </a:t>
            </a:r>
            <a:r>
              <a:rPr lang="en-US" altLang="zh-TW" sz="2400">
                <a:solidFill>
                  <a:srgbClr val="0070C0"/>
                </a:solidFill>
                <a:ea typeface="新細明體" panose="02020500000000000000" pitchFamily="18" charset="-120"/>
              </a:rPr>
              <a:t>492 </a:t>
            </a:r>
            <a:r>
              <a:rPr lang="zh-TW" altLang="en-US" sz="2400">
                <a:solidFill>
                  <a:srgbClr val="0070C0"/>
                </a:solidFill>
                <a:ea typeface="新細明體" panose="02020500000000000000" pitchFamily="18" charset="-120"/>
              </a:rPr>
              <a:t> </a:t>
            </a:r>
            <a:r>
              <a:rPr lang="en-US" altLang="zh-TW" sz="2400">
                <a:solidFill>
                  <a:srgbClr val="0070C0"/>
                </a:solidFill>
                <a:ea typeface="新細明體" panose="02020500000000000000" pitchFamily="18" charset="-120"/>
              </a:rPr>
              <a:t>885 </a:t>
            </a:r>
            <a:r>
              <a:rPr lang="zh-TW" altLang="en-US" sz="2400">
                <a:solidFill>
                  <a:srgbClr val="0070C0"/>
                </a:solidFill>
                <a:ea typeface="新細明體" panose="02020500000000000000" pitchFamily="18" charset="-120"/>
              </a:rPr>
              <a:t>   </a:t>
            </a:r>
            <a:r>
              <a:rPr lang="en-US" altLang="zh-TW" sz="2400">
                <a:solidFill>
                  <a:srgbClr val="0070C0"/>
                </a:solidFill>
                <a:ea typeface="新細明體" panose="02020500000000000000" pitchFamily="18" charset="-120"/>
              </a:rPr>
              <a:t>1575</a:t>
            </a:r>
            <a:endParaRPr lang="zh-TW" altLang="en-US" sz="2400">
              <a:solidFill>
                <a:srgbClr val="0070C0"/>
              </a:solidFill>
              <a:ea typeface="新細明體" panose="02020500000000000000" pitchFamily="18" charset="-120"/>
            </a:endParaRPr>
          </a:p>
        </p:txBody>
      </p:sp>
      <p:sp>
        <p:nvSpPr>
          <p:cNvPr id="30725" name="文字方塊 1">
            <a:extLst>
              <a:ext uri="{FF2B5EF4-FFF2-40B4-BE49-F238E27FC236}">
                <a16:creationId xmlns:a16="http://schemas.microsoft.com/office/drawing/2014/main" id="{FAED5A62-C63D-4542-A9BF-9EC2607DF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88" y="1862138"/>
            <a:ext cx="8556625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400">
                <a:ea typeface="新細明體" panose="02020500000000000000" pitchFamily="18" charset="-120"/>
              </a:rPr>
              <a:t>計算是否相交 </a:t>
            </a:r>
            <a:r>
              <a:rPr lang="en-US" altLang="zh-TW" sz="2400">
                <a:ea typeface="新細明體" panose="02020500000000000000" pitchFamily="18" charset="-120"/>
              </a:rPr>
              <a:t>: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endParaRPr lang="en-US" altLang="zh-TW" sz="2400"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2400">
              <a:ea typeface="新細明體" panose="02020500000000000000" pitchFamily="18" charset="-120"/>
            </a:endParaRPr>
          </a:p>
          <a:p>
            <a:pPr eaLnBrk="1" fontAlgn="t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>
                <a:ea typeface="新細明體" panose="02020500000000000000" pitchFamily="18" charset="-120"/>
              </a:rPr>
              <a:t>(AB , AC) = -408486     </a:t>
            </a:r>
            <a:r>
              <a:rPr lang="en-US" altLang="zh-TW" sz="2400" b="1">
                <a:ea typeface="新細明體" panose="02020500000000000000" pitchFamily="18" charset="-120"/>
                <a:sym typeface="Wingdings" panose="05000000000000000000" pitchFamily="2" charset="2"/>
              </a:rPr>
              <a:t> </a:t>
            </a:r>
            <a:r>
              <a:rPr lang="en-US" altLang="zh-TW" sz="2400" b="1">
                <a:solidFill>
                  <a:srgbClr val="FF0000"/>
                </a:solidFill>
                <a:ea typeface="新細明體" panose="02020500000000000000" pitchFamily="18" charset="-120"/>
                <a:sym typeface="Wingdings" panose="05000000000000000000" pitchFamily="2" charset="2"/>
              </a:rPr>
              <a:t>2</a:t>
            </a:r>
            <a:endParaRPr lang="zh-TW" altLang="zh-TW" sz="2400">
              <a:solidFill>
                <a:srgbClr val="FF0000"/>
              </a:solidFill>
              <a:ea typeface="新細明體" panose="02020500000000000000" pitchFamily="18" charset="-120"/>
            </a:endParaRPr>
          </a:p>
          <a:p>
            <a:pPr eaLnBrk="1" fontAlgn="t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>
                <a:ea typeface="新細明體" panose="02020500000000000000" pitchFamily="18" charset="-120"/>
              </a:rPr>
              <a:t>(AB , AD) = -351357     </a:t>
            </a:r>
            <a:r>
              <a:rPr lang="en-US" altLang="zh-TW" sz="2400" b="1">
                <a:ea typeface="新細明體" panose="02020500000000000000" pitchFamily="18" charset="-120"/>
                <a:sym typeface="Wingdings" panose="05000000000000000000" pitchFamily="2" charset="2"/>
              </a:rPr>
              <a:t> </a:t>
            </a:r>
            <a:r>
              <a:rPr lang="en-US" altLang="zh-TW" sz="2400" b="1">
                <a:solidFill>
                  <a:srgbClr val="FF0000"/>
                </a:solidFill>
                <a:ea typeface="新細明體" panose="02020500000000000000" pitchFamily="18" charset="-120"/>
                <a:sym typeface="Wingdings" panose="05000000000000000000" pitchFamily="2" charset="2"/>
              </a:rPr>
              <a:t>2</a:t>
            </a:r>
            <a:endParaRPr lang="zh-TW" altLang="zh-TW" sz="2400">
              <a:solidFill>
                <a:srgbClr val="FF0000"/>
              </a:solidFill>
              <a:ea typeface="新細明體" panose="02020500000000000000" pitchFamily="18" charset="-120"/>
            </a:endParaRPr>
          </a:p>
          <a:p>
            <a:pPr eaLnBrk="1" fontAlgn="t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>
                <a:ea typeface="新細明體" panose="02020500000000000000" pitchFamily="18" charset="-120"/>
              </a:rPr>
              <a:t>(CD , CA) = -72743      </a:t>
            </a:r>
            <a:r>
              <a:rPr lang="en-US" altLang="zh-TW" sz="2400" b="1">
                <a:ea typeface="新細明體" panose="02020500000000000000" pitchFamily="18" charset="-120"/>
                <a:sym typeface="Wingdings" panose="05000000000000000000" pitchFamily="2" charset="2"/>
              </a:rPr>
              <a:t> </a:t>
            </a:r>
            <a:r>
              <a:rPr lang="en-US" altLang="zh-TW" sz="2400" b="1">
                <a:solidFill>
                  <a:srgbClr val="FF0000"/>
                </a:solidFill>
                <a:ea typeface="新細明體" panose="02020500000000000000" pitchFamily="18" charset="-120"/>
                <a:sym typeface="Wingdings" panose="05000000000000000000" pitchFamily="2" charset="2"/>
              </a:rPr>
              <a:t>2</a:t>
            </a:r>
            <a:endParaRPr lang="zh-TW" altLang="zh-TW" sz="2400">
              <a:solidFill>
                <a:srgbClr val="FF0000"/>
              </a:solidFill>
              <a:ea typeface="新細明體" panose="02020500000000000000" pitchFamily="18" charset="-120"/>
            </a:endParaRPr>
          </a:p>
          <a:p>
            <a:pPr eaLnBrk="1" fontAlgn="t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>
                <a:ea typeface="新細明體" panose="02020500000000000000" pitchFamily="18" charset="-120"/>
              </a:rPr>
              <a:t>(CD , CB) = -129872    </a:t>
            </a:r>
            <a:r>
              <a:rPr lang="en-US" altLang="zh-TW" sz="2400" b="1">
                <a:ea typeface="新細明體" panose="02020500000000000000" pitchFamily="18" charset="-120"/>
                <a:sym typeface="Wingdings" panose="05000000000000000000" pitchFamily="2" charset="2"/>
              </a:rPr>
              <a:t> </a:t>
            </a:r>
            <a:r>
              <a:rPr lang="en-US" altLang="zh-TW" sz="2400" b="1">
                <a:solidFill>
                  <a:srgbClr val="FF0000"/>
                </a:solidFill>
                <a:ea typeface="新細明體" panose="02020500000000000000" pitchFamily="18" charset="-120"/>
                <a:sym typeface="Wingdings" panose="05000000000000000000" pitchFamily="2" charset="2"/>
              </a:rPr>
              <a:t>2</a:t>
            </a:r>
            <a:endParaRPr lang="zh-TW" altLang="zh-TW" sz="2400">
              <a:solidFill>
                <a:srgbClr val="FF0000"/>
              </a:solidFill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>
              <a:ea typeface="新細明體" panose="02020500000000000000" pitchFamily="18" charset="-120"/>
            </a:endParaRPr>
          </a:p>
        </p:txBody>
      </p:sp>
      <p:sp>
        <p:nvSpPr>
          <p:cNvPr id="30726" name="文字方塊 6">
            <a:extLst>
              <a:ext uri="{FF2B5EF4-FFF2-40B4-BE49-F238E27FC236}">
                <a16:creationId xmlns:a16="http://schemas.microsoft.com/office/drawing/2014/main" id="{BD417B6B-5993-423C-98CF-5E6BBA0DE6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275263"/>
            <a:ext cx="26003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400">
                <a:ea typeface="新細明體" panose="02020500000000000000" pitchFamily="18" charset="-120"/>
              </a:rPr>
              <a:t>重複執行</a:t>
            </a:r>
            <a:endParaRPr lang="en-US" altLang="zh-TW" sz="2400"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400">
                <a:ea typeface="新細明體" panose="02020500000000000000" pitchFamily="18" charset="-120"/>
              </a:rPr>
              <a:t>最後答案 </a:t>
            </a:r>
            <a:r>
              <a:rPr lang="en-US" altLang="zh-TW" sz="2400">
                <a:ea typeface="新細明體" panose="02020500000000000000" pitchFamily="18" charset="-120"/>
              </a:rPr>
              <a:t>:</a:t>
            </a:r>
            <a:r>
              <a:rPr lang="zh-TW" altLang="en-US" sz="2400">
                <a:ea typeface="新細明體" panose="02020500000000000000" pitchFamily="18" charset="-120"/>
              </a:rPr>
              <a:t> </a:t>
            </a:r>
            <a:r>
              <a:rPr lang="en-US" altLang="zh-TW" sz="2400">
                <a:ea typeface="新細明體" panose="02020500000000000000" pitchFamily="18" charset="-120"/>
              </a:rPr>
              <a:t>2, 3, 4</a:t>
            </a:r>
            <a:endParaRPr lang="zh-TW" altLang="en-US" sz="2400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投影片編號版面配置區 3">
            <a:extLst>
              <a:ext uri="{FF2B5EF4-FFF2-40B4-BE49-F238E27FC236}">
                <a16:creationId xmlns:a16="http://schemas.microsoft.com/office/drawing/2014/main" id="{3DC66B80-3234-416F-B497-4E7901E7CE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2755503-2921-471B-9AFB-8AEB6FD92F0B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31747" name="矩形 4">
            <a:extLst>
              <a:ext uri="{FF2B5EF4-FFF2-40B4-BE49-F238E27FC236}">
                <a16:creationId xmlns:a16="http://schemas.microsoft.com/office/drawing/2014/main" id="{1681010B-E71F-4EA9-B656-57139C762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404813"/>
            <a:ext cx="8353425" cy="308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討論：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在讀取輸入時 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(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ex : 123.8 )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，可以先讀進一個 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integer N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(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123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再將後面的 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dot 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削掉，在讀近一個整數 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P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(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8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這樣我們就可以不需要耗費轉換浮點數的時間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Input = N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 * 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10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+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P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測試過後，測資皆只到小數第一位，因此只要將所有 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input 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放大 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10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</a:rPr>
              <a:t> 倍就好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投影片編號版面配置區 3">
            <a:extLst>
              <a:ext uri="{FF2B5EF4-FFF2-40B4-BE49-F238E27FC236}">
                <a16:creationId xmlns:a16="http://schemas.microsoft.com/office/drawing/2014/main" id="{B82C0213-B054-43E3-9DBE-F800BAD52E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0D557D2E-913D-49F0-9401-C2A7E8606E6D}" type="slidenum">
              <a:rPr kumimoji="0" lang="zh-TW" altLang="en-US" sz="1400" smtClean="0">
                <a:solidFill>
                  <a:schemeClr val="accent1"/>
                </a:solidFill>
              </a:rPr>
              <a:pPr/>
              <a:t>22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6" name="矩形 4">
            <a:extLst>
              <a:ext uri="{FF2B5EF4-FFF2-40B4-BE49-F238E27FC236}">
                <a16:creationId xmlns:a16="http://schemas.microsoft.com/office/drawing/2014/main" id="{DA60A354-D808-45A1-A222-CF0FAFFF0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013" y="188913"/>
            <a:ext cx="8353425" cy="640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其他解法：       </a:t>
            </a:r>
            <a:r>
              <a:rPr lang="zh-TW" altLang="en-US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兩條線段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L1(A,B) ,</a:t>
            </a:r>
            <a:r>
              <a:rPr lang="zh-TW" altLang="en-US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L2(C,D)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altLang="zh-TW" sz="2400" dirty="0"/>
              <a:t>A ( ax1, ay1 ), B ( ax2, ay2 ), C ( cx1,</a:t>
            </a:r>
            <a:r>
              <a:rPr lang="zh-TW" altLang="en-US" sz="2400" dirty="0"/>
              <a:t> </a:t>
            </a:r>
            <a:r>
              <a:rPr lang="en-US" altLang="zh-TW" sz="2400" dirty="0"/>
              <a:t>cy1 ), D ( cx2,</a:t>
            </a:r>
            <a:r>
              <a:rPr lang="zh-TW" altLang="en-US" sz="2400" dirty="0"/>
              <a:t> </a:t>
            </a:r>
            <a:r>
              <a:rPr lang="en-US" altLang="zh-TW" sz="2400" dirty="0"/>
              <a:t>cy2 )</a:t>
            </a:r>
          </a:p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zh-TW" altLang="en-US" sz="2400" dirty="0"/>
              <a:t>計算</a:t>
            </a:r>
            <a:r>
              <a:rPr lang="en-US" altLang="zh-TW" sz="2400" dirty="0"/>
              <a:t>2</a:t>
            </a:r>
            <a:r>
              <a:rPr lang="zh-TW" altLang="en-US" sz="2400" dirty="0"/>
              <a:t>點向量 </a:t>
            </a:r>
            <a:r>
              <a:rPr lang="en-US" altLang="zh-TW" sz="2400" dirty="0"/>
              <a:t>:</a:t>
            </a:r>
            <a:r>
              <a:rPr lang="zh-TW" altLang="en-US" sz="2400" dirty="0"/>
              <a:t> </a:t>
            </a:r>
            <a:br>
              <a:rPr lang="en-US" altLang="zh-TW" sz="2400" dirty="0"/>
            </a:br>
            <a:r>
              <a:rPr lang="en-US" altLang="zh-TW" sz="2400" dirty="0" err="1"/>
              <a:t>V</a:t>
            </a:r>
            <a:r>
              <a:rPr lang="en-US" altLang="zh-TW" sz="2400" baseline="-25000" dirty="0" err="1"/>
              <a:t>ab</a:t>
            </a:r>
            <a:r>
              <a:rPr lang="en-US" altLang="zh-TW" sz="2400" dirty="0"/>
              <a:t> = ( av1, av2 ) = ( ax2 – ax1 , ay2 – ay1 )</a:t>
            </a:r>
            <a:br>
              <a:rPr lang="en-US" altLang="zh-TW" sz="2400" dirty="0"/>
            </a:br>
            <a:r>
              <a:rPr lang="en-US" altLang="zh-TW" sz="2400" dirty="0" err="1"/>
              <a:t>V</a:t>
            </a:r>
            <a:r>
              <a:rPr lang="en-US" altLang="zh-TW" sz="2400" baseline="-25000" dirty="0" err="1"/>
              <a:t>cd</a:t>
            </a:r>
            <a:r>
              <a:rPr lang="en-US" altLang="zh-TW" sz="2400" dirty="0"/>
              <a:t> = ( cv1, cv2 ) = ( cx2 – cx1 , cy2 – cy1 )</a:t>
            </a:r>
          </a:p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zh-TW" altLang="en-US" sz="2400" dirty="0"/>
              <a:t>計算法向量 </a:t>
            </a:r>
            <a:r>
              <a:rPr lang="en-US" altLang="zh-TW" sz="2400" dirty="0"/>
              <a:t>:</a:t>
            </a:r>
            <a:r>
              <a:rPr lang="zh-TW" altLang="en-US" sz="2400" dirty="0"/>
              <a:t> </a:t>
            </a:r>
            <a:br>
              <a:rPr lang="en-US" altLang="zh-TW" sz="2400" dirty="0"/>
            </a:br>
            <a:r>
              <a:rPr lang="en-US" altLang="zh-TW" sz="2400" dirty="0"/>
              <a:t>T</a:t>
            </a:r>
            <a:r>
              <a:rPr lang="en-US" altLang="zh-TW" sz="2400" baseline="-25000" dirty="0"/>
              <a:t>ab</a:t>
            </a:r>
            <a:r>
              <a:rPr lang="en-US" altLang="zh-TW" sz="2400" dirty="0"/>
              <a:t> = ( at1, at2 ) = ( -av2 , av1 )</a:t>
            </a:r>
            <a:br>
              <a:rPr lang="en-US" altLang="zh-TW" sz="2400" dirty="0"/>
            </a:br>
            <a:r>
              <a:rPr lang="en-US" altLang="zh-TW" sz="2400" dirty="0" err="1"/>
              <a:t>T</a:t>
            </a:r>
            <a:r>
              <a:rPr lang="en-US" altLang="zh-TW" sz="2400" baseline="-25000" dirty="0" err="1"/>
              <a:t>cd</a:t>
            </a:r>
            <a:r>
              <a:rPr lang="en-US" altLang="zh-TW" sz="2400" dirty="0"/>
              <a:t> = ( ct1, ct2 ) = ( -cv2 , cv1 )</a:t>
            </a:r>
          </a:p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zh-TW" altLang="en-US" sz="2400" dirty="0"/>
              <a:t>計算常數</a:t>
            </a:r>
            <a:br>
              <a:rPr lang="en-US" altLang="zh-TW" sz="2400" dirty="0"/>
            </a:br>
            <a:r>
              <a:rPr lang="en-US" altLang="zh-TW" sz="2400" dirty="0"/>
              <a:t>C1 = ax1 * at1 + ay1 * at2</a:t>
            </a:r>
            <a:br>
              <a:rPr lang="en-US" altLang="zh-TW" sz="2400" dirty="0"/>
            </a:br>
            <a:r>
              <a:rPr lang="en-US" altLang="zh-TW" sz="2400" dirty="0"/>
              <a:t>C2 = cx1 * ct1 + cy1 * ct2</a:t>
            </a:r>
          </a:p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zh-TW" altLang="en-US" sz="2400" dirty="0"/>
              <a:t>解方程式求焦點 </a:t>
            </a:r>
            <a:r>
              <a:rPr lang="en-US" altLang="zh-TW" sz="2400" dirty="0"/>
              <a:t>( X, Y )</a:t>
            </a:r>
            <a:br>
              <a:rPr lang="en-US" altLang="zh-TW" sz="2400" dirty="0"/>
            </a:br>
            <a:r>
              <a:rPr lang="en-US" altLang="zh-TW" sz="2400" dirty="0"/>
              <a:t>Scala = at1 / ct1</a:t>
            </a:r>
            <a:br>
              <a:rPr lang="en-US" altLang="zh-TW" sz="2400" dirty="0"/>
            </a:br>
            <a:r>
              <a:rPr lang="en-US" altLang="zh-TW" sz="2400" dirty="0"/>
              <a:t>Y = (Scala * C1 – C2) / (Scala * at2 – ct2)</a:t>
            </a:r>
            <a:br>
              <a:rPr lang="en-US" altLang="zh-TW" sz="2400" dirty="0"/>
            </a:br>
            <a:r>
              <a:rPr lang="en-US" altLang="zh-TW" sz="2400" dirty="0"/>
              <a:t>X = ( C1 – Y * at2 ) / at1</a:t>
            </a:r>
          </a:p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zh-TW" altLang="en-US" sz="2400" dirty="0"/>
              <a:t>判斷是否在 </a:t>
            </a:r>
            <a:r>
              <a:rPr lang="en-US" altLang="zh-TW" sz="2400" dirty="0"/>
              <a:t>2</a:t>
            </a:r>
            <a:r>
              <a:rPr lang="zh-TW" altLang="en-US" sz="2400" dirty="0"/>
              <a:t> 線段上</a:t>
            </a:r>
            <a:endParaRPr lang="en-US" altLang="zh-TW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投影片編號版面配置區 3">
            <a:extLst>
              <a:ext uri="{FF2B5EF4-FFF2-40B4-BE49-F238E27FC236}">
                <a16:creationId xmlns:a16="http://schemas.microsoft.com/office/drawing/2014/main" id="{483D609C-D808-4CED-9B7F-FCDF991CFA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46C26880-C51E-40A7-B556-3D48CF2319D8}" type="slidenum">
              <a:rPr kumimoji="0" lang="zh-TW" altLang="en-US" sz="1400" smtClean="0">
                <a:solidFill>
                  <a:schemeClr val="accent1"/>
                </a:solidFill>
              </a:rPr>
              <a:pPr/>
              <a:t>23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3795" name="文字方塊 4">
            <a:extLst>
              <a:ext uri="{FF2B5EF4-FFF2-40B4-BE49-F238E27FC236}">
                <a16:creationId xmlns:a16="http://schemas.microsoft.com/office/drawing/2014/main" id="{4DB40EA0-AE79-4B34-972D-B5862516C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09538"/>
            <a:ext cx="80883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/>
              <a:t>1.</a:t>
            </a:r>
            <a:r>
              <a:rPr lang="zh-TW" altLang="en-US"/>
              <a:t> 角度法 </a:t>
            </a:r>
            <a:r>
              <a:rPr lang="en-US" altLang="zh-TW"/>
              <a:t>: </a:t>
            </a:r>
            <a:r>
              <a:rPr lang="en-US" altLang="zh-TW">
                <a:solidFill>
                  <a:srgbClr val="FF0000"/>
                </a:solidFill>
              </a:rPr>
              <a:t>12 + 4 + 3 = 19 </a:t>
            </a:r>
            <a:r>
              <a:rPr lang="zh-TW" altLang="en-US">
                <a:solidFill>
                  <a:srgbClr val="FF0000"/>
                </a:solidFill>
              </a:rPr>
              <a:t>加減法 </a:t>
            </a:r>
            <a:r>
              <a:rPr lang="zh-TW" altLang="en-US"/>
              <a:t>， </a:t>
            </a:r>
            <a:r>
              <a:rPr lang="en-US" altLang="zh-TW">
                <a:solidFill>
                  <a:srgbClr val="20C428"/>
                </a:solidFill>
              </a:rPr>
              <a:t>8</a:t>
            </a:r>
            <a:r>
              <a:rPr lang="zh-TW" altLang="en-US">
                <a:solidFill>
                  <a:srgbClr val="20C428"/>
                </a:solidFill>
              </a:rPr>
              <a:t> 乘除法  </a:t>
            </a:r>
            <a:r>
              <a:rPr lang="en-US" altLang="zh-TW" b="1"/>
              <a:t>(</a:t>
            </a:r>
            <a:r>
              <a:rPr lang="zh-TW" altLang="en-US" b="1"/>
              <a:t> </a:t>
            </a:r>
            <a:r>
              <a:rPr lang="zh-TW" altLang="en-US" b="1">
                <a:solidFill>
                  <a:srgbClr val="FF0000"/>
                </a:solidFill>
              </a:rPr>
              <a:t>整數</a:t>
            </a:r>
            <a:r>
              <a:rPr lang="zh-TW" altLang="en-US" b="1"/>
              <a:t> </a:t>
            </a:r>
            <a:r>
              <a:rPr lang="en-US" altLang="zh-TW" b="1"/>
              <a:t>)</a:t>
            </a:r>
            <a:endParaRPr lang="zh-TW" altLang="en-US" b="1"/>
          </a:p>
        </p:txBody>
      </p:sp>
      <p:pic>
        <p:nvPicPr>
          <p:cNvPr id="33796" name="圖片 6" descr="一張含有 文字 的圖片&#10;&#10;自動產生的描述">
            <a:extLst>
              <a:ext uri="{FF2B5EF4-FFF2-40B4-BE49-F238E27FC236}">
                <a16:creationId xmlns:a16="http://schemas.microsoft.com/office/drawing/2014/main" id="{61A4ED37-E16F-4C44-85BC-076F91F09D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" y="908050"/>
            <a:ext cx="7067550" cy="582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7" name="文字方塊 10">
            <a:extLst>
              <a:ext uri="{FF2B5EF4-FFF2-40B4-BE49-F238E27FC236}">
                <a16:creationId xmlns:a16="http://schemas.microsoft.com/office/drawing/2014/main" id="{031C7479-7960-4C5B-B355-9CACAED67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7725" y="1844675"/>
            <a:ext cx="9413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b="1">
                <a:solidFill>
                  <a:srgbClr val="FF0000"/>
                </a:solidFill>
              </a:rPr>
              <a:t>2</a:t>
            </a:r>
            <a:r>
              <a:rPr lang="zh-TW" altLang="en-US" b="1">
                <a:solidFill>
                  <a:srgbClr val="FF0000"/>
                </a:solidFill>
              </a:rPr>
              <a:t> </a:t>
            </a:r>
            <a:r>
              <a:rPr lang="en-US" altLang="zh-TW" b="1">
                <a:solidFill>
                  <a:srgbClr val="FF0000"/>
                </a:solidFill>
              </a:rPr>
              <a:t>x</a:t>
            </a:r>
            <a:r>
              <a:rPr lang="zh-TW" altLang="en-US" b="1">
                <a:solidFill>
                  <a:srgbClr val="FF0000"/>
                </a:solidFill>
              </a:rPr>
              <a:t> </a:t>
            </a:r>
            <a:r>
              <a:rPr lang="en-US" altLang="zh-TW" b="1">
                <a:solidFill>
                  <a:srgbClr val="FF0000"/>
                </a:solidFill>
              </a:rPr>
              <a:t>6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33798" name="文字方塊 11">
            <a:extLst>
              <a:ext uri="{FF2B5EF4-FFF2-40B4-BE49-F238E27FC236}">
                <a16:creationId xmlns:a16="http://schemas.microsoft.com/office/drawing/2014/main" id="{FEE56108-96B5-4445-A729-A77BF9241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7738" y="5373688"/>
            <a:ext cx="3794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b="1">
                <a:solidFill>
                  <a:srgbClr val="FF0000"/>
                </a:solidFill>
              </a:rPr>
              <a:t>3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33799" name="文字方塊 12">
            <a:extLst>
              <a:ext uri="{FF2B5EF4-FFF2-40B4-BE49-F238E27FC236}">
                <a16:creationId xmlns:a16="http://schemas.microsoft.com/office/drawing/2014/main" id="{AC6D16ED-3622-48BC-8034-2AF57389D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8100" y="2967038"/>
            <a:ext cx="9413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b="1">
                <a:solidFill>
                  <a:srgbClr val="FF0000"/>
                </a:solidFill>
              </a:rPr>
              <a:t>1 x 4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33800" name="文字方塊 13">
            <a:extLst>
              <a:ext uri="{FF2B5EF4-FFF2-40B4-BE49-F238E27FC236}">
                <a16:creationId xmlns:a16="http://schemas.microsoft.com/office/drawing/2014/main" id="{4AFCB350-6A6B-43B0-8FF8-D8791842F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9213" y="3386138"/>
            <a:ext cx="9413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b="1">
                <a:solidFill>
                  <a:srgbClr val="20C428"/>
                </a:solidFill>
              </a:rPr>
              <a:t>2 x 4</a:t>
            </a:r>
            <a:endParaRPr lang="zh-TW" altLang="en-US" b="1">
              <a:solidFill>
                <a:srgbClr val="20C428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投影片編號版面配置區 3">
            <a:extLst>
              <a:ext uri="{FF2B5EF4-FFF2-40B4-BE49-F238E27FC236}">
                <a16:creationId xmlns:a16="http://schemas.microsoft.com/office/drawing/2014/main" id="{6DBDC6F3-1021-4242-B668-3BB5DCFCCE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78D25055-B0B7-4318-BA16-A0C0699C55FC}" type="slidenum">
              <a:rPr kumimoji="0" lang="zh-TW" altLang="en-US" sz="1400" smtClean="0">
                <a:solidFill>
                  <a:schemeClr val="accent1"/>
                </a:solidFill>
              </a:rPr>
              <a:pPr/>
              <a:t>24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4819" name="文字方塊 4">
            <a:extLst>
              <a:ext uri="{FF2B5EF4-FFF2-40B4-BE49-F238E27FC236}">
                <a16:creationId xmlns:a16="http://schemas.microsoft.com/office/drawing/2014/main" id="{EC2DC133-286B-440C-9B81-E5046B322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09538"/>
            <a:ext cx="72755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/>
              <a:t>2.</a:t>
            </a:r>
            <a:r>
              <a:rPr lang="zh-TW" altLang="en-US"/>
              <a:t> 解方程式 </a:t>
            </a:r>
            <a:r>
              <a:rPr lang="en-US" altLang="zh-TW"/>
              <a:t>: </a:t>
            </a:r>
            <a:r>
              <a:rPr lang="en-US" altLang="zh-TW">
                <a:solidFill>
                  <a:srgbClr val="FF0000"/>
                </a:solidFill>
              </a:rPr>
              <a:t>4 + 2 + 3 + 8 = 17 </a:t>
            </a:r>
            <a:r>
              <a:rPr lang="zh-TW" altLang="en-US">
                <a:solidFill>
                  <a:srgbClr val="FF0000"/>
                </a:solidFill>
              </a:rPr>
              <a:t>加減法 </a:t>
            </a:r>
            <a:br>
              <a:rPr lang="en-US" altLang="zh-TW">
                <a:solidFill>
                  <a:srgbClr val="FF0000"/>
                </a:solidFill>
              </a:rPr>
            </a:br>
            <a:r>
              <a:rPr lang="zh-TW" altLang="en-US">
                <a:solidFill>
                  <a:srgbClr val="FF0000"/>
                </a:solidFill>
              </a:rPr>
              <a:t>                    </a:t>
            </a:r>
            <a:r>
              <a:rPr lang="en-US" altLang="zh-TW">
                <a:solidFill>
                  <a:srgbClr val="20C428"/>
                </a:solidFill>
              </a:rPr>
              <a:t>4 + 2 + 6 = 12</a:t>
            </a:r>
            <a:r>
              <a:rPr lang="zh-TW" altLang="en-US">
                <a:solidFill>
                  <a:srgbClr val="20C428"/>
                </a:solidFill>
              </a:rPr>
              <a:t> 乘除法       </a:t>
            </a:r>
            <a:r>
              <a:rPr lang="en-US" altLang="zh-TW" b="1"/>
              <a:t>(</a:t>
            </a:r>
            <a:r>
              <a:rPr lang="zh-TW" altLang="en-US" b="1"/>
              <a:t> </a:t>
            </a:r>
            <a:r>
              <a:rPr lang="zh-TW" altLang="en-US" b="1">
                <a:solidFill>
                  <a:srgbClr val="FF0000"/>
                </a:solidFill>
              </a:rPr>
              <a:t>浮點數</a:t>
            </a:r>
            <a:r>
              <a:rPr lang="zh-TW" altLang="en-US" b="1"/>
              <a:t> </a:t>
            </a:r>
            <a:r>
              <a:rPr lang="en-US" altLang="zh-TW" b="1"/>
              <a:t>)</a:t>
            </a:r>
            <a:endParaRPr lang="zh-TW" altLang="en-US"/>
          </a:p>
        </p:txBody>
      </p:sp>
      <p:pic>
        <p:nvPicPr>
          <p:cNvPr id="34820" name="圖片 6">
            <a:extLst>
              <a:ext uri="{FF2B5EF4-FFF2-40B4-BE49-F238E27FC236}">
                <a16:creationId xmlns:a16="http://schemas.microsoft.com/office/drawing/2014/main" id="{1CD533A2-C991-4865-814D-AE8E5B6598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" y="1001713"/>
            <a:ext cx="7964488" cy="573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1" name="文字方塊 7">
            <a:extLst>
              <a:ext uri="{FF2B5EF4-FFF2-40B4-BE49-F238E27FC236}">
                <a16:creationId xmlns:a16="http://schemas.microsoft.com/office/drawing/2014/main" id="{0C482236-0D05-450C-889C-05370C5B4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268413"/>
            <a:ext cx="9413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b="1">
                <a:solidFill>
                  <a:srgbClr val="FF0000"/>
                </a:solidFill>
              </a:rPr>
              <a:t>2</a:t>
            </a:r>
            <a:r>
              <a:rPr lang="zh-TW" altLang="en-US" b="1">
                <a:solidFill>
                  <a:srgbClr val="FF0000"/>
                </a:solidFill>
              </a:rPr>
              <a:t> </a:t>
            </a:r>
            <a:r>
              <a:rPr lang="en-US" altLang="zh-TW" b="1">
                <a:solidFill>
                  <a:srgbClr val="FF0000"/>
                </a:solidFill>
              </a:rPr>
              <a:t>x 2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34822" name="文字方塊 8">
            <a:extLst>
              <a:ext uri="{FF2B5EF4-FFF2-40B4-BE49-F238E27FC236}">
                <a16:creationId xmlns:a16="http://schemas.microsoft.com/office/drawing/2014/main" id="{3EBC481C-E892-41B4-838D-FA4CCBBC6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2468563"/>
            <a:ext cx="9413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b="1">
                <a:solidFill>
                  <a:srgbClr val="FF0000"/>
                </a:solidFill>
              </a:rPr>
              <a:t>1</a:t>
            </a:r>
            <a:r>
              <a:rPr lang="zh-TW" altLang="en-US" b="1">
                <a:solidFill>
                  <a:srgbClr val="FF0000"/>
                </a:solidFill>
              </a:rPr>
              <a:t> </a:t>
            </a:r>
            <a:r>
              <a:rPr lang="en-US" altLang="zh-TW" b="1">
                <a:solidFill>
                  <a:srgbClr val="FF0000"/>
                </a:solidFill>
              </a:rPr>
              <a:t>x 2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34823" name="文字方塊 10">
            <a:extLst>
              <a:ext uri="{FF2B5EF4-FFF2-40B4-BE49-F238E27FC236}">
                <a16:creationId xmlns:a16="http://schemas.microsoft.com/office/drawing/2014/main" id="{1527728A-A5EC-4ECE-9950-7AAE0B4ED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5600" y="3949700"/>
            <a:ext cx="1008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b="1">
                <a:solidFill>
                  <a:srgbClr val="FF0000"/>
                </a:solidFill>
              </a:rPr>
              <a:t>2</a:t>
            </a:r>
            <a:r>
              <a:rPr lang="zh-TW" altLang="en-US" b="1">
                <a:solidFill>
                  <a:srgbClr val="FF0000"/>
                </a:solidFill>
              </a:rPr>
              <a:t> </a:t>
            </a:r>
            <a:r>
              <a:rPr lang="en-US" altLang="zh-TW" b="1">
                <a:solidFill>
                  <a:srgbClr val="FF0000"/>
                </a:solidFill>
              </a:rPr>
              <a:t>+</a:t>
            </a:r>
            <a:r>
              <a:rPr lang="zh-TW" altLang="en-US" b="1">
                <a:solidFill>
                  <a:srgbClr val="FF0000"/>
                </a:solidFill>
              </a:rPr>
              <a:t> </a:t>
            </a:r>
            <a:r>
              <a:rPr lang="en-US" altLang="zh-TW" b="1">
                <a:solidFill>
                  <a:srgbClr val="FF0000"/>
                </a:solidFill>
              </a:rPr>
              <a:t>1</a:t>
            </a:r>
            <a:endParaRPr lang="zh-TW" altLang="en-US" b="1">
              <a:solidFill>
                <a:srgbClr val="FF0000"/>
              </a:solidFill>
            </a:endParaRPr>
          </a:p>
        </p:txBody>
      </p:sp>
      <p:sp>
        <p:nvSpPr>
          <p:cNvPr id="34824" name="文字方塊 11">
            <a:extLst>
              <a:ext uri="{FF2B5EF4-FFF2-40B4-BE49-F238E27FC236}">
                <a16:creationId xmlns:a16="http://schemas.microsoft.com/office/drawing/2014/main" id="{D1DE331E-FE77-4EAB-9942-E6B4F84E3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4775" y="2038350"/>
            <a:ext cx="9413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b="1">
                <a:solidFill>
                  <a:srgbClr val="20C428"/>
                </a:solidFill>
              </a:rPr>
              <a:t>2 x 2</a:t>
            </a:r>
            <a:endParaRPr lang="zh-TW" altLang="en-US" b="1">
              <a:solidFill>
                <a:srgbClr val="20C428"/>
              </a:solidFill>
            </a:endParaRPr>
          </a:p>
        </p:txBody>
      </p:sp>
      <p:sp>
        <p:nvSpPr>
          <p:cNvPr id="34825" name="文字方塊 12">
            <a:extLst>
              <a:ext uri="{FF2B5EF4-FFF2-40B4-BE49-F238E27FC236}">
                <a16:creationId xmlns:a16="http://schemas.microsoft.com/office/drawing/2014/main" id="{AC14F2E9-5803-4006-B37B-3138B4976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6338" y="3068638"/>
            <a:ext cx="38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b="1">
                <a:solidFill>
                  <a:srgbClr val="20C428"/>
                </a:solidFill>
              </a:rPr>
              <a:t>2</a:t>
            </a:r>
            <a:endParaRPr lang="zh-TW" altLang="en-US" b="1">
              <a:solidFill>
                <a:srgbClr val="20C428"/>
              </a:solidFill>
            </a:endParaRPr>
          </a:p>
        </p:txBody>
      </p:sp>
      <p:sp>
        <p:nvSpPr>
          <p:cNvPr id="34826" name="文字方塊 13">
            <a:extLst>
              <a:ext uri="{FF2B5EF4-FFF2-40B4-BE49-F238E27FC236}">
                <a16:creationId xmlns:a16="http://schemas.microsoft.com/office/drawing/2014/main" id="{BC83636E-487A-45E2-B753-BB9B0A8E7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300" y="4411663"/>
            <a:ext cx="1635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b="1">
                <a:solidFill>
                  <a:srgbClr val="20C428"/>
                </a:solidFill>
              </a:rPr>
              <a:t>2</a:t>
            </a:r>
            <a:r>
              <a:rPr lang="zh-TW" altLang="en-US" b="1">
                <a:solidFill>
                  <a:srgbClr val="20C428"/>
                </a:solidFill>
              </a:rPr>
              <a:t> </a:t>
            </a:r>
            <a:r>
              <a:rPr lang="en-US" altLang="zh-TW" b="1">
                <a:solidFill>
                  <a:srgbClr val="20C428"/>
                </a:solidFill>
              </a:rPr>
              <a:t>+</a:t>
            </a:r>
            <a:r>
              <a:rPr lang="zh-TW" altLang="en-US" b="1">
                <a:solidFill>
                  <a:srgbClr val="20C428"/>
                </a:solidFill>
              </a:rPr>
              <a:t> </a:t>
            </a:r>
            <a:r>
              <a:rPr lang="en-US" altLang="zh-TW" b="1">
                <a:solidFill>
                  <a:srgbClr val="20C428"/>
                </a:solidFill>
              </a:rPr>
              <a:t>2</a:t>
            </a:r>
            <a:r>
              <a:rPr lang="zh-TW" altLang="en-US" b="1">
                <a:solidFill>
                  <a:srgbClr val="20C428"/>
                </a:solidFill>
              </a:rPr>
              <a:t> </a:t>
            </a:r>
            <a:r>
              <a:rPr lang="en-US" altLang="zh-TW" b="1">
                <a:solidFill>
                  <a:srgbClr val="20C428"/>
                </a:solidFill>
              </a:rPr>
              <a:t>+</a:t>
            </a:r>
            <a:r>
              <a:rPr lang="zh-TW" altLang="en-US" b="1">
                <a:solidFill>
                  <a:srgbClr val="20C428"/>
                </a:solidFill>
              </a:rPr>
              <a:t> </a:t>
            </a:r>
            <a:r>
              <a:rPr lang="en-US" altLang="zh-TW" b="1">
                <a:solidFill>
                  <a:srgbClr val="20C428"/>
                </a:solidFill>
              </a:rPr>
              <a:t>2</a:t>
            </a:r>
            <a:endParaRPr lang="zh-TW" altLang="en-US" b="1">
              <a:solidFill>
                <a:srgbClr val="20C428"/>
              </a:solidFill>
            </a:endParaRPr>
          </a:p>
        </p:txBody>
      </p:sp>
      <p:sp>
        <p:nvSpPr>
          <p:cNvPr id="34827" name="文字方塊 14">
            <a:extLst>
              <a:ext uri="{FF2B5EF4-FFF2-40B4-BE49-F238E27FC236}">
                <a16:creationId xmlns:a16="http://schemas.microsoft.com/office/drawing/2014/main" id="{A6819751-9604-4A43-914B-77122630A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2275" y="5597525"/>
            <a:ext cx="9413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b="1">
                <a:solidFill>
                  <a:srgbClr val="FF0000"/>
                </a:solidFill>
              </a:rPr>
              <a:t>2</a:t>
            </a:r>
            <a:r>
              <a:rPr lang="zh-TW" altLang="en-US" b="1">
                <a:solidFill>
                  <a:srgbClr val="FF0000"/>
                </a:solidFill>
              </a:rPr>
              <a:t> </a:t>
            </a:r>
            <a:r>
              <a:rPr lang="en-US" altLang="zh-TW" b="1">
                <a:solidFill>
                  <a:srgbClr val="FF0000"/>
                </a:solidFill>
              </a:rPr>
              <a:t>x 4</a:t>
            </a:r>
            <a:endParaRPr lang="zh-TW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投影片編號版面配置區 3">
            <a:extLst>
              <a:ext uri="{FF2B5EF4-FFF2-40B4-BE49-F238E27FC236}">
                <a16:creationId xmlns:a16="http://schemas.microsoft.com/office/drawing/2014/main" id="{5C3FCC2F-064C-4FCB-B457-70B78C816E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99416DEA-F554-4712-890A-9A40A4A98D09}" type="slidenum">
              <a:rPr kumimoji="0" lang="zh-TW" altLang="en-US" sz="1400" smtClean="0">
                <a:solidFill>
                  <a:schemeClr val="accent1"/>
                </a:solidFill>
              </a:rPr>
              <a:pPr/>
              <a:t>25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5843" name="文字方塊 4">
            <a:extLst>
              <a:ext uri="{FF2B5EF4-FFF2-40B4-BE49-F238E27FC236}">
                <a16:creationId xmlns:a16="http://schemas.microsoft.com/office/drawing/2014/main" id="{024E2481-F6F1-4E92-B577-9DFC5602B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0" y="188913"/>
            <a:ext cx="633730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buFontTx/>
              <a:buAutoNum type="arabicPeriod"/>
            </a:pPr>
            <a:r>
              <a:rPr lang="zh-TW" altLang="en-US" sz="4800" dirty="0"/>
              <a:t> 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角度</a:t>
            </a:r>
            <a:r>
              <a:rPr lang="zh-TW" altLang="en-US" sz="4800" dirty="0"/>
              <a:t> </a:t>
            </a:r>
            <a:r>
              <a:rPr lang="en-US" altLang="zh-TW" sz="4800" dirty="0"/>
              <a:t>:</a:t>
            </a:r>
            <a:r>
              <a:rPr lang="zh-TW" altLang="en-US" sz="4800" dirty="0"/>
              <a:t>    </a:t>
            </a:r>
            <a:r>
              <a:rPr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0.07</a:t>
            </a:r>
            <a:br>
              <a:rPr lang="en-US" altLang="zh-TW" sz="4800" dirty="0"/>
            </a:br>
            <a:r>
              <a:rPr lang="zh-TW" altLang="en-US" sz="4800" dirty="0"/>
              <a:t> 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可能需要思考比較久</a:t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br>
              <a:rPr lang="en-US" altLang="zh-TW" dirty="0"/>
            </a:br>
            <a:br>
              <a:rPr lang="en-US" altLang="zh-TW" dirty="0"/>
            </a:br>
            <a:br>
              <a:rPr lang="en-US" altLang="zh-TW" dirty="0"/>
            </a:br>
            <a:endParaRPr lang="en-US" altLang="zh-TW" dirty="0"/>
          </a:p>
          <a:p>
            <a:pPr>
              <a:buFontTx/>
              <a:buAutoNum type="arabicPeriod"/>
            </a:pPr>
            <a:r>
              <a:rPr lang="zh-TW" altLang="en-US" sz="4800" dirty="0"/>
              <a:t> 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解方程 </a:t>
            </a:r>
            <a:r>
              <a:rPr lang="en-US" altLang="zh-TW" sz="4800" dirty="0"/>
              <a:t>:</a:t>
            </a:r>
            <a:r>
              <a:rPr lang="zh-TW" altLang="en-US" sz="4800" dirty="0"/>
              <a:t> </a:t>
            </a:r>
            <a:r>
              <a:rPr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0.14</a:t>
            </a:r>
            <a:br>
              <a:rPr lang="en-US" altLang="zh-TW" sz="4800" dirty="0"/>
            </a:br>
            <a:br>
              <a:rPr lang="en-US" altLang="zh-TW" sz="4800" dirty="0"/>
            </a:br>
            <a:r>
              <a:rPr lang="zh-TW" altLang="en-US" sz="4800" dirty="0"/>
              <a:t> 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浮點數的判斷很惱人</a:t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 且需要特別判斷水平線或垂直線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>
            <a:extLst>
              <a:ext uri="{FF2B5EF4-FFF2-40B4-BE49-F238E27FC236}">
                <a16:creationId xmlns:a16="http://schemas.microsoft.com/office/drawing/2014/main" id="{FD863BAB-8433-4A13-8997-794DDDB16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2F92533-52BD-4C39-8609-D9C7336A9446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E193A1E-8BF7-4F90-9D0C-DD43AB6746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77800"/>
            <a:ext cx="2016125" cy="25304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br>
              <a:rPr lang="en-US" altLang="zh-TW" sz="2400" b="1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/>
              <a:t>5 </a:t>
            </a:r>
            <a:br>
              <a:rPr lang="en-US" altLang="zh-TW" sz="2400"/>
            </a:br>
            <a:r>
              <a:rPr lang="en-US" altLang="zh-TW" sz="2400"/>
              <a:t>1 1 4 2</a:t>
            </a:r>
            <a:br>
              <a:rPr lang="en-US" altLang="zh-TW" sz="2400"/>
            </a:br>
            <a:r>
              <a:rPr lang="en-US" altLang="zh-TW" sz="2400">
                <a:solidFill>
                  <a:srgbClr val="FF0000"/>
                </a:solidFill>
              </a:rPr>
              <a:t>2 3 3 1 </a:t>
            </a:r>
            <a:br>
              <a:rPr lang="en-US" altLang="zh-TW" sz="2400"/>
            </a:br>
            <a:endParaRPr lang="zh-TW" altLang="en-US" sz="240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F90C416E-CE74-4796-8488-3504C62B6E64}"/>
              </a:ext>
            </a:extLst>
          </p:cNvPr>
          <p:cNvCxnSpPr>
            <a:cxnSpLocks/>
          </p:cNvCxnSpPr>
          <p:nvPr/>
        </p:nvCxnSpPr>
        <p:spPr bwMode="auto">
          <a:xfrm flipV="1">
            <a:off x="4140200" y="3213100"/>
            <a:ext cx="1800225" cy="72072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B4F4CF91-6D17-4610-85D6-01FFBC60CD7F}"/>
              </a:ext>
            </a:extLst>
          </p:cNvPr>
          <p:cNvCxnSpPr/>
          <p:nvPr/>
        </p:nvCxnSpPr>
        <p:spPr bwMode="auto">
          <a:xfrm>
            <a:off x="4499992" y="2492896"/>
            <a:ext cx="792088" cy="144016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  <a:effectLst>
            <a:glow rad="152400">
              <a:schemeClr val="bg1"/>
            </a:glow>
            <a:outerShdw blurRad="40000" dist="23000" dir="5400000" sx="1000" sy="1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編號版面配置區 5">
            <a:extLst>
              <a:ext uri="{FF2B5EF4-FFF2-40B4-BE49-F238E27FC236}">
                <a16:creationId xmlns:a16="http://schemas.microsoft.com/office/drawing/2014/main" id="{2A9CDEF0-6305-42BD-84B5-040E43901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8AB5005-61DB-4388-A4A7-D2670208F757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4135C8D-9EEE-446A-B4AD-7E10D06362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77800"/>
            <a:ext cx="2016125" cy="25304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br>
              <a:rPr lang="en-US" altLang="zh-TW" sz="2400" b="1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/>
              <a:t>5 </a:t>
            </a:r>
            <a:br>
              <a:rPr lang="en-US" altLang="zh-TW" sz="2400"/>
            </a:br>
            <a:r>
              <a:rPr lang="en-US" altLang="zh-TW" sz="2400"/>
              <a:t>1 1 4 2</a:t>
            </a:r>
            <a:br>
              <a:rPr lang="en-US" altLang="zh-TW" sz="2400"/>
            </a:br>
            <a:r>
              <a:rPr lang="en-US" altLang="zh-TW" sz="2400"/>
              <a:t>2 3 3 1 </a:t>
            </a:r>
            <a:br>
              <a:rPr lang="en-US" altLang="zh-TW" sz="2400"/>
            </a:br>
            <a:r>
              <a:rPr lang="en-US" altLang="zh-TW" sz="2400">
                <a:solidFill>
                  <a:srgbClr val="FF0000"/>
                </a:solidFill>
              </a:rPr>
              <a:t>1 -2.0 8 4 </a:t>
            </a:r>
            <a:br>
              <a:rPr lang="en-US" altLang="zh-TW" sz="2400"/>
            </a:br>
            <a:br>
              <a:rPr lang="en-US" altLang="zh-TW" sz="2400"/>
            </a:br>
            <a:endParaRPr lang="zh-TW" altLang="en-US" sz="240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F90C416E-CE74-4796-8488-3504C62B6E64}"/>
              </a:ext>
            </a:extLst>
          </p:cNvPr>
          <p:cNvCxnSpPr>
            <a:cxnSpLocks/>
          </p:cNvCxnSpPr>
          <p:nvPr/>
        </p:nvCxnSpPr>
        <p:spPr bwMode="auto">
          <a:xfrm flipV="1">
            <a:off x="4140200" y="3213100"/>
            <a:ext cx="1800225" cy="72072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B4F4CF91-6D17-4610-85D6-01FFBC60CD7F}"/>
              </a:ext>
            </a:extLst>
          </p:cNvPr>
          <p:cNvCxnSpPr/>
          <p:nvPr/>
        </p:nvCxnSpPr>
        <p:spPr bwMode="auto">
          <a:xfrm>
            <a:off x="4499992" y="2492896"/>
            <a:ext cx="792088" cy="1440160"/>
          </a:xfrm>
          <a:prstGeom prst="line">
            <a:avLst/>
          </a:prstGeom>
          <a:ln>
            <a:headEnd type="none" w="med" len="med"/>
            <a:tailEnd type="none" w="med" len="med"/>
          </a:ln>
          <a:effectLst>
            <a:glow rad="152400">
              <a:schemeClr val="bg1"/>
            </a:glow>
            <a:outerShdw blurRad="40000" dist="23000" dir="5400000" sx="1000" sy="1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CE122020-42C2-4CAA-BAF4-3ADDECEAF2F5}"/>
              </a:ext>
            </a:extLst>
          </p:cNvPr>
          <p:cNvCxnSpPr>
            <a:cxnSpLocks/>
          </p:cNvCxnSpPr>
          <p:nvPr/>
        </p:nvCxnSpPr>
        <p:spPr bwMode="auto">
          <a:xfrm flipV="1">
            <a:off x="4140200" y="1196975"/>
            <a:ext cx="4679950" cy="5040313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編號版面配置區 5">
            <a:extLst>
              <a:ext uri="{FF2B5EF4-FFF2-40B4-BE49-F238E27FC236}">
                <a16:creationId xmlns:a16="http://schemas.microsoft.com/office/drawing/2014/main" id="{15F16C3C-5339-4E2C-8DC9-BE7DC641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CA44131-C3E9-4882-9C4F-4DA1B5FE18EF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A811A9D-4141-43DA-83A0-FCA3B3DEB5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77800"/>
            <a:ext cx="2016125" cy="25304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br>
              <a:rPr lang="en-US" altLang="zh-TW" sz="2400" b="1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/>
              <a:t>5 </a:t>
            </a:r>
            <a:br>
              <a:rPr lang="en-US" altLang="zh-TW" sz="2400"/>
            </a:br>
            <a:r>
              <a:rPr lang="en-US" altLang="zh-TW" sz="2400"/>
              <a:t>1 1 4 2</a:t>
            </a:r>
            <a:br>
              <a:rPr lang="en-US" altLang="zh-TW" sz="2400"/>
            </a:br>
            <a:r>
              <a:rPr lang="en-US" altLang="zh-TW" sz="2400"/>
              <a:t>2 3 3 1 </a:t>
            </a:r>
            <a:br>
              <a:rPr lang="en-US" altLang="zh-TW" sz="2400"/>
            </a:br>
            <a:r>
              <a:rPr lang="en-US" altLang="zh-TW" sz="2400"/>
              <a:t>1 -2.0 8 4 </a:t>
            </a:r>
            <a:br>
              <a:rPr lang="en-US" altLang="zh-TW" sz="2400"/>
            </a:br>
            <a:r>
              <a:rPr lang="en-US" altLang="zh-TW" sz="2400">
                <a:solidFill>
                  <a:srgbClr val="FF0000"/>
                </a:solidFill>
              </a:rPr>
              <a:t>1 4 8 2 </a:t>
            </a:r>
            <a:br>
              <a:rPr lang="en-US" altLang="zh-TW" sz="2400"/>
            </a:br>
            <a:br>
              <a:rPr lang="en-US" altLang="zh-TW" sz="2400"/>
            </a:br>
            <a:endParaRPr lang="zh-TW" altLang="en-US" sz="240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F90C416E-CE74-4796-8488-3504C62B6E64}"/>
              </a:ext>
            </a:extLst>
          </p:cNvPr>
          <p:cNvCxnSpPr>
            <a:cxnSpLocks/>
          </p:cNvCxnSpPr>
          <p:nvPr/>
        </p:nvCxnSpPr>
        <p:spPr bwMode="auto">
          <a:xfrm flipV="1">
            <a:off x="4140200" y="3213100"/>
            <a:ext cx="1800225" cy="72072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B4F4CF91-6D17-4610-85D6-01FFBC60CD7F}"/>
              </a:ext>
            </a:extLst>
          </p:cNvPr>
          <p:cNvCxnSpPr/>
          <p:nvPr/>
        </p:nvCxnSpPr>
        <p:spPr bwMode="auto">
          <a:xfrm>
            <a:off x="4499992" y="2492896"/>
            <a:ext cx="792088" cy="1440160"/>
          </a:xfrm>
          <a:prstGeom prst="line">
            <a:avLst/>
          </a:prstGeom>
          <a:ln>
            <a:headEnd type="none" w="med" len="med"/>
            <a:tailEnd type="none" w="med" len="med"/>
          </a:ln>
          <a:effectLst>
            <a:glow rad="152400">
              <a:schemeClr val="bg1"/>
            </a:glow>
            <a:outerShdw blurRad="40000" dist="23000" dir="5400000" sx="1000" sy="1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CE122020-42C2-4CAA-BAF4-3ADDECEAF2F5}"/>
              </a:ext>
            </a:extLst>
          </p:cNvPr>
          <p:cNvCxnSpPr>
            <a:cxnSpLocks/>
          </p:cNvCxnSpPr>
          <p:nvPr/>
        </p:nvCxnSpPr>
        <p:spPr bwMode="auto">
          <a:xfrm flipV="1">
            <a:off x="4140200" y="1196975"/>
            <a:ext cx="4679950" cy="504031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75A83952-DF69-408E-8CBB-695EF7F38FB7}"/>
              </a:ext>
            </a:extLst>
          </p:cNvPr>
          <p:cNvCxnSpPr/>
          <p:nvPr/>
        </p:nvCxnSpPr>
        <p:spPr bwMode="auto">
          <a:xfrm>
            <a:off x="4067944" y="980728"/>
            <a:ext cx="4618856" cy="180020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  <a:effectLst>
            <a:glow rad="190500">
              <a:schemeClr val="bg1"/>
            </a:glow>
            <a:outerShdw blurRad="40000" dist="23000" dir="5400000" sx="1000" sy="1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投影片編號版面配置區 5">
            <a:extLst>
              <a:ext uri="{FF2B5EF4-FFF2-40B4-BE49-F238E27FC236}">
                <a16:creationId xmlns:a16="http://schemas.microsoft.com/office/drawing/2014/main" id="{9770750A-A26C-455A-BCF9-C4F00BDEC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FE6D1EB-1B4B-4A42-AABF-51A7B00EAC62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A16B2AE-D850-4028-A937-C0C166A479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77800"/>
            <a:ext cx="2016125" cy="25304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br>
              <a:rPr lang="en-US" altLang="zh-TW" sz="2400" b="1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/>
              <a:t>5 </a:t>
            </a:r>
            <a:br>
              <a:rPr lang="en-US" altLang="zh-TW" sz="2400"/>
            </a:br>
            <a:r>
              <a:rPr lang="en-US" altLang="zh-TW" sz="2400"/>
              <a:t>1 1 4 2</a:t>
            </a:r>
            <a:br>
              <a:rPr lang="en-US" altLang="zh-TW" sz="2400"/>
            </a:br>
            <a:r>
              <a:rPr lang="en-US" altLang="zh-TW" sz="2400"/>
              <a:t>2 3 3 1 </a:t>
            </a:r>
            <a:br>
              <a:rPr lang="en-US" altLang="zh-TW" sz="2400"/>
            </a:br>
            <a:r>
              <a:rPr lang="en-US" altLang="zh-TW" sz="2400"/>
              <a:t>1 -2.0 8 4 </a:t>
            </a:r>
            <a:br>
              <a:rPr lang="en-US" altLang="zh-TW" sz="2400"/>
            </a:br>
            <a:r>
              <a:rPr lang="en-US" altLang="zh-TW" sz="2400"/>
              <a:t>1 4 8 2 </a:t>
            </a:r>
            <a:br>
              <a:rPr lang="en-US" altLang="zh-TW" sz="2400"/>
            </a:br>
            <a:r>
              <a:rPr lang="en-US" altLang="zh-TW" sz="2400">
                <a:solidFill>
                  <a:srgbClr val="FF0000"/>
                </a:solidFill>
              </a:rPr>
              <a:t>3 3 6 -2.0</a:t>
            </a:r>
            <a:br>
              <a:rPr lang="en-US" altLang="zh-TW" sz="2400"/>
            </a:br>
            <a:endParaRPr lang="zh-TW" altLang="en-US" sz="240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F90C416E-CE74-4796-8488-3504C62B6E64}"/>
              </a:ext>
            </a:extLst>
          </p:cNvPr>
          <p:cNvCxnSpPr>
            <a:cxnSpLocks/>
          </p:cNvCxnSpPr>
          <p:nvPr/>
        </p:nvCxnSpPr>
        <p:spPr bwMode="auto">
          <a:xfrm flipV="1">
            <a:off x="4140200" y="3213100"/>
            <a:ext cx="1800225" cy="72072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B4F4CF91-6D17-4610-85D6-01FFBC60CD7F}"/>
              </a:ext>
            </a:extLst>
          </p:cNvPr>
          <p:cNvCxnSpPr/>
          <p:nvPr/>
        </p:nvCxnSpPr>
        <p:spPr bwMode="auto">
          <a:xfrm>
            <a:off x="4499992" y="2492896"/>
            <a:ext cx="792088" cy="1440160"/>
          </a:xfrm>
          <a:prstGeom prst="line">
            <a:avLst/>
          </a:prstGeom>
          <a:ln>
            <a:headEnd type="none" w="med" len="med"/>
            <a:tailEnd type="none" w="med" len="med"/>
          </a:ln>
          <a:effectLst>
            <a:glow rad="152400">
              <a:schemeClr val="bg1"/>
            </a:glow>
            <a:outerShdw blurRad="40000" dist="23000" dir="5400000" sx="1000" sy="1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CE122020-42C2-4CAA-BAF4-3ADDECEAF2F5}"/>
              </a:ext>
            </a:extLst>
          </p:cNvPr>
          <p:cNvCxnSpPr>
            <a:cxnSpLocks/>
          </p:cNvCxnSpPr>
          <p:nvPr/>
        </p:nvCxnSpPr>
        <p:spPr bwMode="auto">
          <a:xfrm flipV="1">
            <a:off x="4140200" y="1196975"/>
            <a:ext cx="4679950" cy="504031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75A83952-DF69-408E-8CBB-695EF7F38FB7}"/>
              </a:ext>
            </a:extLst>
          </p:cNvPr>
          <p:cNvCxnSpPr/>
          <p:nvPr/>
        </p:nvCxnSpPr>
        <p:spPr bwMode="auto">
          <a:xfrm>
            <a:off x="4067944" y="980728"/>
            <a:ext cx="4618856" cy="1800200"/>
          </a:xfrm>
          <a:prstGeom prst="line">
            <a:avLst/>
          </a:prstGeom>
          <a:ln>
            <a:headEnd type="none" w="med" len="med"/>
            <a:tailEnd type="none" w="med" len="med"/>
          </a:ln>
          <a:effectLst>
            <a:glow rad="190500">
              <a:schemeClr val="bg1"/>
            </a:glow>
            <a:outerShdw blurRad="40000" dist="23000" dir="5400000" sx="1000" sy="1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83DE6824-CAF9-4A30-BF05-E740A970AE86}"/>
              </a:ext>
            </a:extLst>
          </p:cNvPr>
          <p:cNvCxnSpPr>
            <a:cxnSpLocks/>
          </p:cNvCxnSpPr>
          <p:nvPr/>
        </p:nvCxnSpPr>
        <p:spPr bwMode="auto">
          <a:xfrm>
            <a:off x="5148064" y="2348880"/>
            <a:ext cx="2016224" cy="3096344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  <a:effectLst>
            <a:glow rad="152400">
              <a:schemeClr val="bg1"/>
            </a:glow>
            <a:outerShdw blurRad="40000" dist="20000" dir="5400000" sx="1000" sy="1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投影片編號版面配置區 5">
            <a:extLst>
              <a:ext uri="{FF2B5EF4-FFF2-40B4-BE49-F238E27FC236}">
                <a16:creationId xmlns:a16="http://schemas.microsoft.com/office/drawing/2014/main" id="{7486B185-D88B-48DA-B007-03FBA707C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507C3FD-1CEB-4B5F-A7A2-16948F943C30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E43FA5D-5E94-4057-8211-702B522C48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77800"/>
            <a:ext cx="2016125" cy="25304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br>
              <a:rPr lang="en-US" altLang="zh-TW" sz="2400" b="1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/>
              <a:t>5 </a:t>
            </a:r>
            <a:br>
              <a:rPr lang="en-US" altLang="zh-TW" sz="2400"/>
            </a:br>
            <a:r>
              <a:rPr lang="en-US" altLang="zh-TW" sz="2400"/>
              <a:t>1 1 4 2</a:t>
            </a:r>
            <a:br>
              <a:rPr lang="en-US" altLang="zh-TW" sz="2400"/>
            </a:br>
            <a:r>
              <a:rPr lang="en-US" altLang="zh-TW" sz="2400"/>
              <a:t>2 3 3 1 </a:t>
            </a:r>
            <a:br>
              <a:rPr lang="en-US" altLang="zh-TW" sz="2400"/>
            </a:br>
            <a:r>
              <a:rPr lang="en-US" altLang="zh-TW" sz="2400"/>
              <a:t>1 -2.0 8 4 </a:t>
            </a:r>
            <a:br>
              <a:rPr lang="en-US" altLang="zh-TW" sz="2400"/>
            </a:br>
            <a:r>
              <a:rPr lang="en-US" altLang="zh-TW" sz="2400"/>
              <a:t>1 4 8 2 </a:t>
            </a:r>
            <a:br>
              <a:rPr lang="en-US" altLang="zh-TW" sz="2400"/>
            </a:br>
            <a:r>
              <a:rPr lang="en-US" altLang="zh-TW" sz="2400"/>
              <a:t>3 3 6 -2.0</a:t>
            </a:r>
            <a:br>
              <a:rPr lang="en-US" altLang="zh-TW" sz="2400"/>
            </a:br>
            <a:endParaRPr lang="zh-TW" altLang="en-US" sz="240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F90C416E-CE74-4796-8488-3504C62B6E64}"/>
              </a:ext>
            </a:extLst>
          </p:cNvPr>
          <p:cNvCxnSpPr>
            <a:cxnSpLocks/>
          </p:cNvCxnSpPr>
          <p:nvPr/>
        </p:nvCxnSpPr>
        <p:spPr bwMode="auto">
          <a:xfrm flipV="1">
            <a:off x="4140200" y="3213100"/>
            <a:ext cx="1800225" cy="72072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B4F4CF91-6D17-4610-85D6-01FFBC60CD7F}"/>
              </a:ext>
            </a:extLst>
          </p:cNvPr>
          <p:cNvCxnSpPr/>
          <p:nvPr/>
        </p:nvCxnSpPr>
        <p:spPr bwMode="auto">
          <a:xfrm>
            <a:off x="4499992" y="2492896"/>
            <a:ext cx="792088" cy="144016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  <a:effectLst>
            <a:glow rad="152400">
              <a:schemeClr val="bg1"/>
            </a:glow>
            <a:outerShdw blurRad="40000" dist="23000" dir="5400000" sx="1000" sy="1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CE122020-42C2-4CAA-BAF4-3ADDECEAF2F5}"/>
              </a:ext>
            </a:extLst>
          </p:cNvPr>
          <p:cNvCxnSpPr>
            <a:cxnSpLocks/>
          </p:cNvCxnSpPr>
          <p:nvPr/>
        </p:nvCxnSpPr>
        <p:spPr bwMode="auto">
          <a:xfrm flipV="1">
            <a:off x="4140200" y="1196975"/>
            <a:ext cx="4679950" cy="504031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75A83952-DF69-408E-8CBB-695EF7F38FB7}"/>
              </a:ext>
            </a:extLst>
          </p:cNvPr>
          <p:cNvCxnSpPr/>
          <p:nvPr/>
        </p:nvCxnSpPr>
        <p:spPr bwMode="auto">
          <a:xfrm>
            <a:off x="4067944" y="980728"/>
            <a:ext cx="4618856" cy="180020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  <a:effectLst>
            <a:glow rad="190500">
              <a:schemeClr val="bg1"/>
            </a:glow>
            <a:outerShdw blurRad="40000" dist="23000" dir="5400000" sx="1000" sy="1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83DE6824-CAF9-4A30-BF05-E740A970AE86}"/>
              </a:ext>
            </a:extLst>
          </p:cNvPr>
          <p:cNvCxnSpPr>
            <a:cxnSpLocks/>
          </p:cNvCxnSpPr>
          <p:nvPr/>
        </p:nvCxnSpPr>
        <p:spPr bwMode="auto">
          <a:xfrm>
            <a:off x="5148064" y="2348880"/>
            <a:ext cx="2016224" cy="3096344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  <a:effectLst>
            <a:glow rad="152400">
              <a:schemeClr val="bg1"/>
            </a:glow>
            <a:outerShdw blurRad="40000" dist="20000" dir="5400000" sx="1000" sy="1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6393" name="文字方塊 1">
            <a:extLst>
              <a:ext uri="{FF2B5EF4-FFF2-40B4-BE49-F238E27FC236}">
                <a16:creationId xmlns:a16="http://schemas.microsoft.com/office/drawing/2014/main" id="{288C9583-D226-4458-A754-56A77160FB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806450"/>
            <a:ext cx="352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1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6394" name="文字方塊 9">
            <a:extLst>
              <a:ext uri="{FF2B5EF4-FFF2-40B4-BE49-F238E27FC236}">
                <a16:creationId xmlns:a16="http://schemas.microsoft.com/office/drawing/2014/main" id="{FAA368FA-28CC-4AA2-8D5E-C83AB5DB1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200" y="1125538"/>
            <a:ext cx="3540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2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6395" name="文字方塊 10">
            <a:extLst>
              <a:ext uri="{FF2B5EF4-FFF2-40B4-BE49-F238E27FC236}">
                <a16:creationId xmlns:a16="http://schemas.microsoft.com/office/drawing/2014/main" id="{134B1731-3E6A-46D9-AA6B-444283D5B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4013" y="2132013"/>
            <a:ext cx="352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2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6396" name="文字方塊 11">
            <a:extLst>
              <a:ext uri="{FF2B5EF4-FFF2-40B4-BE49-F238E27FC236}">
                <a16:creationId xmlns:a16="http://schemas.microsoft.com/office/drawing/2014/main" id="{B0FB34B4-2BC0-48AE-9AC9-CC73115EE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1588" y="3665538"/>
            <a:ext cx="352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1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6397" name="文字方塊 12">
            <a:extLst>
              <a:ext uri="{FF2B5EF4-FFF2-40B4-BE49-F238E27FC236}">
                <a16:creationId xmlns:a16="http://schemas.microsoft.com/office/drawing/2014/main" id="{6EA9D932-0EA2-4836-BE2E-568D793DF4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455738"/>
            <a:ext cx="3524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3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6398" name="文字方塊 13">
            <a:extLst>
              <a:ext uri="{FF2B5EF4-FFF2-40B4-BE49-F238E27FC236}">
                <a16:creationId xmlns:a16="http://schemas.microsoft.com/office/drawing/2014/main" id="{0507E4FD-7B53-4D6E-A3FA-4B601A901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7300" y="5876925"/>
            <a:ext cx="3540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3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6399" name="文字方塊 14">
            <a:extLst>
              <a:ext uri="{FF2B5EF4-FFF2-40B4-BE49-F238E27FC236}">
                <a16:creationId xmlns:a16="http://schemas.microsoft.com/office/drawing/2014/main" id="{C7CBD8F2-0DE0-4A7B-9533-30AD0180E4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200" y="1776413"/>
            <a:ext cx="354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4</a:t>
            </a:r>
          </a:p>
        </p:txBody>
      </p:sp>
      <p:sp>
        <p:nvSpPr>
          <p:cNvPr id="16400" name="文字方塊 15">
            <a:extLst>
              <a:ext uri="{FF2B5EF4-FFF2-40B4-BE49-F238E27FC236}">
                <a16:creationId xmlns:a16="http://schemas.microsoft.com/office/drawing/2014/main" id="{D91F6E2B-26A1-4BE5-8ED1-05B4D5DA84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7613" y="660400"/>
            <a:ext cx="3524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4</a:t>
            </a:r>
          </a:p>
        </p:txBody>
      </p:sp>
      <p:sp>
        <p:nvSpPr>
          <p:cNvPr id="16401" name="文字方塊 16">
            <a:extLst>
              <a:ext uri="{FF2B5EF4-FFF2-40B4-BE49-F238E27FC236}">
                <a16:creationId xmlns:a16="http://schemas.microsoft.com/office/drawing/2014/main" id="{AE4F40F6-0430-4720-ADC7-A215898E0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013" y="2109788"/>
            <a:ext cx="3540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5</a:t>
            </a:r>
          </a:p>
        </p:txBody>
      </p:sp>
      <p:sp>
        <p:nvSpPr>
          <p:cNvPr id="16402" name="文字方塊 17">
            <a:extLst>
              <a:ext uri="{FF2B5EF4-FFF2-40B4-BE49-F238E27FC236}">
                <a16:creationId xmlns:a16="http://schemas.microsoft.com/office/drawing/2014/main" id="{F31E7724-2942-4583-B97A-C4915D325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8713" y="2001838"/>
            <a:ext cx="3540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5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074AC72E-6B62-48E5-AB76-2F20A23845B8}"/>
              </a:ext>
            </a:extLst>
          </p:cNvPr>
          <p:cNvSpPr txBox="1"/>
          <p:nvPr/>
        </p:nvSpPr>
        <p:spPr>
          <a:xfrm>
            <a:off x="251520" y="4575776"/>
            <a:ext cx="302433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dirty="0"/>
              <a:t>Output :</a:t>
            </a:r>
          </a:p>
          <a:p>
            <a:pPr eaLnBrk="1" hangingPunct="1">
              <a:defRPr/>
            </a:pPr>
            <a:r>
              <a:rPr lang="en-US" altLang="zh-TW" dirty="0">
                <a:highlight>
                  <a:srgbClr val="FFFF00"/>
                </a:highlight>
              </a:rPr>
              <a:t>Top sticks:  2, 4, 5.</a:t>
            </a:r>
            <a:endParaRPr lang="zh-TW" altLang="en-US" dirty="0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編號版面配置區 3">
            <a:extLst>
              <a:ext uri="{FF2B5EF4-FFF2-40B4-BE49-F238E27FC236}">
                <a16:creationId xmlns:a16="http://schemas.microsoft.com/office/drawing/2014/main" id="{56623893-DB7D-4850-BA8A-C2A7F0E498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70A6B3C-6AB4-4FCC-82E0-35B301FE4DF8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18435" name="矩形 5">
            <a:extLst>
              <a:ext uri="{FF2B5EF4-FFF2-40B4-BE49-F238E27FC236}">
                <a16:creationId xmlns:a16="http://schemas.microsoft.com/office/drawing/2014/main" id="{C235D1C8-7292-4178-AC56-526625A7F1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33375"/>
            <a:ext cx="8424862" cy="42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解法：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先看一下 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2</a:t>
            </a:r>
            <a:r>
              <a:rPr lang="zh-TW" altLang="en-US" sz="240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 線段相交會出現的情況</a:t>
            </a:r>
            <a:endParaRPr lang="zh-TW" altLang="en-US" sz="2400" b="1">
              <a:solidFill>
                <a:srgbClr val="3BA943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8436" name="文字方塊 8">
            <a:extLst>
              <a:ext uri="{FF2B5EF4-FFF2-40B4-BE49-F238E27FC236}">
                <a16:creationId xmlns:a16="http://schemas.microsoft.com/office/drawing/2014/main" id="{390CADDB-6F37-4987-9215-3E8494317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890838"/>
            <a:ext cx="65532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4000">
                <a:ea typeface="新細明體" panose="02020500000000000000" pitchFamily="18" charset="-120"/>
              </a:rPr>
              <a:t>第一組 </a:t>
            </a:r>
            <a:r>
              <a:rPr lang="en-US" altLang="zh-TW" sz="4000">
                <a:ea typeface="新細明體" panose="02020500000000000000" pitchFamily="18" charset="-120"/>
              </a:rPr>
              <a:t>:</a:t>
            </a:r>
            <a:r>
              <a:rPr lang="zh-TW" altLang="en-US" sz="4000">
                <a:ea typeface="新細明體" panose="02020500000000000000" pitchFamily="18" charset="-120"/>
              </a:rPr>
              <a:t> 交點在 </a:t>
            </a:r>
            <a:r>
              <a:rPr lang="en-US" altLang="zh-TW" sz="4000">
                <a:ea typeface="新細明體" panose="02020500000000000000" pitchFamily="18" charset="-120"/>
              </a:rPr>
              <a:t>CD</a:t>
            </a:r>
            <a:r>
              <a:rPr lang="zh-TW" altLang="en-US" sz="4000">
                <a:ea typeface="新細明體" panose="02020500000000000000" pitchFamily="18" charset="-120"/>
              </a:rPr>
              <a:t> 線段上</a:t>
            </a:r>
            <a:endParaRPr lang="en-US" altLang="zh-TW" sz="4000"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2400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圖片 6" descr="一張含有 光, 交通, 黑暗, 膝上型電腦 的圖片&#10;&#10;自動產生的描述">
            <a:extLst>
              <a:ext uri="{FF2B5EF4-FFF2-40B4-BE49-F238E27FC236}">
                <a16:creationId xmlns:a16="http://schemas.microsoft.com/office/drawing/2014/main" id="{0AA89C16-5D5D-4479-ACC7-E7F88A7513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938" y="265113"/>
            <a:ext cx="3097212" cy="235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圖片 6" descr="一張含有 光, 交通, 黑暗, 膝上型電腦 的圖片&#10;&#10;自動產生的描述">
            <a:extLst>
              <a:ext uri="{FF2B5EF4-FFF2-40B4-BE49-F238E27FC236}">
                <a16:creationId xmlns:a16="http://schemas.microsoft.com/office/drawing/2014/main" id="{F786CE10-2D8B-4674-99FF-6CA51556A7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75" y="263525"/>
            <a:ext cx="3095625" cy="236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圖片 6" descr="一張含有 光, 交通, 黑暗, 膝上型電腦 的圖片&#10;&#10;自動產生的描述">
            <a:extLst>
              <a:ext uri="{FF2B5EF4-FFF2-40B4-BE49-F238E27FC236}">
                <a16:creationId xmlns:a16="http://schemas.microsoft.com/office/drawing/2014/main" id="{FEBC9FDD-AABE-4E36-BBDD-668426834F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1985963"/>
            <a:ext cx="3097213" cy="235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圖片 6" descr="一張含有 光, 交通, 黑暗, 膝上型電腦 的圖片&#10;&#10;自動產生的描述">
            <a:extLst>
              <a:ext uri="{FF2B5EF4-FFF2-40B4-BE49-F238E27FC236}">
                <a16:creationId xmlns:a16="http://schemas.microsoft.com/office/drawing/2014/main" id="{4177D079-EFA8-4CB8-9080-6BD2534E1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963" y="2060575"/>
            <a:ext cx="3095625" cy="236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文字方塊 33">
            <a:extLst>
              <a:ext uri="{FF2B5EF4-FFF2-40B4-BE49-F238E27FC236}">
                <a16:creationId xmlns:a16="http://schemas.microsoft.com/office/drawing/2014/main" id="{A1B8924F-9D6B-45D8-AE66-E9E200987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560388"/>
            <a:ext cx="298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A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9463" name="文字方塊 34">
            <a:extLst>
              <a:ext uri="{FF2B5EF4-FFF2-40B4-BE49-F238E27FC236}">
                <a16:creationId xmlns:a16="http://schemas.microsoft.com/office/drawing/2014/main" id="{F650D1B4-79CE-4834-B2DE-FDC932129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1131888"/>
            <a:ext cx="2968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B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9464" name="文字方塊 35">
            <a:extLst>
              <a:ext uri="{FF2B5EF4-FFF2-40B4-BE49-F238E27FC236}">
                <a16:creationId xmlns:a16="http://schemas.microsoft.com/office/drawing/2014/main" id="{52923E14-C6AD-4524-94A7-581574136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738" y="309563"/>
            <a:ext cx="298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C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9465" name="文字方塊 36">
            <a:extLst>
              <a:ext uri="{FF2B5EF4-FFF2-40B4-BE49-F238E27FC236}">
                <a16:creationId xmlns:a16="http://schemas.microsoft.com/office/drawing/2014/main" id="{CABF7B62-7DFF-448D-B7FA-0FF51C55CF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0463" y="2101850"/>
            <a:ext cx="319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D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9466" name="文字方塊 33">
            <a:extLst>
              <a:ext uri="{FF2B5EF4-FFF2-40B4-BE49-F238E27FC236}">
                <a16:creationId xmlns:a16="http://schemas.microsoft.com/office/drawing/2014/main" id="{89BA3A90-55B4-4F96-BC82-8636CF187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8613" y="1131888"/>
            <a:ext cx="2984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A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9467" name="文字方塊 34">
            <a:extLst>
              <a:ext uri="{FF2B5EF4-FFF2-40B4-BE49-F238E27FC236}">
                <a16:creationId xmlns:a16="http://schemas.microsoft.com/office/drawing/2014/main" id="{897F063D-20D3-4F4B-8CAC-B9ACE3DCE5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4075" y="581025"/>
            <a:ext cx="296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B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9468" name="文字方塊 35">
            <a:extLst>
              <a:ext uri="{FF2B5EF4-FFF2-40B4-BE49-F238E27FC236}">
                <a16:creationId xmlns:a16="http://schemas.microsoft.com/office/drawing/2014/main" id="{ECD908BE-9C3F-495C-9693-A3EB22095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9250" y="350838"/>
            <a:ext cx="2984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C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9469" name="文字方塊 36">
            <a:extLst>
              <a:ext uri="{FF2B5EF4-FFF2-40B4-BE49-F238E27FC236}">
                <a16:creationId xmlns:a16="http://schemas.microsoft.com/office/drawing/2014/main" id="{4E1DBFEA-13FA-44FF-A4A0-3E76DBB66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5563" y="2143125"/>
            <a:ext cx="3190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D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9470" name="文字方塊 33">
            <a:extLst>
              <a:ext uri="{FF2B5EF4-FFF2-40B4-BE49-F238E27FC236}">
                <a16:creationId xmlns:a16="http://schemas.microsoft.com/office/drawing/2014/main" id="{C27F1904-3EE2-4DA9-8D16-AE80E79BF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" y="2308225"/>
            <a:ext cx="298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A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9471" name="文字方塊 34">
            <a:extLst>
              <a:ext uri="{FF2B5EF4-FFF2-40B4-BE49-F238E27FC236}">
                <a16:creationId xmlns:a16="http://schemas.microsoft.com/office/drawing/2014/main" id="{D88CA3C9-AF46-4237-9E85-160058448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1550" y="2878138"/>
            <a:ext cx="296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B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9472" name="文字方塊 35">
            <a:extLst>
              <a:ext uri="{FF2B5EF4-FFF2-40B4-BE49-F238E27FC236}">
                <a16:creationId xmlns:a16="http://schemas.microsoft.com/office/drawing/2014/main" id="{4451E72C-E975-4E36-B0CD-F2FCFD116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1525" y="3844925"/>
            <a:ext cx="298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C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9473" name="文字方塊 36">
            <a:extLst>
              <a:ext uri="{FF2B5EF4-FFF2-40B4-BE49-F238E27FC236}">
                <a16:creationId xmlns:a16="http://schemas.microsoft.com/office/drawing/2014/main" id="{036AE789-4DA1-4077-95DF-A95E9B76B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101850"/>
            <a:ext cx="320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D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9474" name="文字方塊 33">
            <a:extLst>
              <a:ext uri="{FF2B5EF4-FFF2-40B4-BE49-F238E27FC236}">
                <a16:creationId xmlns:a16="http://schemas.microsoft.com/office/drawing/2014/main" id="{FA76171C-40A6-492A-8833-9DF2B32462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4138" y="2927350"/>
            <a:ext cx="298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A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9475" name="文字方塊 34">
            <a:extLst>
              <a:ext uri="{FF2B5EF4-FFF2-40B4-BE49-F238E27FC236}">
                <a16:creationId xmlns:a16="http://schemas.microsoft.com/office/drawing/2014/main" id="{725ABAC4-59AC-4FC2-BB63-E337BA80D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2376488"/>
            <a:ext cx="298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B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9476" name="文字方塊 35">
            <a:extLst>
              <a:ext uri="{FF2B5EF4-FFF2-40B4-BE49-F238E27FC236}">
                <a16:creationId xmlns:a16="http://schemas.microsoft.com/office/drawing/2014/main" id="{F8C75ED8-38BD-447D-8B53-53FF6843F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3950" y="3871913"/>
            <a:ext cx="3000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C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9477" name="文字方塊 36">
            <a:extLst>
              <a:ext uri="{FF2B5EF4-FFF2-40B4-BE49-F238E27FC236}">
                <a16:creationId xmlns:a16="http://schemas.microsoft.com/office/drawing/2014/main" id="{4F993AE1-1806-4312-8499-31AEC222A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101850"/>
            <a:ext cx="319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ea typeface="新細明體" panose="02020500000000000000" pitchFamily="18" charset="-120"/>
              </a:rPr>
              <a:t>D</a:t>
            </a:r>
            <a:endParaRPr lang="zh-TW" altLang="en-US" sz="24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3266D20B-A769-42A5-9B70-3B2909FAF0B3}"/>
              </a:ext>
            </a:extLst>
          </p:cNvPr>
          <p:cNvSpPr txBox="1"/>
          <p:nvPr/>
        </p:nvSpPr>
        <p:spPr>
          <a:xfrm>
            <a:off x="1659438" y="205588"/>
            <a:ext cx="35298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dirty="0">
                <a:highlight>
                  <a:srgbClr val="FFFF00"/>
                </a:highlight>
              </a:rPr>
              <a:t>1</a:t>
            </a:r>
            <a:endParaRPr lang="zh-TW" altLang="en-US" dirty="0">
              <a:highlight>
                <a:srgbClr val="FFFF00"/>
              </a:highlight>
            </a:endParaRP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3C82C5AB-5B8E-41F2-9FA5-2B4D9A1025EC}"/>
              </a:ext>
            </a:extLst>
          </p:cNvPr>
          <p:cNvSpPr txBox="1"/>
          <p:nvPr/>
        </p:nvSpPr>
        <p:spPr>
          <a:xfrm>
            <a:off x="5666906" y="223219"/>
            <a:ext cx="35298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dirty="0">
                <a:highlight>
                  <a:srgbClr val="FFFF00"/>
                </a:highlight>
              </a:rPr>
              <a:t>2</a:t>
            </a:r>
            <a:endParaRPr lang="zh-TW" altLang="en-US" dirty="0">
              <a:highlight>
                <a:srgbClr val="FFFF00"/>
              </a:highlight>
            </a:endParaRPr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C3030B4A-0197-4F44-AF1D-7B17F84C5516}"/>
              </a:ext>
            </a:extLst>
          </p:cNvPr>
          <p:cNvSpPr txBox="1"/>
          <p:nvPr/>
        </p:nvSpPr>
        <p:spPr>
          <a:xfrm>
            <a:off x="284127" y="1901964"/>
            <a:ext cx="35298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dirty="0">
                <a:highlight>
                  <a:srgbClr val="FFFF00"/>
                </a:highlight>
              </a:rPr>
              <a:t>3</a:t>
            </a:r>
            <a:endParaRPr lang="zh-TW" altLang="en-US" dirty="0">
              <a:highlight>
                <a:srgbClr val="FFFF00"/>
              </a:highlight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04C85F26-F143-4562-917C-0B29A8249ABC}"/>
              </a:ext>
            </a:extLst>
          </p:cNvPr>
          <p:cNvSpPr txBox="1"/>
          <p:nvPr/>
        </p:nvSpPr>
        <p:spPr>
          <a:xfrm>
            <a:off x="4929264" y="1830015"/>
            <a:ext cx="35298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dirty="0">
                <a:highlight>
                  <a:srgbClr val="FFFF00"/>
                </a:highlight>
              </a:rPr>
              <a:t>4</a:t>
            </a:r>
          </a:p>
        </p:txBody>
      </p:sp>
      <p:graphicFrame>
        <p:nvGraphicFramePr>
          <p:cNvPr id="29" name="表格 28">
            <a:extLst>
              <a:ext uri="{FF2B5EF4-FFF2-40B4-BE49-F238E27FC236}">
                <a16:creationId xmlns:a16="http://schemas.microsoft.com/office/drawing/2014/main" id="{009B3CE0-8358-4EAA-9BEF-8DEE9139C6F7}"/>
              </a:ext>
            </a:extLst>
          </p:cNvPr>
          <p:cNvGraphicFramePr>
            <a:graphicFrameLocks noGrp="1"/>
          </p:cNvGraphicFramePr>
          <p:nvPr/>
        </p:nvGraphicFramePr>
        <p:xfrm>
          <a:off x="646245" y="4410307"/>
          <a:ext cx="7992890" cy="2228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8578">
                  <a:extLst>
                    <a:ext uri="{9D8B030D-6E8A-4147-A177-3AD203B41FA5}">
                      <a16:colId xmlns:a16="http://schemas.microsoft.com/office/drawing/2014/main" val="2132361039"/>
                    </a:ext>
                  </a:extLst>
                </a:gridCol>
                <a:gridCol w="1598578">
                  <a:extLst>
                    <a:ext uri="{9D8B030D-6E8A-4147-A177-3AD203B41FA5}">
                      <a16:colId xmlns:a16="http://schemas.microsoft.com/office/drawing/2014/main" val="642646785"/>
                    </a:ext>
                  </a:extLst>
                </a:gridCol>
                <a:gridCol w="1598578">
                  <a:extLst>
                    <a:ext uri="{9D8B030D-6E8A-4147-A177-3AD203B41FA5}">
                      <a16:colId xmlns:a16="http://schemas.microsoft.com/office/drawing/2014/main" val="124084756"/>
                    </a:ext>
                  </a:extLst>
                </a:gridCol>
                <a:gridCol w="1598578">
                  <a:extLst>
                    <a:ext uri="{9D8B030D-6E8A-4147-A177-3AD203B41FA5}">
                      <a16:colId xmlns:a16="http://schemas.microsoft.com/office/drawing/2014/main" val="3733768853"/>
                    </a:ext>
                  </a:extLst>
                </a:gridCol>
                <a:gridCol w="1598578">
                  <a:extLst>
                    <a:ext uri="{9D8B030D-6E8A-4147-A177-3AD203B41FA5}">
                      <a16:colId xmlns:a16="http://schemas.microsoft.com/office/drawing/2014/main" val="3303170074"/>
                    </a:ext>
                  </a:extLst>
                </a:gridCol>
              </a:tblGrid>
              <a:tr h="445655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(AB , AC)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(AB , AD)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(CD , CA)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(CD , CB)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1750754"/>
                  </a:ext>
                </a:extLst>
              </a:tr>
              <a:tr h="44565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highlight>
                            <a:srgbClr val="FFFF00"/>
                          </a:highlight>
                        </a:rPr>
                        <a:t>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712971"/>
                  </a:ext>
                </a:extLst>
              </a:tr>
              <a:tr h="445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highlight>
                            <a:srgbClr val="FFFF00"/>
                          </a:highlight>
                        </a:rPr>
                        <a:t>*</a:t>
                      </a:r>
                      <a:endParaRPr lang="zh-TW" altLang="en-U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452484"/>
                  </a:ext>
                </a:extLst>
              </a:tr>
              <a:tr h="445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highlight>
                            <a:srgbClr val="FFFF00"/>
                          </a:highlight>
                        </a:rPr>
                        <a:t>*</a:t>
                      </a:r>
                      <a:endParaRPr lang="zh-TW" altLang="en-U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430831"/>
                  </a:ext>
                </a:extLst>
              </a:tr>
              <a:tr h="445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highlight>
                            <a:srgbClr val="FFFF00"/>
                          </a:highlight>
                        </a:rPr>
                        <a:t>*</a:t>
                      </a:r>
                      <a:endParaRPr lang="zh-TW" altLang="en-U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37667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2945</TotalTime>
  <Words>1100</Words>
  <Application>Microsoft Office PowerPoint</Application>
  <PresentationFormat>如螢幕大小 (4:3)</PresentationFormat>
  <Paragraphs>357</Paragraphs>
  <Slides>25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34" baseType="lpstr">
      <vt:lpstr>Tahoma</vt:lpstr>
      <vt:lpstr>新細明體</vt:lpstr>
      <vt:lpstr>Arial</vt:lpstr>
      <vt:lpstr>標楷體</vt:lpstr>
      <vt:lpstr>Wingdings</vt:lpstr>
      <vt:lpstr>Times New Roman</vt:lpstr>
      <vt:lpstr>Leelawadee</vt:lpstr>
      <vt:lpstr>Symbol</vt:lpstr>
      <vt:lpstr>Blends</vt:lpstr>
      <vt:lpstr>10902: Pick-up Sticks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pplabeveryone</cp:lastModifiedBy>
  <cp:revision>129</cp:revision>
  <dcterms:created xsi:type="dcterms:W3CDTF">1601-01-01T00:00:00Z</dcterms:created>
  <dcterms:modified xsi:type="dcterms:W3CDTF">2019-03-30T08:37:36Z</dcterms:modified>
</cp:coreProperties>
</file>