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307" r:id="rId2"/>
    <p:sldId id="309" r:id="rId3"/>
    <p:sldId id="311" r:id="rId4"/>
    <p:sldId id="312" r:id="rId5"/>
    <p:sldId id="313" r:id="rId6"/>
    <p:sldId id="314" r:id="rId7"/>
    <p:sldId id="315" r:id="rId8"/>
    <p:sldId id="310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16" r:id="rId22"/>
    <p:sldId id="332" r:id="rId23"/>
    <p:sldId id="333" r:id="rId24"/>
    <p:sldId id="334" r:id="rId25"/>
    <p:sldId id="335" r:id="rId26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A3CDA3-8CC8-4E4A-8333-9524AE2AA1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C0AF98-5C7C-4A3B-905A-9507BBD31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E7DD7A9-B8A5-4E05-938C-A1FC5F2860F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B66E1A40-5DA6-4C82-B800-8B92E2C6B8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F760252-D57F-42FD-8168-08E73C8928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0EF768F-5D25-4B94-81E7-E954E6236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417227-7186-40D1-B051-C983BC6D34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3214469-586B-4415-882B-5F5E4C780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28A52C3-5C00-473D-A1E0-834EFF2ABE6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EAEB4F4-03CA-4ACF-B15A-6B26B7238D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72DA1-094F-45DE-87F6-A3D73351E1D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EEAF18D-DFEE-41B6-A793-BC0FCCE9A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D3A10A-7FEB-44A3-B4E6-E9B1DE81600A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5C91D71-D2DD-4243-A0C5-11A36245B1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7F8D51D-9F67-43AF-B29B-8CF1C02F13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F15BECA-5780-4C76-8E30-B7AA0D269B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97C21B3-DD1F-4EBE-92C8-A0F9F37D502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C98671C-E007-42E7-981D-331611B9D8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02E3775-D09D-405F-87F1-B99842272F6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3C5DE42-684C-4BA0-870B-54D29FA88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6E07706-85AE-484B-BBD2-37BA65EB2D88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FBB7FFE-5CFA-40C9-BC80-BEDEB6886C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F67E639-53D0-4AEE-AF2C-217BC578E4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BA16160-F7F1-4146-BD00-A3B2D2C9A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FF08C9C-1242-4D24-BB2E-54D2865DCC9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A9076FD-9658-41A7-A7F1-1129F677EF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A17FFC8-4622-4FF3-B82D-F03CBE5C82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8D195C3-EEED-4C4B-B5C1-5FF27F3F8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366BBD4-618E-49C6-B2C2-A23BBE2F745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A38E2F-7BEC-4BC9-A505-860D52FEAB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FD114EA-8359-48FA-B4AD-0FD0BDB806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79B328-B050-416E-8815-9D335FE7B88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12E9418-6D69-46FD-B8F7-8947F839F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76CF5C1D-8906-4426-A018-57F86CDB0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54A839D9-D3CB-403A-9D3E-82D8121A7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06D4553-9604-4B1E-BC60-505DAB2FD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EA72C85-DD3F-4F76-B891-29AD089F4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F6573F4-6AA5-4E59-85BD-93DAB3DA3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07E0121-6719-4F47-A8EA-6C935713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6F07E289-A2D5-4AD1-99C9-9239BF3E8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70F16E1-344C-4076-BE10-E53D9D3550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E9044D2-2C6E-4D14-83AD-026D4F41E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9081-3ABB-459B-87C5-64DED50AB0C5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341EFF1-A68F-4260-BFC7-8D21675E1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A85F79C5-CF7D-43F2-8B8C-61DA1B351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FE47-950A-4F14-BCB4-02FFFEED50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82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BC6B07-4AA7-4907-AE7E-DFA89FD7E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14D8-F25A-41E1-9BC2-64CB85BE5726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19F9CD-C9A9-4379-B3E3-7136304C9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8EDB20-4A7E-40BF-88DD-19B805302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CF1EA-A39D-4B31-8706-111BD8EB8C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75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61FC3E3-02A9-4046-A135-9BB6562A8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1DC9-9C36-4B45-86ED-92C900DAC170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5125465-D197-40D1-A068-01FFA91AE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FE352D-7822-4797-868A-B0177453B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3ED8-0B5E-4347-AF38-B39D42A6A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5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F01758C-A02D-4F45-A84C-1A20456F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E60F-F507-4C13-AF95-58DE4C77FE63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EDCDAA-6138-47CA-ADDD-87B4455C5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A32A7F-D7FE-454E-8B17-87E83472A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8DDAB-0B82-4307-BE9D-1F76A0C26A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21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C0DF-62B9-4BC4-91E2-E60C7215F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03EE-702E-4EA9-9CC2-AFBE3C0FDCB9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3DCB2D8-748E-409A-A612-10A93C234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2AF6C32-5189-41CF-8D89-BEBCF748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B0BD-98B3-4FDF-8E39-87ECBA68A5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47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3F31070-96DA-452D-95EB-EF87056B5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C73E-1013-4299-A508-BE7816429D42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56DF349-D92D-44D6-BB0A-AD117D994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5EAD17C-50D7-4BCF-BB3F-600708805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F9F3-E2F2-4993-AB19-EEE08C64DE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4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66EE60-07AB-4569-B03A-3623D089E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22D-C190-4915-B1E1-2F8A856FC5DF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3FFB1E-E597-4BFB-9D93-475201B2D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222D726-9681-4963-A6B6-C43C6F215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8D51-E9E9-4CF9-B461-ACE4AE7030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01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8C02453-A8A4-4E29-9A53-FFFF73F6A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0552-00E4-47EA-86F4-55760489BCC7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3AA72B6-F3E1-446D-8679-68102A965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B3A9D1-CED6-4172-8EE4-F314CEE8A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54FB-491C-4F12-A0AB-052D455A58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83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3FBAE6B-A2C7-41D7-BC7A-C0127F82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66835-38B4-45E3-ACAA-A35AC0761E86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45435FB-319B-4F7C-86EF-BA4D79829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D3AC21E-8CDF-429E-AFD2-5F7303CCA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4E55-8CE4-471B-9CEE-929E89B3E5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5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E81FD1-AA84-4271-AA4D-8CBA5B294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4062-F80B-48E1-B16C-3A39CED65077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76A9B2-6902-4BF6-BE8B-A0F2B8888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D280CC7-7FBB-4B54-8F79-522B4B143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CDC8-5BDB-4685-97BD-AE335D02F56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5D072C-C80A-4004-AEFD-4FE694C70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9052B-91AE-4775-A7B1-366D61C8E08D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3E3E60-CED0-43D5-BFEB-4944D76B8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DA6930A-C6F5-42A8-8394-28D4FA7D7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6B86-8F5F-4887-B11B-604B6FA06D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62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D7B9480A-15E6-4E46-AA33-081E7CE09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3BB2671-C961-44C4-A950-2CEBA42AF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8A2BAAF1-D334-4158-AB4B-9EEA5F7ED1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3DF1C4-5D68-46A6-9242-93D5F5275691}" type="datetime1">
              <a:rPr lang="zh-TW" altLang="en-US"/>
              <a:pPr>
                <a:defRPr/>
              </a:pPr>
              <a:t>2019/3/30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310AF8B-33C1-43FD-9A8C-C31A5438A4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658D9DD-BACF-44B9-BB77-1C9D11E367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DE02A00-1EC8-4924-A364-37FCAAE72C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C7C750B-2118-433F-B96B-B1056110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D7D7C3-7CFF-4A6C-B25A-79CCFC5A30F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B5EC97-0868-4826-9236-7403EB40E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10902: </a:t>
            </a:r>
            <a:r>
              <a:rPr lang="en-US" altLang="zh-TW" b="1"/>
              <a:t>Pick-up Sticks</a:t>
            </a:r>
            <a:endParaRPr lang="en-US" altLang="zh-TW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29FCFB7-AA79-473D-8F98-E23ED1E4A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>
                <a:latin typeface="Times New Roman" panose="02020603050405020304" pitchFamily="18" charset="0"/>
              </a:rPr>
              <a:t>10902 : Pick-up Sticks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陳鈺升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19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3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13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會有許多組測資，每組會先給定一個正整數 </a:t>
            </a:r>
            <a:r>
              <a:rPr lang="en-US" altLang="zh-TW" sz="2400">
                <a:latin typeface="Times New Roman" panose="02020603050405020304" pitchFamily="18" charset="0"/>
              </a:rPr>
              <a:t>N </a:t>
            </a:r>
            <a:r>
              <a:rPr lang="zh-TW" altLang="en-US" sz="2400">
                <a:latin typeface="Times New Roman" panose="02020603050405020304" pitchFamily="18" charset="0"/>
              </a:rPr>
              <a:t>，代表有 </a:t>
            </a:r>
            <a:r>
              <a:rPr lang="en-US" altLang="zh-TW" sz="2400">
                <a:latin typeface="Times New Roman" panose="02020603050405020304" pitchFamily="18" charset="0"/>
              </a:rPr>
              <a:t>N</a:t>
            </a:r>
            <a:r>
              <a:rPr lang="zh-TW" altLang="en-US" sz="2400">
                <a:latin typeface="Times New Roman" panose="02020603050405020304" pitchFamily="18" charset="0"/>
              </a:rPr>
              <a:t> 根棍子，接下來會給 </a:t>
            </a:r>
            <a:r>
              <a:rPr lang="en-US" altLang="zh-TW" sz="2400">
                <a:latin typeface="Times New Roman" panose="02020603050405020304" pitchFamily="18" charset="0"/>
              </a:rPr>
              <a:t>N</a:t>
            </a:r>
            <a:r>
              <a:rPr lang="zh-TW" altLang="en-US" sz="2400">
                <a:latin typeface="Times New Roman" panose="02020603050405020304" pitchFamily="18" charset="0"/>
              </a:rPr>
              <a:t> 根棍子的端點座標，我們要算出在最上層的棍子編號共是哪些。</a:t>
            </a:r>
            <a:b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代表結束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b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依照棍子輸入的順序，編號依序為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…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TW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>
            <a:extLst>
              <a:ext uri="{FF2B5EF4-FFF2-40B4-BE49-F238E27FC236}">
                <a16:creationId xmlns:a16="http://schemas.microsoft.com/office/drawing/2014/main" id="{BC478A7C-274B-443F-BCA3-7BADB0360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D81A31-F3ED-499A-951F-841B70FEA52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文字方塊 8">
            <a:extLst>
              <a:ext uri="{FF2B5EF4-FFF2-40B4-BE49-F238E27FC236}">
                <a16:creationId xmlns:a16="http://schemas.microsoft.com/office/drawing/2014/main" id="{4A4E67B0-CDBB-44CB-B904-99C0561A5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0838"/>
            <a:ext cx="6553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第二組 </a:t>
            </a:r>
            <a:r>
              <a:rPr lang="en-US" altLang="zh-TW" sz="4000">
                <a:ea typeface="新細明體" panose="02020500000000000000" pitchFamily="18" charset="-120"/>
              </a:rPr>
              <a:t>:</a:t>
            </a:r>
            <a:r>
              <a:rPr lang="zh-TW" altLang="en-US" sz="4000">
                <a:ea typeface="新細明體" panose="02020500000000000000" pitchFamily="18" charset="-120"/>
              </a:rPr>
              <a:t> 交點在 </a:t>
            </a:r>
            <a:r>
              <a:rPr lang="en-US" altLang="zh-TW" sz="4000">
                <a:ea typeface="新細明體" panose="02020500000000000000" pitchFamily="18" charset="-120"/>
              </a:rPr>
              <a:t>AB</a:t>
            </a:r>
            <a:r>
              <a:rPr lang="zh-TW" altLang="en-US" sz="4000">
                <a:ea typeface="新細明體" panose="02020500000000000000" pitchFamily="18" charset="-120"/>
              </a:rPr>
              <a:t> 線段上</a:t>
            </a:r>
            <a:endParaRPr lang="en-US" altLang="zh-TW" sz="400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D43ABD47-D3F9-4129-89F7-CD1217A20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265113"/>
            <a:ext cx="3097212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C8EF2A4A-46C7-4A13-964D-9F328A3DC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263525"/>
            <a:ext cx="309562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551E3021-0A4C-4114-AAEF-551E67728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1985963"/>
            <a:ext cx="3097213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B3B0CD71-0AF1-4345-8AB8-23E4EC77A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060575"/>
            <a:ext cx="309562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文字方塊 33">
            <a:extLst>
              <a:ext uri="{FF2B5EF4-FFF2-40B4-BE49-F238E27FC236}">
                <a16:creationId xmlns:a16="http://schemas.microsoft.com/office/drawing/2014/main" id="{A11BD024-C39A-4E18-8E7E-F4B077700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0" y="277813"/>
            <a:ext cx="300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1" name="文字方塊 34">
            <a:extLst>
              <a:ext uri="{FF2B5EF4-FFF2-40B4-BE49-F238E27FC236}">
                <a16:creationId xmlns:a16="http://schemas.microsoft.com/office/drawing/2014/main" id="{91E3E7B9-D434-42B3-8391-3D12F6916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2132013"/>
            <a:ext cx="296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2" name="文字方塊 35">
            <a:extLst>
              <a:ext uri="{FF2B5EF4-FFF2-40B4-BE49-F238E27FC236}">
                <a16:creationId xmlns:a16="http://schemas.microsoft.com/office/drawing/2014/main" id="{79634993-B632-409A-B9B5-B20C686EA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630238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3" name="文字方塊 36">
            <a:extLst>
              <a:ext uri="{FF2B5EF4-FFF2-40B4-BE49-F238E27FC236}">
                <a16:creationId xmlns:a16="http://schemas.microsoft.com/office/drawing/2014/main" id="{86109BF1-BBE9-43EF-BBA5-8BF4ADC5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5" y="1231900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4" name="文字方塊 33">
            <a:extLst>
              <a:ext uri="{FF2B5EF4-FFF2-40B4-BE49-F238E27FC236}">
                <a16:creationId xmlns:a16="http://schemas.microsoft.com/office/drawing/2014/main" id="{E45D73B2-BB63-479B-AD95-ACE0E8627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128838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5" name="文字方塊 34">
            <a:extLst>
              <a:ext uri="{FF2B5EF4-FFF2-40B4-BE49-F238E27FC236}">
                <a16:creationId xmlns:a16="http://schemas.microsoft.com/office/drawing/2014/main" id="{F0DB4AC9-5184-4C5D-AAC4-AC6B3B4C8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400050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6" name="文字方塊 35">
            <a:extLst>
              <a:ext uri="{FF2B5EF4-FFF2-40B4-BE49-F238E27FC236}">
                <a16:creationId xmlns:a16="http://schemas.microsoft.com/office/drawing/2014/main" id="{E816785B-C0F2-40E3-8396-22A3F105D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668338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7" name="文字方塊 36">
            <a:extLst>
              <a:ext uri="{FF2B5EF4-FFF2-40B4-BE49-F238E27FC236}">
                <a16:creationId xmlns:a16="http://schemas.microsoft.com/office/drawing/2014/main" id="{C686A2C8-1D8C-4502-BCA9-3B3ED87E7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9875" y="1212850"/>
            <a:ext cx="31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8" name="文字方塊 33">
            <a:extLst>
              <a:ext uri="{FF2B5EF4-FFF2-40B4-BE49-F238E27FC236}">
                <a16:creationId xmlns:a16="http://schemas.microsoft.com/office/drawing/2014/main" id="{13478B8E-DF79-444A-96EA-EBF02C40F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2036763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19" name="文字方塊 34">
            <a:extLst>
              <a:ext uri="{FF2B5EF4-FFF2-40B4-BE49-F238E27FC236}">
                <a16:creationId xmlns:a16="http://schemas.microsoft.com/office/drawing/2014/main" id="{58A0A6A0-FBB9-48C6-9FF3-C5AF30155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3840163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0" name="文字方塊 35">
            <a:extLst>
              <a:ext uri="{FF2B5EF4-FFF2-40B4-BE49-F238E27FC236}">
                <a16:creationId xmlns:a16="http://schemas.microsoft.com/office/drawing/2014/main" id="{902C85CC-A112-4B6C-B9D9-52698391B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2889250"/>
            <a:ext cx="369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1" name="文字方塊 36">
            <a:extLst>
              <a:ext uri="{FF2B5EF4-FFF2-40B4-BE49-F238E27FC236}">
                <a16:creationId xmlns:a16="http://schemas.microsoft.com/office/drawing/2014/main" id="{8A470820-B3EA-48A3-9193-4B908008B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2419350"/>
            <a:ext cx="319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2" name="文字方塊 33">
            <a:extLst>
              <a:ext uri="{FF2B5EF4-FFF2-40B4-BE49-F238E27FC236}">
                <a16:creationId xmlns:a16="http://schemas.microsoft.com/office/drawing/2014/main" id="{596F40DF-79B8-4CD2-BFF1-2BD98E901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3873500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3" name="文字方塊 34">
            <a:extLst>
              <a:ext uri="{FF2B5EF4-FFF2-40B4-BE49-F238E27FC236}">
                <a16:creationId xmlns:a16="http://schemas.microsoft.com/office/drawing/2014/main" id="{225A52FF-C564-4EE4-AF81-F7FA5AC8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5263" y="2200275"/>
            <a:ext cx="33655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4" name="文字方塊 35">
            <a:extLst>
              <a:ext uri="{FF2B5EF4-FFF2-40B4-BE49-F238E27FC236}">
                <a16:creationId xmlns:a16="http://schemas.microsoft.com/office/drawing/2014/main" id="{21F6F943-8B14-4DD1-B4FF-CB9502675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968625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1525" name="文字方塊 36">
            <a:extLst>
              <a:ext uri="{FF2B5EF4-FFF2-40B4-BE49-F238E27FC236}">
                <a16:creationId xmlns:a16="http://schemas.microsoft.com/office/drawing/2014/main" id="{D9367D48-F6B1-4ABD-A62D-63562A40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498725"/>
            <a:ext cx="31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66D20B-A769-42A5-9B70-3B2909FAF0B3}"/>
              </a:ext>
            </a:extLst>
          </p:cNvPr>
          <p:cNvSpPr txBox="1"/>
          <p:nvPr/>
        </p:nvSpPr>
        <p:spPr>
          <a:xfrm>
            <a:off x="1659438" y="205588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5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C82C5AB-5B8E-41F2-9FA5-2B4D9A1025EC}"/>
              </a:ext>
            </a:extLst>
          </p:cNvPr>
          <p:cNvSpPr txBox="1"/>
          <p:nvPr/>
        </p:nvSpPr>
        <p:spPr>
          <a:xfrm>
            <a:off x="5666906" y="223219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6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3030B4A-0197-4F44-AF1D-7B17F84C5516}"/>
              </a:ext>
            </a:extLst>
          </p:cNvPr>
          <p:cNvSpPr txBox="1"/>
          <p:nvPr/>
        </p:nvSpPr>
        <p:spPr>
          <a:xfrm>
            <a:off x="284127" y="1901964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7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4C85F26-F143-4562-917C-0B29A8249ABC}"/>
              </a:ext>
            </a:extLst>
          </p:cNvPr>
          <p:cNvSpPr txBox="1"/>
          <p:nvPr/>
        </p:nvSpPr>
        <p:spPr>
          <a:xfrm>
            <a:off x="4929264" y="1830015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8</a:t>
            </a: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009B3CE0-8358-4EAA-9BEF-8DEE9139C6F7}"/>
              </a:ext>
            </a:extLst>
          </p:cNvPr>
          <p:cNvGraphicFramePr>
            <a:graphicFrameLocks noGrp="1"/>
          </p:cNvGraphicFramePr>
          <p:nvPr/>
        </p:nvGraphicFramePr>
        <p:xfrm>
          <a:off x="646245" y="4410307"/>
          <a:ext cx="7992890" cy="222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>
                  <a:extLst>
                    <a:ext uri="{9D8B030D-6E8A-4147-A177-3AD203B41FA5}">
                      <a16:colId xmlns:a16="http://schemas.microsoft.com/office/drawing/2014/main" val="2132361039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642646785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124084756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733768853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303170074"/>
                    </a:ext>
                  </a:extLst>
                </a:gridCol>
              </a:tblGrid>
              <a:tr h="44565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AC)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AD)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CB)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75075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1297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45248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3083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766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>
            <a:extLst>
              <a:ext uri="{FF2B5EF4-FFF2-40B4-BE49-F238E27FC236}">
                <a16:creationId xmlns:a16="http://schemas.microsoft.com/office/drawing/2014/main" id="{33BC947B-680D-4BE9-863E-DD0968DFD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40530-758F-43EA-ABCE-58854B381C6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2531" name="文字方塊 8">
            <a:extLst>
              <a:ext uri="{FF2B5EF4-FFF2-40B4-BE49-F238E27FC236}">
                <a16:creationId xmlns:a16="http://schemas.microsoft.com/office/drawing/2014/main" id="{67501A73-B1CF-4B2F-9D07-3E0BAC236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60350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第三組 </a:t>
            </a:r>
            <a:r>
              <a:rPr lang="en-US" altLang="zh-TW" sz="4000">
                <a:ea typeface="新細明體" panose="02020500000000000000" pitchFamily="18" charset="-120"/>
              </a:rPr>
              <a:t>:</a:t>
            </a:r>
            <a:r>
              <a:rPr lang="zh-TW" altLang="en-US" sz="4000">
                <a:ea typeface="新細明體" panose="02020500000000000000" pitchFamily="18" charset="-120"/>
              </a:rPr>
              <a:t> 交叉</a:t>
            </a:r>
            <a:endParaRPr lang="en-US" altLang="zh-TW" sz="2400">
              <a:ea typeface="新細明體" panose="02020500000000000000" pitchFamily="18" charset="-120"/>
            </a:endParaRPr>
          </a:p>
        </p:txBody>
      </p:sp>
      <p:pic>
        <p:nvPicPr>
          <p:cNvPr id="22532" name="圖片 6" descr="一張含有 室內, 光, 膝上型電腦, 黑暗 的圖片&#10;&#10;自動產生的描述">
            <a:extLst>
              <a:ext uri="{FF2B5EF4-FFF2-40B4-BE49-F238E27FC236}">
                <a16:creationId xmlns:a16="http://schemas.microsoft.com/office/drawing/2014/main" id="{24F68133-5A68-427B-960C-230BCEC89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557338"/>
            <a:ext cx="34559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文字方塊 34">
            <a:extLst>
              <a:ext uri="{FF2B5EF4-FFF2-40B4-BE49-F238E27FC236}">
                <a16:creationId xmlns:a16="http://schemas.microsoft.com/office/drawing/2014/main" id="{E50CB9A0-FD54-4D39-B7A6-BFF0029E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3138488"/>
            <a:ext cx="33655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2534" name="文字方塊 35">
            <a:extLst>
              <a:ext uri="{FF2B5EF4-FFF2-40B4-BE49-F238E27FC236}">
                <a16:creationId xmlns:a16="http://schemas.microsoft.com/office/drawing/2014/main" id="{D97D2269-AEC4-48D3-A142-48C51EFD0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650" y="1427163"/>
            <a:ext cx="298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2535" name="文字方塊 36">
            <a:extLst>
              <a:ext uri="{FF2B5EF4-FFF2-40B4-BE49-F238E27FC236}">
                <a16:creationId xmlns:a16="http://schemas.microsoft.com/office/drawing/2014/main" id="{08384475-931E-4430-A9E1-6D5E66148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033838"/>
            <a:ext cx="319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2536" name="文字方塊 36">
            <a:extLst>
              <a:ext uri="{FF2B5EF4-FFF2-40B4-BE49-F238E27FC236}">
                <a16:creationId xmlns:a16="http://schemas.microsoft.com/office/drawing/2014/main" id="{7BFB2697-7389-435B-8318-FB6399E12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267652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03AF753-C9F1-46C5-8432-E11E0098324C}"/>
              </a:ext>
            </a:extLst>
          </p:cNvPr>
          <p:cNvGraphicFramePr>
            <a:graphicFrameLocks noGrp="1"/>
          </p:cNvGraphicFramePr>
          <p:nvPr/>
        </p:nvGraphicFramePr>
        <p:xfrm>
          <a:off x="1160463" y="5243513"/>
          <a:ext cx="6823075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3497195113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2195179111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1396771952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1407826649"/>
                    </a:ext>
                  </a:extLst>
                </a:gridCol>
                <a:gridCol w="1364615">
                  <a:extLst>
                    <a:ext uri="{9D8B030D-6E8A-4147-A177-3AD203B41FA5}">
                      <a16:colId xmlns:a16="http://schemas.microsoft.com/office/drawing/2014/main" val="190956033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(AB , AC)</a:t>
                      </a:r>
                      <a:endParaRPr lang="zh-TW" altLang="en-US" sz="1800" dirty="0"/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(AB , AD)</a:t>
                      </a:r>
                      <a:endParaRPr lang="zh-TW" altLang="en-US" sz="1800" dirty="0"/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(CD , CA)</a:t>
                      </a:r>
                      <a:endParaRPr lang="zh-TW" altLang="en-US" sz="1800" dirty="0"/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(CD , CB)</a:t>
                      </a:r>
                      <a:endParaRPr lang="zh-TW" altLang="en-US" sz="1800" dirty="0"/>
                    </a:p>
                  </a:txBody>
                  <a:tcPr marL="91438" marR="91438" marT="45700" marB="45700"/>
                </a:tc>
                <a:extLst>
                  <a:ext uri="{0D108BD9-81ED-4DB2-BD59-A6C34878D82A}">
                    <a16:rowId xmlns:a16="http://schemas.microsoft.com/office/drawing/2014/main" val="298166051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9</a:t>
                      </a:r>
                      <a:endParaRPr lang="zh-TW" altLang="en-US" sz="1800" dirty="0"/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逆</a:t>
                      </a:r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正</a:t>
                      </a:r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正</a:t>
                      </a:r>
                    </a:p>
                  </a:txBody>
                  <a:tcPr marL="91438" marR="91438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逆</a:t>
                      </a:r>
                    </a:p>
                  </a:txBody>
                  <a:tcPr marL="91438" marR="91438" marT="45700" marB="45700"/>
                </a:tc>
                <a:extLst>
                  <a:ext uri="{0D108BD9-81ED-4DB2-BD59-A6C34878D82A}">
                    <a16:rowId xmlns:a16="http://schemas.microsoft.com/office/drawing/2014/main" val="3912216562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76AC200A-4F80-44FB-AA1E-D2FBB36FDC77}"/>
              </a:ext>
            </a:extLst>
          </p:cNvPr>
          <p:cNvSpPr txBox="1"/>
          <p:nvPr/>
        </p:nvSpPr>
        <p:spPr>
          <a:xfrm>
            <a:off x="2238218" y="1952743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>
            <a:extLst>
              <a:ext uri="{FF2B5EF4-FFF2-40B4-BE49-F238E27FC236}">
                <a16:creationId xmlns:a16="http://schemas.microsoft.com/office/drawing/2014/main" id="{A89C2AE3-AF9B-4301-A422-B4113B24F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A45618-2455-4EA6-8AE4-BFDF55EB7E0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C1936DC-D67A-41E3-8A9E-C37A56172D3D}"/>
              </a:ext>
            </a:extLst>
          </p:cNvPr>
          <p:cNvGraphicFramePr>
            <a:graphicFrameLocks noGrp="1"/>
          </p:cNvGraphicFramePr>
          <p:nvPr/>
        </p:nvGraphicFramePr>
        <p:xfrm>
          <a:off x="755576" y="188640"/>
          <a:ext cx="7992890" cy="445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>
                  <a:extLst>
                    <a:ext uri="{9D8B030D-6E8A-4147-A177-3AD203B41FA5}">
                      <a16:colId xmlns:a16="http://schemas.microsoft.com/office/drawing/2014/main" val="2132361039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642646785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124084756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733768853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303170074"/>
                    </a:ext>
                  </a:extLst>
                </a:gridCol>
              </a:tblGrid>
              <a:tr h="44565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AC)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AD)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CB)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75075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1297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45248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3083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76676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7357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136142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09448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12637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07171"/>
                  </a:ext>
                </a:extLst>
              </a:tr>
            </a:tbl>
          </a:graphicData>
        </a:graphic>
      </p:graphicFrame>
      <p:sp>
        <p:nvSpPr>
          <p:cNvPr id="23556" name="文字方塊 5">
            <a:extLst>
              <a:ext uri="{FF2B5EF4-FFF2-40B4-BE49-F238E27FC236}">
                <a16:creationId xmlns:a16="http://schemas.microsoft.com/office/drawing/2014/main" id="{22344759-EB4D-47E5-A099-C30785DFF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868863"/>
            <a:ext cx="59991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規則一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只要有一點在線上就是相交</a:t>
            </a:r>
            <a:br>
              <a:rPr lang="en-US" altLang="zh-TW" sz="2400">
                <a:ea typeface="新細明體" panose="02020500000000000000" pitchFamily="18" charset="-120"/>
              </a:rPr>
            </a:br>
            <a:r>
              <a:rPr lang="zh-TW" altLang="en-US" sz="2400">
                <a:ea typeface="新細明體" panose="02020500000000000000" pitchFamily="18" charset="-120"/>
              </a:rPr>
              <a:t>規則二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(AB,AC)</a:t>
            </a:r>
            <a:r>
              <a:rPr lang="zh-TW" altLang="en-US" sz="2400">
                <a:ea typeface="新細明體" panose="02020500000000000000" pitchFamily="18" charset="-120"/>
              </a:rPr>
              <a:t> 與 </a:t>
            </a:r>
            <a:r>
              <a:rPr lang="en-US" altLang="zh-TW" sz="2400">
                <a:ea typeface="新細明體" panose="02020500000000000000" pitchFamily="18" charset="-120"/>
              </a:rPr>
              <a:t>(AB,AD) </a:t>
            </a:r>
            <a:r>
              <a:rPr lang="zh-TW" altLang="en-US" sz="2400">
                <a:ea typeface="新細明體" panose="02020500000000000000" pitchFamily="18" charset="-120"/>
              </a:rPr>
              <a:t>為一順一逆且</a:t>
            </a:r>
            <a:br>
              <a:rPr lang="en-US" altLang="zh-TW" sz="2400">
                <a:ea typeface="新細明體" panose="02020500000000000000" pitchFamily="18" charset="-120"/>
              </a:rPr>
            </a:br>
            <a:r>
              <a:rPr lang="zh-TW" altLang="en-US" sz="2400">
                <a:ea typeface="新細明體" panose="02020500000000000000" pitchFamily="18" charset="-120"/>
              </a:rPr>
              <a:t>             </a:t>
            </a:r>
            <a:r>
              <a:rPr lang="en-US" altLang="zh-TW" sz="2400">
                <a:ea typeface="新細明體" panose="02020500000000000000" pitchFamily="18" charset="-120"/>
              </a:rPr>
              <a:t>(CD,CA)</a:t>
            </a:r>
            <a:r>
              <a:rPr lang="zh-TW" altLang="en-US" sz="2400">
                <a:ea typeface="新細明體" panose="02020500000000000000" pitchFamily="18" charset="-120"/>
              </a:rPr>
              <a:t> 與 </a:t>
            </a:r>
            <a:r>
              <a:rPr lang="en-US" altLang="zh-TW" sz="2400">
                <a:ea typeface="新細明體" panose="02020500000000000000" pitchFamily="18" charset="-120"/>
              </a:rPr>
              <a:t>(CD,CB) </a:t>
            </a:r>
            <a:r>
              <a:rPr lang="zh-TW" altLang="en-US" sz="2400">
                <a:ea typeface="新細明體" panose="02020500000000000000" pitchFamily="18" charset="-120"/>
              </a:rPr>
              <a:t>為一順一逆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             </a:t>
            </a:r>
            <a:r>
              <a:rPr lang="zh-TW" altLang="en-US" sz="2400">
                <a:ea typeface="新細明體" panose="02020500000000000000" pitchFamily="18" charset="-120"/>
              </a:rPr>
              <a:t>就是相交</a:t>
            </a:r>
            <a:br>
              <a:rPr lang="en-US" altLang="zh-TW" sz="2400">
                <a:ea typeface="新細明體" panose="02020500000000000000" pitchFamily="18" charset="-120"/>
              </a:rPr>
            </a:b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>
            <a:extLst>
              <a:ext uri="{FF2B5EF4-FFF2-40B4-BE49-F238E27FC236}">
                <a16:creationId xmlns:a16="http://schemas.microsoft.com/office/drawing/2014/main" id="{1E9F2B76-795C-4E77-9B0C-32718A6D73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D49C7-88FA-4E3C-9F7F-3C519212C04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4579" name="文字方塊 4">
            <a:extLst>
              <a:ext uri="{FF2B5EF4-FFF2-40B4-BE49-F238E27FC236}">
                <a16:creationId xmlns:a16="http://schemas.microsoft.com/office/drawing/2014/main" id="{35D940B2-CE50-4AF5-AB93-410A112C2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41338" y="98425"/>
            <a:ext cx="4443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5400">
                <a:ea typeface="新細明體" panose="02020500000000000000" pitchFamily="18" charset="-120"/>
              </a:rPr>
              <a:t>計算角度</a:t>
            </a:r>
          </a:p>
        </p:txBody>
      </p:sp>
      <p:pic>
        <p:nvPicPr>
          <p:cNvPr id="24580" name="圖片 6" descr="一張含有 光, 膝上型電腦, 室內, 天空 的圖片&#10;&#10;自動產生的描述">
            <a:extLst>
              <a:ext uri="{FF2B5EF4-FFF2-40B4-BE49-F238E27FC236}">
                <a16:creationId xmlns:a16="http://schemas.microsoft.com/office/drawing/2014/main" id="{4CE5DA2E-25BB-4800-B6E6-A7DA28937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60350"/>
            <a:ext cx="51117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文字方塊 7">
            <a:extLst>
              <a:ext uri="{FF2B5EF4-FFF2-40B4-BE49-F238E27FC236}">
                <a16:creationId xmlns:a16="http://schemas.microsoft.com/office/drawing/2014/main" id="{0893610B-2152-47FD-8575-6CF1A7DBC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066925"/>
            <a:ext cx="192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= sin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(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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 – 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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)  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4582" name="文字方塊 8">
            <a:extLst>
              <a:ext uri="{FF2B5EF4-FFF2-40B4-BE49-F238E27FC236}">
                <a16:creationId xmlns:a16="http://schemas.microsoft.com/office/drawing/2014/main" id="{48EF36B6-0FC3-4710-9C71-EDB30C72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2278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sin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&lt;OA,OB&gt; = 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4583" name="文字方塊 9">
            <a:extLst>
              <a:ext uri="{FF2B5EF4-FFF2-40B4-BE49-F238E27FC236}">
                <a16:creationId xmlns:a16="http://schemas.microsoft.com/office/drawing/2014/main" id="{07E5BF04-66AA-4BC3-AF43-23D315369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5" y="1484313"/>
            <a:ext cx="725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sin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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4584" name="文字方塊 10">
            <a:extLst>
              <a:ext uri="{FF2B5EF4-FFF2-40B4-BE49-F238E27FC236}">
                <a16:creationId xmlns:a16="http://schemas.microsoft.com/office/drawing/2014/main" id="{0502ACB9-2DEB-4DD4-8ABD-C3A944EAD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47950"/>
            <a:ext cx="3509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=  sin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 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cos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 - 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cos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 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</a:rPr>
              <a:t>sin</a:t>
            </a:r>
            <a:r>
              <a:rPr lang="en-US" altLang="zh-TW" sz="2400">
                <a:latin typeface="Leelawadee" panose="020B0502040204020203" pitchFamily="34" charset="-34"/>
                <a:ea typeface="新細明體" panose="02020500000000000000" pitchFamily="18" charset="-120"/>
                <a:cs typeface="Leelawadee" panose="020B0502040204020203" pitchFamily="34" charset="-34"/>
                <a:sym typeface="Symbol" panose="05050102010706020507" pitchFamily="18" charset="2"/>
              </a:rPr>
              <a:t> </a:t>
            </a:r>
            <a:endParaRPr lang="zh-TW" altLang="en-US" sz="2400">
              <a:ea typeface="新細明體" panose="02020500000000000000" pitchFamily="18" charset="-120"/>
              <a:cs typeface="Leelawadee" panose="020B0502040204020203" pitchFamily="34" charset="-34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1AC5F09-0EE7-4B9E-A10D-8AC011033C3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7107" y="3923759"/>
            <a:ext cx="4876656" cy="701539"/>
          </a:xfrm>
          <a:prstGeom prst="rect">
            <a:avLst/>
          </a:prstGeom>
          <a:blipFill>
            <a:blip r:embed="rId3"/>
            <a:stretch>
              <a:fillRect l="-2000" b="-7826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0EC7E80-E72F-4584-A237-B40EB9A06A3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5034576"/>
            <a:ext cx="2186817" cy="614655"/>
          </a:xfrm>
          <a:prstGeom prst="rect">
            <a:avLst/>
          </a:prstGeom>
          <a:blipFill>
            <a:blip r:embed="rId4"/>
            <a:stretch>
              <a:fillRect l="-4178" b="-6931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24587" name="文字方塊 13">
            <a:extLst>
              <a:ext uri="{FF2B5EF4-FFF2-40B4-BE49-F238E27FC236}">
                <a16:creationId xmlns:a16="http://schemas.microsoft.com/office/drawing/2014/main" id="{FB0353D1-9C56-4EE8-9C47-E36C97A5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5" y="5330825"/>
            <a:ext cx="3332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|OA| = | (x1,y1) | = r1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4588" name="文字方塊 14">
            <a:extLst>
              <a:ext uri="{FF2B5EF4-FFF2-40B4-BE49-F238E27FC236}">
                <a16:creationId xmlns:a16="http://schemas.microsoft.com/office/drawing/2014/main" id="{4C6049BB-542B-43B1-AED4-D22F4F641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5921375"/>
            <a:ext cx="333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|OB| = | (x2,y2) | = r2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>
            <a:extLst>
              <a:ext uri="{FF2B5EF4-FFF2-40B4-BE49-F238E27FC236}">
                <a16:creationId xmlns:a16="http://schemas.microsoft.com/office/drawing/2014/main" id="{093C86FF-F497-4D13-BD1C-4D16625028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E8D7CB-D22E-4458-8631-34285B6851B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8F27E40-9C50-4A47-9A6D-ADEF82E61BA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620688"/>
            <a:ext cx="6268511" cy="1077218"/>
          </a:xfrm>
          <a:prstGeom prst="rect">
            <a:avLst/>
          </a:prstGeom>
          <a:blipFill>
            <a:blip r:embed="rId2"/>
            <a:stretch>
              <a:fillRect t="-7910" r="-1654" b="-18079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5642A64-A275-4A50-A78B-DDDCE12A4D7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7512" y="2132856"/>
            <a:ext cx="6434775" cy="1077218"/>
          </a:xfrm>
          <a:prstGeom prst="rect">
            <a:avLst/>
          </a:prstGeom>
          <a:blipFill>
            <a:blip r:embed="rId3"/>
            <a:stretch>
              <a:fillRect t="-7910" b="-18079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ADE4E6-6279-4012-8F88-94A88CAC6EE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7512" y="3441592"/>
            <a:ext cx="8320355" cy="1077218"/>
          </a:xfrm>
          <a:prstGeom prst="rect">
            <a:avLst/>
          </a:prstGeom>
          <a:blipFill>
            <a:blip r:embed="rId4"/>
            <a:stretch>
              <a:fillRect t="-7955" r="-1099" b="-18750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>
            <a:extLst>
              <a:ext uri="{FF2B5EF4-FFF2-40B4-BE49-F238E27FC236}">
                <a16:creationId xmlns:a16="http://schemas.microsoft.com/office/drawing/2014/main" id="{26AF4AB5-2C51-4D6A-B1CE-9C2CFEBC8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D8B7F-D912-4437-8902-625F71CF443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C1936DC-D67A-41E3-8A9E-C37A56172D3D}"/>
              </a:ext>
            </a:extLst>
          </p:cNvPr>
          <p:cNvGraphicFramePr>
            <a:graphicFrameLocks noGrp="1"/>
          </p:cNvGraphicFramePr>
          <p:nvPr/>
        </p:nvGraphicFramePr>
        <p:xfrm>
          <a:off x="395536" y="69328"/>
          <a:ext cx="8496942" cy="417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>
                  <a:extLst>
                    <a:ext uri="{9D8B030D-6E8A-4147-A177-3AD203B41FA5}">
                      <a16:colId xmlns:a16="http://schemas.microsoft.com/office/drawing/2014/main" val="2132361039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642646785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124084756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3733768853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3303170074"/>
                    </a:ext>
                  </a:extLst>
                </a:gridCol>
                <a:gridCol w="1416157">
                  <a:extLst>
                    <a:ext uri="{9D8B030D-6E8A-4147-A177-3AD203B41FA5}">
                      <a16:colId xmlns:a16="http://schemas.microsoft.com/office/drawing/2014/main" val="622724115"/>
                    </a:ext>
                  </a:extLst>
                </a:gridCol>
              </a:tblGrid>
              <a:tr h="41705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AC)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AD)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CB)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總和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750754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12971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452484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30831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76676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73574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136142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09448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highlight>
                            <a:srgbClr val="FFFF00"/>
                          </a:highlight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altLang="zh-TW" sz="1800" b="1" dirty="0">
                          <a:highlight>
                            <a:srgbClr val="FFFF00"/>
                          </a:highlight>
                          <a:latin typeface="Informal Roman" panose="030604020304060B0204" pitchFamily="66" charset="0"/>
                          <a:sym typeface="Wingdings" panose="05000000000000000000" pitchFamily="2" charset="2"/>
                        </a:rPr>
                        <a:t>∞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12637"/>
                  </a:ext>
                </a:extLst>
              </a:tr>
              <a:tr h="417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07171"/>
                  </a:ext>
                </a:extLst>
              </a:tr>
            </a:tbl>
          </a:graphicData>
        </a:graphic>
      </p:graphicFrame>
      <p:sp>
        <p:nvSpPr>
          <p:cNvPr id="26628" name="橢圓 1">
            <a:extLst>
              <a:ext uri="{FF2B5EF4-FFF2-40B4-BE49-F238E27FC236}">
                <a16:creationId xmlns:a16="http://schemas.microsoft.com/office/drawing/2014/main" id="{78C33B2B-6111-4F8A-9B01-00C01A29A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819525"/>
            <a:ext cx="2233613" cy="4873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6629" name="橢圓 6">
            <a:extLst>
              <a:ext uri="{FF2B5EF4-FFF2-40B4-BE49-F238E27FC236}">
                <a16:creationId xmlns:a16="http://schemas.microsoft.com/office/drawing/2014/main" id="{8B990F74-6619-4084-8A89-A0A4B4B2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802063"/>
            <a:ext cx="2232025" cy="48895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6630" name="文字方塊 2">
            <a:extLst>
              <a:ext uri="{FF2B5EF4-FFF2-40B4-BE49-F238E27FC236}">
                <a16:creationId xmlns:a16="http://schemas.microsoft.com/office/drawing/2014/main" id="{363C1F7E-CE84-4E10-971C-923BADF95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5613" y="4327525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6631" name="文字方塊 7">
            <a:extLst>
              <a:ext uri="{FF2B5EF4-FFF2-40B4-BE49-F238E27FC236}">
                <a16:creationId xmlns:a16="http://schemas.microsoft.com/office/drawing/2014/main" id="{6D0AB1EE-DC99-40FB-AEF6-D17F83694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4297363"/>
            <a:ext cx="354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6632" name="文字方塊 10">
            <a:extLst>
              <a:ext uri="{FF2B5EF4-FFF2-40B4-BE49-F238E27FC236}">
                <a16:creationId xmlns:a16="http://schemas.microsoft.com/office/drawing/2014/main" id="{D80C069C-AA89-4B98-B2D1-3290475A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64088"/>
            <a:ext cx="98250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步驟一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判斷 </a:t>
            </a:r>
            <a:r>
              <a:rPr lang="en-US" altLang="zh-TW" sz="2400">
                <a:ea typeface="新細明體" panose="02020500000000000000" pitchFamily="18" charset="-120"/>
              </a:rPr>
              <a:t>(AB , AC)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+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(AB , AD) </a:t>
            </a:r>
            <a:r>
              <a:rPr lang="zh-TW" altLang="en-US" sz="2400">
                <a:ea typeface="新細明體" panose="02020500000000000000" pitchFamily="18" charset="-120"/>
              </a:rPr>
              <a:t>與 </a:t>
            </a:r>
            <a:r>
              <a:rPr lang="en-US" altLang="zh-TW" sz="2400">
                <a:ea typeface="新細明體" panose="02020500000000000000" pitchFamily="18" charset="-120"/>
              </a:rPr>
              <a:t>(CD , CA)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+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(CD , CB)</a:t>
            </a: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             等於 </a:t>
            </a:r>
            <a:r>
              <a:rPr lang="en-US" altLang="zh-TW" sz="2400">
                <a:ea typeface="新細明體" panose="02020500000000000000" pitchFamily="18" charset="-120"/>
              </a:rPr>
              <a:t>3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相交，不等於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3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不相交</a:t>
            </a:r>
            <a:endParaRPr lang="en-US" altLang="zh-TW" sz="240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步驟二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全部總和小於 </a:t>
            </a:r>
            <a:r>
              <a:rPr lang="en-US" altLang="zh-TW" sz="2400">
                <a:ea typeface="新細明體" panose="02020500000000000000" pitchFamily="18" charset="-120"/>
              </a:rPr>
              <a:t>0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相交於端點</a:t>
            </a:r>
            <a:endParaRPr lang="en-US" altLang="zh-TW" sz="240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             全部總和大於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0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 </a:t>
            </a:r>
            <a:r>
              <a:rPr lang="en-US" altLang="zh-TW" sz="2400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zh-TW" altLang="en-US" sz="2400">
                <a:ea typeface="新細明體" panose="02020500000000000000" pitchFamily="18" charset="-120"/>
                <a:sym typeface="Wingdings" panose="05000000000000000000" pitchFamily="2" charset="2"/>
              </a:rPr>
              <a:t>不相交</a:t>
            </a:r>
            <a:endParaRPr lang="zh-TW" altLang="zh-TW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>
            <a:extLst>
              <a:ext uri="{FF2B5EF4-FFF2-40B4-BE49-F238E27FC236}">
                <a16:creationId xmlns:a16="http://schemas.microsoft.com/office/drawing/2014/main" id="{B0C25D94-94F2-4EC8-B3BC-4B9D480FD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DD6CDE-4C78-4706-9CD9-F74BBE13CC8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7651" name="文字方塊 4">
            <a:extLst>
              <a:ext uri="{FF2B5EF4-FFF2-40B4-BE49-F238E27FC236}">
                <a16:creationId xmlns:a16="http://schemas.microsoft.com/office/drawing/2014/main" id="{CCFB7857-784A-483C-AE50-A1215B086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解法範例：</a:t>
            </a:r>
          </a:p>
        </p:txBody>
      </p:sp>
      <p:sp>
        <p:nvSpPr>
          <p:cNvPr id="27652" name="文字方塊 5">
            <a:extLst>
              <a:ext uri="{FF2B5EF4-FFF2-40B4-BE49-F238E27FC236}">
                <a16:creationId xmlns:a16="http://schemas.microsoft.com/office/drawing/2014/main" id="{E27A55B8-F546-418E-970A-CA433A945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836613"/>
            <a:ext cx="36591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104.7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73.7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108.7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27.7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108.0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49.2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88.5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157.5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145.7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49.3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143.9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30.0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88.3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9.8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38.5 </a:t>
            </a:r>
            <a:r>
              <a:rPr lang="zh-TW" altLang="en-US" sz="2400">
                <a:ea typeface="新細明體" panose="02020500000000000000" pitchFamily="18" charset="-120"/>
              </a:rPr>
              <a:t>  </a:t>
            </a:r>
            <a:r>
              <a:rPr lang="en-US" altLang="zh-TW" sz="2400">
                <a:ea typeface="新細明體" panose="02020500000000000000" pitchFamily="18" charset="-120"/>
              </a:rPr>
              <a:t>105.8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7653" name="箭號: 向下 6">
            <a:extLst>
              <a:ext uri="{FF2B5EF4-FFF2-40B4-BE49-F238E27FC236}">
                <a16:creationId xmlns:a16="http://schemas.microsoft.com/office/drawing/2014/main" id="{86FF2A4D-E7D4-42E7-88CB-BEB94D14F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62275"/>
            <a:ext cx="720725" cy="5032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7654" name="文字方塊 8">
            <a:extLst>
              <a:ext uri="{FF2B5EF4-FFF2-40B4-BE49-F238E27FC236}">
                <a16:creationId xmlns:a16="http://schemas.microsoft.com/office/drawing/2014/main" id="{432E3253-882B-422A-B879-7F9739059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3573463"/>
            <a:ext cx="33099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1047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737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1087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277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1080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492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885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1575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1457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493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1439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300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883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98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385 </a:t>
            </a:r>
            <a:r>
              <a:rPr lang="zh-TW" altLang="en-US" sz="2400">
                <a:ea typeface="新細明體" panose="02020500000000000000" pitchFamily="18" charset="-120"/>
              </a:rPr>
              <a:t>  </a:t>
            </a:r>
            <a:r>
              <a:rPr lang="en-US" altLang="zh-TW" sz="2400">
                <a:ea typeface="新細明體" panose="02020500000000000000" pitchFamily="18" charset="-120"/>
              </a:rPr>
              <a:t>1058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>
            <a:extLst>
              <a:ext uri="{FF2B5EF4-FFF2-40B4-BE49-F238E27FC236}">
                <a16:creationId xmlns:a16="http://schemas.microsoft.com/office/drawing/2014/main" id="{822C0B68-EC99-4E74-985B-2F4CE175B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465B8A-EF7C-4105-AA2B-0F2393A626A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8675" name="文字方塊 4">
            <a:extLst>
              <a:ext uri="{FF2B5EF4-FFF2-40B4-BE49-F238E27FC236}">
                <a16:creationId xmlns:a16="http://schemas.microsoft.com/office/drawing/2014/main" id="{0A36EE2C-98CC-4331-B63B-A4AA0713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1412875"/>
            <a:ext cx="576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讀入第一條線段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1047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737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1087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277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28676" name="文字方塊 5">
            <a:extLst>
              <a:ext uri="{FF2B5EF4-FFF2-40B4-BE49-F238E27FC236}">
                <a16:creationId xmlns:a16="http://schemas.microsoft.com/office/drawing/2014/main" id="{DB5A4BEB-9C90-4739-B648-4424FF07E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88913"/>
            <a:ext cx="287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候選線段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NONE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>
            <a:extLst>
              <a:ext uri="{FF2B5EF4-FFF2-40B4-BE49-F238E27FC236}">
                <a16:creationId xmlns:a16="http://schemas.microsoft.com/office/drawing/2014/main" id="{EE682A70-E129-4B58-88E0-6F41BF588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F71EFE-378D-469C-889F-B52B1B7F0E8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9699" name="文字方塊 4">
            <a:extLst>
              <a:ext uri="{FF2B5EF4-FFF2-40B4-BE49-F238E27FC236}">
                <a16:creationId xmlns:a16="http://schemas.microsoft.com/office/drawing/2014/main" id="{D1B1D0FB-1ABE-4EA4-B6D2-C3369CD9D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084263"/>
            <a:ext cx="5767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讀入第二條線段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1080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492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885 </a:t>
            </a:r>
            <a:r>
              <a:rPr lang="zh-TW" altLang="en-US" sz="2400"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ea typeface="新細明體" panose="02020500000000000000" pitchFamily="18" charset="-120"/>
              </a:rPr>
              <a:t>1575</a:t>
            </a:r>
          </a:p>
        </p:txBody>
      </p:sp>
      <p:sp>
        <p:nvSpPr>
          <p:cNvPr id="29700" name="文字方塊 5">
            <a:extLst>
              <a:ext uri="{FF2B5EF4-FFF2-40B4-BE49-F238E27FC236}">
                <a16:creationId xmlns:a16="http://schemas.microsoft.com/office/drawing/2014/main" id="{ACEA5127-8E14-40B0-B49E-2C9D7836A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638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候選線段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.  1047 737 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1087 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277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29701" name="文字方塊 1">
            <a:extLst>
              <a:ext uri="{FF2B5EF4-FFF2-40B4-BE49-F238E27FC236}">
                <a16:creationId xmlns:a16="http://schemas.microsoft.com/office/drawing/2014/main" id="{C45DC54F-EE78-4B86-A2F2-DCD5FB782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862138"/>
            <a:ext cx="855662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計算是否相交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A (1047,737) , B(1087,277) , C (1080,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492 ) , D (885,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1575)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AB = (40,-460) , AC = ( 33,-245) , AD = ( -162,838)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CD = (-195,1083)  , CA = (-33,245) , CB = (7,-215)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(AB , AC) = 40</a:t>
            </a:r>
            <a:r>
              <a:rPr lang="zh-TW" altLang="en-US" sz="2400" b="1">
                <a:ea typeface="新細明體" panose="02020500000000000000" pitchFamily="18" charset="-120"/>
              </a:rPr>
              <a:t> </a:t>
            </a:r>
            <a:r>
              <a:rPr lang="en-US" altLang="zh-TW" sz="2400" b="1">
                <a:ea typeface="新細明體" panose="02020500000000000000" pitchFamily="18" charset="-120"/>
              </a:rPr>
              <a:t>x -245 - -460 x 33    = 5380   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1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(AB , AD) = 40 x 838 - -460 x -162  = -41000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(CD , CA) = -195 x 245 – 1083 x -33= -12036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(CD , CB) = -195 x -215 – 1083 x 7  = 34344 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1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9702" name="文字方塊 2">
            <a:extLst>
              <a:ext uri="{FF2B5EF4-FFF2-40B4-BE49-F238E27FC236}">
                <a16:creationId xmlns:a16="http://schemas.microsoft.com/office/drawing/2014/main" id="{9F619CAA-3390-4F14-9A98-296970FD1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16625"/>
            <a:ext cx="2884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solidFill>
                  <a:srgbClr val="FF0000"/>
                </a:solidFill>
                <a:ea typeface="新細明體" panose="02020500000000000000" pitchFamily="18" charset="-120"/>
              </a:rPr>
              <a:t>第 </a:t>
            </a: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  <a:r>
              <a:rPr lang="zh-TW" altLang="en-US" sz="2400">
                <a:solidFill>
                  <a:srgbClr val="FF0000"/>
                </a:solidFill>
                <a:ea typeface="新細明體" panose="02020500000000000000" pitchFamily="18" charset="-120"/>
              </a:rPr>
              <a:t> 種情況 </a:t>
            </a: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zh-TW" altLang="en-US" sz="240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交叉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>
                <a:solidFill>
                  <a:srgbClr val="FF0000"/>
                </a:solidFill>
              </a:rPr>
              <a:t>1 1 4 2</a:t>
            </a:r>
            <a:br>
              <a:rPr lang="en-US" altLang="zh-TW" sz="2400">
                <a:solidFill>
                  <a:srgbClr val="FF0000"/>
                </a:solidFill>
              </a:rPr>
            </a:br>
            <a:endParaRPr lang="zh-TW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>
            <a:extLst>
              <a:ext uri="{FF2B5EF4-FFF2-40B4-BE49-F238E27FC236}">
                <a16:creationId xmlns:a16="http://schemas.microsoft.com/office/drawing/2014/main" id="{F50E19C4-981F-4E08-A843-4536B6B3C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FBA718-68C5-46AE-8F1B-0484A4CAD31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0723" name="文字方塊 4">
            <a:extLst>
              <a:ext uri="{FF2B5EF4-FFF2-40B4-BE49-F238E27FC236}">
                <a16:creationId xmlns:a16="http://schemas.microsoft.com/office/drawing/2014/main" id="{6079C8E7-CCE8-4E41-A338-B3F76537A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084263"/>
            <a:ext cx="5575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讀入第二條線段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1457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493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1439 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300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</p:txBody>
      </p:sp>
      <p:sp>
        <p:nvSpPr>
          <p:cNvPr id="30724" name="文字方塊 5">
            <a:extLst>
              <a:ext uri="{FF2B5EF4-FFF2-40B4-BE49-F238E27FC236}">
                <a16:creationId xmlns:a16="http://schemas.microsoft.com/office/drawing/2014/main" id="{4BEA78BF-E078-4839-BE7D-A7F8B303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638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候選線段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1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. 1080 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492 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885 </a:t>
            </a:r>
            <a:r>
              <a:rPr lang="zh-TW" altLang="en-US" sz="2400">
                <a:solidFill>
                  <a:srgbClr val="0070C0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400">
                <a:solidFill>
                  <a:srgbClr val="0070C0"/>
                </a:solidFill>
                <a:ea typeface="新細明體" panose="02020500000000000000" pitchFamily="18" charset="-120"/>
              </a:rPr>
              <a:t>1575</a:t>
            </a:r>
            <a:endParaRPr lang="zh-TW" altLang="en-US" sz="2400">
              <a:solidFill>
                <a:srgbClr val="0070C0"/>
              </a:solidFill>
              <a:ea typeface="新細明體" panose="02020500000000000000" pitchFamily="18" charset="-120"/>
            </a:endParaRPr>
          </a:p>
        </p:txBody>
      </p:sp>
      <p:sp>
        <p:nvSpPr>
          <p:cNvPr id="30725" name="文字方塊 1">
            <a:extLst>
              <a:ext uri="{FF2B5EF4-FFF2-40B4-BE49-F238E27FC236}">
                <a16:creationId xmlns:a16="http://schemas.microsoft.com/office/drawing/2014/main" id="{FAED5A62-C63D-4542-A9BF-9EC2607DF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1862138"/>
            <a:ext cx="85566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計算是否相交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(AB , AC) = -408486 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(AB , AD) = -351357 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(CD , CA) = -72743  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fontAlgn="t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(CD , CB) = -129872    </a:t>
            </a:r>
            <a:r>
              <a:rPr lang="en-US" altLang="zh-TW" sz="2400" b="1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sz="2400" b="1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endParaRPr lang="zh-TW" altLang="zh-TW" sz="24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0726" name="文字方塊 6">
            <a:extLst>
              <a:ext uri="{FF2B5EF4-FFF2-40B4-BE49-F238E27FC236}">
                <a16:creationId xmlns:a16="http://schemas.microsoft.com/office/drawing/2014/main" id="{BD417B6B-5993-423C-98CF-5E6BBA0DE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275263"/>
            <a:ext cx="2600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重複執行</a:t>
            </a:r>
            <a:endParaRPr lang="en-US" altLang="zh-TW" sz="240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ea typeface="新細明體" panose="02020500000000000000" pitchFamily="18" charset="-120"/>
              </a:rPr>
              <a:t>最後答案 </a:t>
            </a:r>
            <a:r>
              <a:rPr lang="en-US" altLang="zh-TW" sz="2400">
                <a:ea typeface="新細明體" panose="02020500000000000000" pitchFamily="18" charset="-120"/>
              </a:rPr>
              <a:t>:</a:t>
            </a: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2, 3, 4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>
            <a:extLst>
              <a:ext uri="{FF2B5EF4-FFF2-40B4-BE49-F238E27FC236}">
                <a16:creationId xmlns:a16="http://schemas.microsoft.com/office/drawing/2014/main" id="{3DC66B80-3234-416F-B497-4E7901E7C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755503-2921-471B-9AFB-8AEB6FD92F0B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1747" name="矩形 4">
            <a:extLst>
              <a:ext uri="{FF2B5EF4-FFF2-40B4-BE49-F238E27FC236}">
                <a16:creationId xmlns:a16="http://schemas.microsoft.com/office/drawing/2014/main" id="{1681010B-E71F-4EA9-B656-57139C76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835342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討論：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在讀取輸入時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ex : 123.8 )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，可以先讀進一個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integer N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123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再將後面的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dot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削掉，在讀近一個整數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8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這樣我們就可以不需要耗費轉換浮點數的時間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Input = N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*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+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測試過後，測資皆只到小數第一位，因此只要將所有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input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放大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倍就好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>
            <a:extLst>
              <a:ext uri="{FF2B5EF4-FFF2-40B4-BE49-F238E27FC236}">
                <a16:creationId xmlns:a16="http://schemas.microsoft.com/office/drawing/2014/main" id="{B82C0213-B054-43E3-9DBE-F800BAD52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0D557D2E-913D-49F0-9401-C2A7E8606E6D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22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6" name="矩形 4">
            <a:extLst>
              <a:ext uri="{FF2B5EF4-FFF2-40B4-BE49-F238E27FC236}">
                <a16:creationId xmlns:a16="http://schemas.microsoft.com/office/drawing/2014/main" id="{DA60A354-D808-45A1-A222-CF0FAFFF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3" y="188913"/>
            <a:ext cx="8353425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其他解法：       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兩條線段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L1(A,B) ,</a:t>
            </a:r>
            <a:r>
              <a:rPr lang="zh-TW" altLang="en-US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L2(C,D)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A ( ax1, ay1 ), B ( ax2, ay2 ), C ( cx1,</a:t>
            </a:r>
            <a:r>
              <a:rPr lang="zh-TW" altLang="en-US" sz="2400" dirty="0"/>
              <a:t> </a:t>
            </a:r>
            <a:r>
              <a:rPr lang="en-US" altLang="zh-TW" sz="2400" dirty="0"/>
              <a:t>cy1 ), D ( cx2,</a:t>
            </a:r>
            <a:r>
              <a:rPr lang="zh-TW" altLang="en-US" sz="2400" dirty="0"/>
              <a:t> </a:t>
            </a:r>
            <a:r>
              <a:rPr lang="en-US" altLang="zh-TW" sz="2400" dirty="0"/>
              <a:t>cy2 )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zh-TW" altLang="en-US" sz="2400" dirty="0"/>
              <a:t>計算</a:t>
            </a:r>
            <a:r>
              <a:rPr lang="en-US" altLang="zh-TW" sz="2400" dirty="0"/>
              <a:t>2</a:t>
            </a:r>
            <a:r>
              <a:rPr lang="zh-TW" altLang="en-US" sz="2400" dirty="0"/>
              <a:t>點向量 </a:t>
            </a:r>
            <a:r>
              <a:rPr lang="en-US" altLang="zh-TW" sz="2400" dirty="0"/>
              <a:t>:</a:t>
            </a:r>
            <a:r>
              <a:rPr lang="zh-TW" altLang="en-US" sz="2400" dirty="0"/>
              <a:t> </a:t>
            </a:r>
            <a:br>
              <a:rPr lang="en-US" altLang="zh-TW" sz="2400" dirty="0"/>
            </a:br>
            <a:r>
              <a:rPr lang="en-US" altLang="zh-TW" sz="2400" dirty="0" err="1"/>
              <a:t>V</a:t>
            </a:r>
            <a:r>
              <a:rPr lang="en-US" altLang="zh-TW" sz="2400" baseline="-25000" dirty="0" err="1"/>
              <a:t>ab</a:t>
            </a:r>
            <a:r>
              <a:rPr lang="en-US" altLang="zh-TW" sz="2400" dirty="0"/>
              <a:t> = ( av1, av2 ) = ( ax2 – ax1 , ay2 – ay1 )</a:t>
            </a:r>
            <a:br>
              <a:rPr lang="en-US" altLang="zh-TW" sz="2400" dirty="0"/>
            </a:br>
            <a:r>
              <a:rPr lang="en-US" altLang="zh-TW" sz="2400" dirty="0" err="1"/>
              <a:t>V</a:t>
            </a:r>
            <a:r>
              <a:rPr lang="en-US" altLang="zh-TW" sz="2400" baseline="-25000" dirty="0" err="1"/>
              <a:t>cd</a:t>
            </a:r>
            <a:r>
              <a:rPr lang="en-US" altLang="zh-TW" sz="2400" dirty="0"/>
              <a:t> = ( cv1, cv2 ) = ( cx2 – cx1 , cy2 – cy1 )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zh-TW" altLang="en-US" sz="2400" dirty="0"/>
              <a:t>計算法向量 </a:t>
            </a:r>
            <a:r>
              <a:rPr lang="en-US" altLang="zh-TW" sz="2400" dirty="0"/>
              <a:t>:</a:t>
            </a:r>
            <a:r>
              <a:rPr lang="zh-TW" altLang="en-US" sz="2400" dirty="0"/>
              <a:t> </a:t>
            </a:r>
            <a:br>
              <a:rPr lang="en-US" altLang="zh-TW" sz="2400" dirty="0"/>
            </a:br>
            <a:r>
              <a:rPr lang="en-US" altLang="zh-TW" sz="2400" dirty="0"/>
              <a:t>T</a:t>
            </a:r>
            <a:r>
              <a:rPr lang="en-US" altLang="zh-TW" sz="2400" baseline="-25000" dirty="0"/>
              <a:t>ab</a:t>
            </a:r>
            <a:r>
              <a:rPr lang="en-US" altLang="zh-TW" sz="2400" dirty="0"/>
              <a:t> = ( at1, at2 ) = ( -av2 , av1 )</a:t>
            </a:r>
            <a:br>
              <a:rPr lang="en-US" altLang="zh-TW" sz="2400" dirty="0"/>
            </a:br>
            <a:r>
              <a:rPr lang="en-US" altLang="zh-TW" sz="2400" dirty="0" err="1"/>
              <a:t>T</a:t>
            </a:r>
            <a:r>
              <a:rPr lang="en-US" altLang="zh-TW" sz="2400" baseline="-25000" dirty="0" err="1"/>
              <a:t>cd</a:t>
            </a:r>
            <a:r>
              <a:rPr lang="en-US" altLang="zh-TW" sz="2400" dirty="0"/>
              <a:t> = ( ct1, ct2 ) = ( -cv2 , cv1 )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zh-TW" altLang="en-US" sz="2400" dirty="0"/>
              <a:t>計算常數</a:t>
            </a:r>
            <a:br>
              <a:rPr lang="en-US" altLang="zh-TW" sz="2400" dirty="0"/>
            </a:br>
            <a:r>
              <a:rPr lang="en-US" altLang="zh-TW" sz="2400" dirty="0"/>
              <a:t>C1 = ax1 * at1 + ay1 * at2</a:t>
            </a:r>
            <a:br>
              <a:rPr lang="en-US" altLang="zh-TW" sz="2400" dirty="0"/>
            </a:br>
            <a:r>
              <a:rPr lang="en-US" altLang="zh-TW" sz="2400" dirty="0"/>
              <a:t>C2 = cx1 * ct1 + cy1 * ct2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zh-TW" altLang="en-US" sz="2400" dirty="0"/>
              <a:t>解方程式求焦點 </a:t>
            </a:r>
            <a:r>
              <a:rPr lang="en-US" altLang="zh-TW" sz="2400" dirty="0"/>
              <a:t>( X, Y )</a:t>
            </a:r>
            <a:br>
              <a:rPr lang="en-US" altLang="zh-TW" sz="2400" dirty="0"/>
            </a:br>
            <a:r>
              <a:rPr lang="en-US" altLang="zh-TW" sz="2400" dirty="0"/>
              <a:t>Scala = at1 / ct1</a:t>
            </a:r>
            <a:br>
              <a:rPr lang="en-US" altLang="zh-TW" sz="2400" dirty="0"/>
            </a:br>
            <a:r>
              <a:rPr lang="en-US" altLang="zh-TW" sz="2400" dirty="0"/>
              <a:t>Y = (Scala * C1 – C2) / (Scala * at2 – ct2)</a:t>
            </a:r>
            <a:br>
              <a:rPr lang="en-US" altLang="zh-TW" sz="2400" dirty="0"/>
            </a:br>
            <a:r>
              <a:rPr lang="en-US" altLang="zh-TW" sz="2400" dirty="0"/>
              <a:t>X = ( C1 – Y * at2 ) / at1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zh-TW" altLang="en-US" sz="2400" dirty="0"/>
              <a:t>判斷是否在 </a:t>
            </a:r>
            <a:r>
              <a:rPr lang="en-US" altLang="zh-TW" sz="2400" dirty="0"/>
              <a:t>2</a:t>
            </a:r>
            <a:r>
              <a:rPr lang="zh-TW" altLang="en-US" sz="2400" dirty="0"/>
              <a:t> 線段上</a:t>
            </a:r>
            <a:endParaRPr lang="en-US" altLang="zh-TW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>
            <a:extLst>
              <a:ext uri="{FF2B5EF4-FFF2-40B4-BE49-F238E27FC236}">
                <a16:creationId xmlns:a16="http://schemas.microsoft.com/office/drawing/2014/main" id="{483D609C-D808-4CED-9B7F-FCDF991CF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46C26880-C51E-40A7-B556-3D48CF2319D8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23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3795" name="文字方塊 4">
            <a:extLst>
              <a:ext uri="{FF2B5EF4-FFF2-40B4-BE49-F238E27FC236}">
                <a16:creationId xmlns:a16="http://schemas.microsoft.com/office/drawing/2014/main" id="{4DB40EA0-AE79-4B34-972D-B5862516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09538"/>
            <a:ext cx="8088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1.</a:t>
            </a:r>
            <a:r>
              <a:rPr lang="zh-TW" altLang="en-US"/>
              <a:t> 角度法 </a:t>
            </a:r>
            <a:r>
              <a:rPr lang="en-US" altLang="zh-TW"/>
              <a:t>: </a:t>
            </a:r>
            <a:r>
              <a:rPr lang="en-US" altLang="zh-TW">
                <a:solidFill>
                  <a:srgbClr val="FF0000"/>
                </a:solidFill>
              </a:rPr>
              <a:t>12 + 4 + 3 = 19 </a:t>
            </a:r>
            <a:r>
              <a:rPr lang="zh-TW" altLang="en-US">
                <a:solidFill>
                  <a:srgbClr val="FF0000"/>
                </a:solidFill>
              </a:rPr>
              <a:t>加減法 </a:t>
            </a:r>
            <a:r>
              <a:rPr lang="zh-TW" altLang="en-US"/>
              <a:t>， </a:t>
            </a:r>
            <a:r>
              <a:rPr lang="en-US" altLang="zh-TW">
                <a:solidFill>
                  <a:srgbClr val="20C428"/>
                </a:solidFill>
              </a:rPr>
              <a:t>8</a:t>
            </a:r>
            <a:r>
              <a:rPr lang="zh-TW" altLang="en-US">
                <a:solidFill>
                  <a:srgbClr val="20C428"/>
                </a:solidFill>
              </a:rPr>
              <a:t> 乘除法  </a:t>
            </a:r>
            <a:r>
              <a:rPr lang="en-US" altLang="zh-TW" b="1"/>
              <a:t>(</a:t>
            </a:r>
            <a:r>
              <a:rPr lang="zh-TW" altLang="en-US" b="1"/>
              <a:t> </a:t>
            </a:r>
            <a:r>
              <a:rPr lang="zh-TW" altLang="en-US" b="1">
                <a:solidFill>
                  <a:srgbClr val="FF0000"/>
                </a:solidFill>
              </a:rPr>
              <a:t>整數</a:t>
            </a:r>
            <a:r>
              <a:rPr lang="zh-TW" altLang="en-US" b="1"/>
              <a:t> </a:t>
            </a:r>
            <a:r>
              <a:rPr lang="en-US" altLang="zh-TW" b="1"/>
              <a:t>)</a:t>
            </a:r>
            <a:endParaRPr lang="zh-TW" altLang="en-US" b="1"/>
          </a:p>
        </p:txBody>
      </p:sp>
      <p:pic>
        <p:nvPicPr>
          <p:cNvPr id="33796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61A4ED37-E16F-4C44-85BC-076F91F09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908050"/>
            <a:ext cx="7067550" cy="582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文字方塊 10">
            <a:extLst>
              <a:ext uri="{FF2B5EF4-FFF2-40B4-BE49-F238E27FC236}">
                <a16:creationId xmlns:a16="http://schemas.microsoft.com/office/drawing/2014/main" id="{031C7479-7960-4C5B-B355-9CACAED67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1844675"/>
            <a:ext cx="941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x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6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3798" name="文字方塊 11">
            <a:extLst>
              <a:ext uri="{FF2B5EF4-FFF2-40B4-BE49-F238E27FC236}">
                <a16:creationId xmlns:a16="http://schemas.microsoft.com/office/drawing/2014/main" id="{FEE56108-96B5-4445-A729-A77BF9241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5373688"/>
            <a:ext cx="379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3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3799" name="文字方塊 12">
            <a:extLst>
              <a:ext uri="{FF2B5EF4-FFF2-40B4-BE49-F238E27FC236}">
                <a16:creationId xmlns:a16="http://schemas.microsoft.com/office/drawing/2014/main" id="{AC6D16ED-3622-48BC-8034-2AF57389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2967038"/>
            <a:ext cx="94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1 x 4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3800" name="文字方塊 13">
            <a:extLst>
              <a:ext uri="{FF2B5EF4-FFF2-40B4-BE49-F238E27FC236}">
                <a16:creationId xmlns:a16="http://schemas.microsoft.com/office/drawing/2014/main" id="{4AFCB350-6A6B-43B0-8FF8-D8791842F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9213" y="3386138"/>
            <a:ext cx="941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20C428"/>
                </a:solidFill>
              </a:rPr>
              <a:t>2 x 4</a:t>
            </a:r>
            <a:endParaRPr lang="zh-TW" altLang="en-US" b="1">
              <a:solidFill>
                <a:srgbClr val="20C428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>
            <a:extLst>
              <a:ext uri="{FF2B5EF4-FFF2-40B4-BE49-F238E27FC236}">
                <a16:creationId xmlns:a16="http://schemas.microsoft.com/office/drawing/2014/main" id="{6DBDC6F3-1021-4242-B668-3BB5DCFCC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8D25055-B0B7-4318-BA16-A0C0699C55FC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24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4819" name="文字方塊 4">
            <a:extLst>
              <a:ext uri="{FF2B5EF4-FFF2-40B4-BE49-F238E27FC236}">
                <a16:creationId xmlns:a16="http://schemas.microsoft.com/office/drawing/2014/main" id="{EC2DC133-286B-440C-9B81-E5046B322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09538"/>
            <a:ext cx="72755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2.</a:t>
            </a:r>
            <a:r>
              <a:rPr lang="zh-TW" altLang="en-US"/>
              <a:t> 解方程式 </a:t>
            </a:r>
            <a:r>
              <a:rPr lang="en-US" altLang="zh-TW"/>
              <a:t>: </a:t>
            </a:r>
            <a:r>
              <a:rPr lang="en-US" altLang="zh-TW">
                <a:solidFill>
                  <a:srgbClr val="FF0000"/>
                </a:solidFill>
              </a:rPr>
              <a:t>4 + 2 + 3 + 8 = 17 </a:t>
            </a:r>
            <a:r>
              <a:rPr lang="zh-TW" altLang="en-US">
                <a:solidFill>
                  <a:srgbClr val="FF0000"/>
                </a:solidFill>
              </a:rPr>
              <a:t>加減法 </a:t>
            </a:r>
            <a:br>
              <a:rPr lang="en-US" altLang="zh-TW">
                <a:solidFill>
                  <a:srgbClr val="FF0000"/>
                </a:solidFill>
              </a:rPr>
            </a:br>
            <a:r>
              <a:rPr lang="zh-TW" altLang="en-US">
                <a:solidFill>
                  <a:srgbClr val="FF0000"/>
                </a:solidFill>
              </a:rPr>
              <a:t>                    </a:t>
            </a:r>
            <a:r>
              <a:rPr lang="en-US" altLang="zh-TW">
                <a:solidFill>
                  <a:srgbClr val="20C428"/>
                </a:solidFill>
              </a:rPr>
              <a:t>4 + 2 + 6 = 12</a:t>
            </a:r>
            <a:r>
              <a:rPr lang="zh-TW" altLang="en-US">
                <a:solidFill>
                  <a:srgbClr val="20C428"/>
                </a:solidFill>
              </a:rPr>
              <a:t> 乘除法       </a:t>
            </a:r>
            <a:r>
              <a:rPr lang="en-US" altLang="zh-TW" b="1"/>
              <a:t>(</a:t>
            </a:r>
            <a:r>
              <a:rPr lang="zh-TW" altLang="en-US" b="1"/>
              <a:t> </a:t>
            </a:r>
            <a:r>
              <a:rPr lang="zh-TW" altLang="en-US" b="1">
                <a:solidFill>
                  <a:srgbClr val="FF0000"/>
                </a:solidFill>
              </a:rPr>
              <a:t>浮點數</a:t>
            </a:r>
            <a:r>
              <a:rPr lang="zh-TW" altLang="en-US" b="1"/>
              <a:t> </a:t>
            </a:r>
            <a:r>
              <a:rPr lang="en-US" altLang="zh-TW" b="1"/>
              <a:t>)</a:t>
            </a:r>
            <a:endParaRPr lang="zh-TW" altLang="en-US"/>
          </a:p>
        </p:txBody>
      </p:sp>
      <p:pic>
        <p:nvPicPr>
          <p:cNvPr id="34820" name="圖片 6">
            <a:extLst>
              <a:ext uri="{FF2B5EF4-FFF2-40B4-BE49-F238E27FC236}">
                <a16:creationId xmlns:a16="http://schemas.microsoft.com/office/drawing/2014/main" id="{1CD533A2-C991-4865-814D-AE8E5B659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001713"/>
            <a:ext cx="7964488" cy="573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文字方塊 7">
            <a:extLst>
              <a:ext uri="{FF2B5EF4-FFF2-40B4-BE49-F238E27FC236}">
                <a16:creationId xmlns:a16="http://schemas.microsoft.com/office/drawing/2014/main" id="{0C482236-0D05-450C-889C-05370C5B4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268413"/>
            <a:ext cx="94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x 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2" name="文字方塊 8">
            <a:extLst>
              <a:ext uri="{FF2B5EF4-FFF2-40B4-BE49-F238E27FC236}">
                <a16:creationId xmlns:a16="http://schemas.microsoft.com/office/drawing/2014/main" id="{3EBC481C-E892-41B4-838D-FA4CCBBC6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468563"/>
            <a:ext cx="941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1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x 2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3" name="文字方塊 10">
            <a:extLst>
              <a:ext uri="{FF2B5EF4-FFF2-40B4-BE49-F238E27FC236}">
                <a16:creationId xmlns:a16="http://schemas.microsoft.com/office/drawing/2014/main" id="{1527728A-A5EC-4ECE-9950-7AAE0B4E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3949700"/>
            <a:ext cx="100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+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1</a:t>
            </a:r>
            <a:endParaRPr lang="zh-TW" altLang="en-US" b="1">
              <a:solidFill>
                <a:srgbClr val="FF0000"/>
              </a:solidFill>
            </a:endParaRPr>
          </a:p>
        </p:txBody>
      </p:sp>
      <p:sp>
        <p:nvSpPr>
          <p:cNvPr id="34824" name="文字方塊 11">
            <a:extLst>
              <a:ext uri="{FF2B5EF4-FFF2-40B4-BE49-F238E27FC236}">
                <a16:creationId xmlns:a16="http://schemas.microsoft.com/office/drawing/2014/main" id="{D1DE331E-FE77-4EAB-9942-E6B4F84E3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5" y="2038350"/>
            <a:ext cx="941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20C428"/>
                </a:solidFill>
              </a:rPr>
              <a:t>2 x 2</a:t>
            </a:r>
            <a:endParaRPr lang="zh-TW" altLang="en-US" b="1">
              <a:solidFill>
                <a:srgbClr val="20C428"/>
              </a:solidFill>
            </a:endParaRPr>
          </a:p>
        </p:txBody>
      </p:sp>
      <p:sp>
        <p:nvSpPr>
          <p:cNvPr id="34825" name="文字方塊 12">
            <a:extLst>
              <a:ext uri="{FF2B5EF4-FFF2-40B4-BE49-F238E27FC236}">
                <a16:creationId xmlns:a16="http://schemas.microsoft.com/office/drawing/2014/main" id="{AC14F2E9-5803-4006-B37B-3138B497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3068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20C428"/>
                </a:solidFill>
              </a:rPr>
              <a:t>2</a:t>
            </a:r>
            <a:endParaRPr lang="zh-TW" altLang="en-US" b="1">
              <a:solidFill>
                <a:srgbClr val="20C428"/>
              </a:solidFill>
            </a:endParaRPr>
          </a:p>
        </p:txBody>
      </p:sp>
      <p:sp>
        <p:nvSpPr>
          <p:cNvPr id="34826" name="文字方塊 13">
            <a:extLst>
              <a:ext uri="{FF2B5EF4-FFF2-40B4-BE49-F238E27FC236}">
                <a16:creationId xmlns:a16="http://schemas.microsoft.com/office/drawing/2014/main" id="{BC83636E-487A-45E2-B753-BB9B0A8E7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4411663"/>
            <a:ext cx="163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20C428"/>
                </a:solidFill>
              </a:rPr>
              <a:t>2</a:t>
            </a:r>
            <a:r>
              <a:rPr lang="zh-TW" altLang="en-US" b="1">
                <a:solidFill>
                  <a:srgbClr val="20C428"/>
                </a:solidFill>
              </a:rPr>
              <a:t> </a:t>
            </a:r>
            <a:r>
              <a:rPr lang="en-US" altLang="zh-TW" b="1">
                <a:solidFill>
                  <a:srgbClr val="20C428"/>
                </a:solidFill>
              </a:rPr>
              <a:t>+</a:t>
            </a:r>
            <a:r>
              <a:rPr lang="zh-TW" altLang="en-US" b="1">
                <a:solidFill>
                  <a:srgbClr val="20C428"/>
                </a:solidFill>
              </a:rPr>
              <a:t> </a:t>
            </a:r>
            <a:r>
              <a:rPr lang="en-US" altLang="zh-TW" b="1">
                <a:solidFill>
                  <a:srgbClr val="20C428"/>
                </a:solidFill>
              </a:rPr>
              <a:t>2</a:t>
            </a:r>
            <a:r>
              <a:rPr lang="zh-TW" altLang="en-US" b="1">
                <a:solidFill>
                  <a:srgbClr val="20C428"/>
                </a:solidFill>
              </a:rPr>
              <a:t> </a:t>
            </a:r>
            <a:r>
              <a:rPr lang="en-US" altLang="zh-TW" b="1">
                <a:solidFill>
                  <a:srgbClr val="20C428"/>
                </a:solidFill>
              </a:rPr>
              <a:t>+</a:t>
            </a:r>
            <a:r>
              <a:rPr lang="zh-TW" altLang="en-US" b="1">
                <a:solidFill>
                  <a:srgbClr val="20C428"/>
                </a:solidFill>
              </a:rPr>
              <a:t> </a:t>
            </a:r>
            <a:r>
              <a:rPr lang="en-US" altLang="zh-TW" b="1">
                <a:solidFill>
                  <a:srgbClr val="20C428"/>
                </a:solidFill>
              </a:rPr>
              <a:t>2</a:t>
            </a:r>
            <a:endParaRPr lang="zh-TW" altLang="en-US" b="1">
              <a:solidFill>
                <a:srgbClr val="20C428"/>
              </a:solidFill>
            </a:endParaRPr>
          </a:p>
        </p:txBody>
      </p:sp>
      <p:sp>
        <p:nvSpPr>
          <p:cNvPr id="34827" name="文字方塊 14">
            <a:extLst>
              <a:ext uri="{FF2B5EF4-FFF2-40B4-BE49-F238E27FC236}">
                <a16:creationId xmlns:a16="http://schemas.microsoft.com/office/drawing/2014/main" id="{A6819751-9604-4A43-914B-77122630A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5597525"/>
            <a:ext cx="941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FF0000"/>
                </a:solidFill>
              </a:rPr>
              <a:t>2</a:t>
            </a:r>
            <a:r>
              <a:rPr lang="zh-TW" altLang="en-US" b="1">
                <a:solidFill>
                  <a:srgbClr val="FF0000"/>
                </a:solidFill>
              </a:rPr>
              <a:t> </a:t>
            </a:r>
            <a:r>
              <a:rPr lang="en-US" altLang="zh-TW" b="1">
                <a:solidFill>
                  <a:srgbClr val="FF0000"/>
                </a:solidFill>
              </a:rPr>
              <a:t>x 4</a:t>
            </a:r>
            <a:endParaRPr lang="zh-TW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3">
            <a:extLst>
              <a:ext uri="{FF2B5EF4-FFF2-40B4-BE49-F238E27FC236}">
                <a16:creationId xmlns:a16="http://schemas.microsoft.com/office/drawing/2014/main" id="{5C3FCC2F-064C-4FCB-B457-70B78C816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99416DEA-F554-4712-890A-9A40A4A98D09}" type="slidenum">
              <a:rPr kumimoji="0" lang="zh-TW" altLang="en-US" sz="1400" smtClean="0">
                <a:solidFill>
                  <a:schemeClr val="accent1"/>
                </a:solidFill>
              </a:rPr>
              <a:pPr/>
              <a:t>25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5843" name="文字方塊 4">
            <a:extLst>
              <a:ext uri="{FF2B5EF4-FFF2-40B4-BE49-F238E27FC236}">
                <a16:creationId xmlns:a16="http://schemas.microsoft.com/office/drawing/2014/main" id="{024E2481-F6F1-4E92-B577-9DFC5602B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88913"/>
            <a:ext cx="63373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AutoNum type="arabicPeriod"/>
            </a:pPr>
            <a:r>
              <a:rPr lang="zh-TW" altLang="en-US" sz="4800" dirty="0"/>
              <a:t>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角度</a:t>
            </a:r>
            <a:r>
              <a:rPr lang="zh-TW" altLang="en-US" sz="4800" dirty="0"/>
              <a:t> </a:t>
            </a:r>
            <a:r>
              <a:rPr lang="en-US" altLang="zh-TW" sz="4800" dirty="0"/>
              <a:t>:</a:t>
            </a:r>
            <a:r>
              <a:rPr lang="zh-TW" altLang="en-US" sz="4800" dirty="0"/>
              <a:t>    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0.07</a:t>
            </a:r>
            <a:br>
              <a:rPr lang="en-US" altLang="zh-TW" sz="4800" dirty="0"/>
            </a:br>
            <a:r>
              <a:rPr lang="zh-TW" altLang="en-US" sz="4800" dirty="0"/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可能需要思考比較久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pPr>
              <a:buFontTx/>
              <a:buAutoNum type="arabicPeriod"/>
            </a:pPr>
            <a:r>
              <a:rPr lang="zh-TW" altLang="en-US" sz="4800" dirty="0"/>
              <a:t>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解方程 </a:t>
            </a:r>
            <a:r>
              <a:rPr lang="en-US" altLang="zh-TW" sz="4800" dirty="0"/>
              <a:t>:</a:t>
            </a:r>
            <a:r>
              <a:rPr lang="zh-TW" altLang="en-US" sz="4800" dirty="0"/>
              <a:t> 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0.14</a:t>
            </a:r>
            <a:br>
              <a:rPr lang="en-US" altLang="zh-TW" sz="4800" dirty="0"/>
            </a:br>
            <a:br>
              <a:rPr lang="en-US" altLang="zh-TW" sz="4800" dirty="0"/>
            </a:br>
            <a:r>
              <a:rPr lang="zh-TW" altLang="en-US" sz="4800" dirty="0"/>
              <a:t>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浮點數的判斷很惱人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且需要特別判斷水平線或垂直線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FD863BAB-8433-4A13-8997-794DDDB1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F92533-52BD-4C39-8609-D9C7336A9446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193A1E-8BF7-4F90-9D0C-DD43AB674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/>
              <a:t>1 1 4 2</a:t>
            </a:r>
            <a:br>
              <a:rPr lang="en-US" altLang="zh-TW" sz="2400"/>
            </a:br>
            <a:r>
              <a:rPr lang="en-US" altLang="zh-TW" sz="2400">
                <a:solidFill>
                  <a:srgbClr val="FF0000"/>
                </a:solidFill>
              </a:rPr>
              <a:t>2 3 3 1 </a:t>
            </a:r>
            <a:br>
              <a:rPr lang="en-US" altLang="zh-TW" sz="2400"/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B4F4CF91-6D17-4610-85D6-01FFBC60CD7F}"/>
              </a:ext>
            </a:extLst>
          </p:cNvPr>
          <p:cNvCxnSpPr/>
          <p:nvPr/>
        </p:nvCxnSpPr>
        <p:spPr bwMode="auto">
          <a:xfrm>
            <a:off x="4499992" y="2492896"/>
            <a:ext cx="792088" cy="144016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2A9CDEF0-6305-42BD-84B5-040E4390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AB5005-61DB-4388-A4A7-D2670208F75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4135C8D-9EEE-446A-B4AD-7E10D0636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/>
              <a:t>1 1 4 2</a:t>
            </a:r>
            <a:br>
              <a:rPr lang="en-US" altLang="zh-TW" sz="2400"/>
            </a:br>
            <a:r>
              <a:rPr lang="en-US" altLang="zh-TW" sz="2400"/>
              <a:t>2 3 3 1 </a:t>
            </a:r>
            <a:br>
              <a:rPr lang="en-US" altLang="zh-TW" sz="2400"/>
            </a:br>
            <a:r>
              <a:rPr lang="en-US" altLang="zh-TW" sz="2400">
                <a:solidFill>
                  <a:srgbClr val="FF0000"/>
                </a:solidFill>
              </a:rPr>
              <a:t>1 -2.0 8 4 </a:t>
            </a:r>
            <a:br>
              <a:rPr lang="en-US" altLang="zh-TW" sz="2400"/>
            </a:br>
            <a:br>
              <a:rPr lang="en-US" altLang="zh-TW" sz="2400"/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B4F4CF91-6D17-4610-85D6-01FFBC60CD7F}"/>
              </a:ext>
            </a:extLst>
          </p:cNvPr>
          <p:cNvCxnSpPr/>
          <p:nvPr/>
        </p:nvCxnSpPr>
        <p:spPr bwMode="auto">
          <a:xfrm>
            <a:off x="4499992" y="2492896"/>
            <a:ext cx="792088" cy="144016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E122020-42C2-4CAA-BAF4-3ADDECEAF2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1196975"/>
            <a:ext cx="4679950" cy="504031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15F16C3C-5339-4E2C-8DC9-BE7DC641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A44131-C3E9-4882-9C4F-4DA1B5FE18E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A811A9D-4141-43DA-83A0-FCA3B3DEB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/>
              <a:t>1 1 4 2</a:t>
            </a:r>
            <a:br>
              <a:rPr lang="en-US" altLang="zh-TW" sz="2400"/>
            </a:br>
            <a:r>
              <a:rPr lang="en-US" altLang="zh-TW" sz="2400"/>
              <a:t>2 3 3 1 </a:t>
            </a:r>
            <a:br>
              <a:rPr lang="en-US" altLang="zh-TW" sz="2400"/>
            </a:br>
            <a:r>
              <a:rPr lang="en-US" altLang="zh-TW" sz="2400"/>
              <a:t>1 -2.0 8 4 </a:t>
            </a:r>
            <a:br>
              <a:rPr lang="en-US" altLang="zh-TW" sz="2400"/>
            </a:br>
            <a:r>
              <a:rPr lang="en-US" altLang="zh-TW" sz="2400">
                <a:solidFill>
                  <a:srgbClr val="FF0000"/>
                </a:solidFill>
              </a:rPr>
              <a:t>1 4 8 2 </a:t>
            </a:r>
            <a:br>
              <a:rPr lang="en-US" altLang="zh-TW" sz="2400"/>
            </a:br>
            <a:br>
              <a:rPr lang="en-US" altLang="zh-TW" sz="2400"/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B4F4CF91-6D17-4610-85D6-01FFBC60CD7F}"/>
              </a:ext>
            </a:extLst>
          </p:cNvPr>
          <p:cNvCxnSpPr/>
          <p:nvPr/>
        </p:nvCxnSpPr>
        <p:spPr bwMode="auto">
          <a:xfrm>
            <a:off x="4499992" y="2492896"/>
            <a:ext cx="792088" cy="144016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E122020-42C2-4CAA-BAF4-3ADDECEAF2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1196975"/>
            <a:ext cx="4679950" cy="50403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5A83952-DF69-408E-8CBB-695EF7F38FB7}"/>
              </a:ext>
            </a:extLst>
          </p:cNvPr>
          <p:cNvCxnSpPr/>
          <p:nvPr/>
        </p:nvCxnSpPr>
        <p:spPr bwMode="auto">
          <a:xfrm>
            <a:off x="4067944" y="980728"/>
            <a:ext cx="4618856" cy="18002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905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9770750A-A26C-455A-BCF9-C4F00BDE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E6D1EB-1B4B-4A42-AABF-51A7B00EAC62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A16B2AE-D850-4028-A937-C0C166A47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/>
              <a:t>1 1 4 2</a:t>
            </a:r>
            <a:br>
              <a:rPr lang="en-US" altLang="zh-TW" sz="2400"/>
            </a:br>
            <a:r>
              <a:rPr lang="en-US" altLang="zh-TW" sz="2400"/>
              <a:t>2 3 3 1 </a:t>
            </a:r>
            <a:br>
              <a:rPr lang="en-US" altLang="zh-TW" sz="2400"/>
            </a:br>
            <a:r>
              <a:rPr lang="en-US" altLang="zh-TW" sz="2400"/>
              <a:t>1 -2.0 8 4 </a:t>
            </a:r>
            <a:br>
              <a:rPr lang="en-US" altLang="zh-TW" sz="2400"/>
            </a:br>
            <a:r>
              <a:rPr lang="en-US" altLang="zh-TW" sz="2400"/>
              <a:t>1 4 8 2 </a:t>
            </a:r>
            <a:br>
              <a:rPr lang="en-US" altLang="zh-TW" sz="2400"/>
            </a:br>
            <a:r>
              <a:rPr lang="en-US" altLang="zh-TW" sz="2400">
                <a:solidFill>
                  <a:srgbClr val="FF0000"/>
                </a:solidFill>
              </a:rPr>
              <a:t>3 3 6 -2.0</a:t>
            </a:r>
            <a:br>
              <a:rPr lang="en-US" altLang="zh-TW" sz="2400"/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B4F4CF91-6D17-4610-85D6-01FFBC60CD7F}"/>
              </a:ext>
            </a:extLst>
          </p:cNvPr>
          <p:cNvCxnSpPr/>
          <p:nvPr/>
        </p:nvCxnSpPr>
        <p:spPr bwMode="auto">
          <a:xfrm>
            <a:off x="4499992" y="2492896"/>
            <a:ext cx="792088" cy="144016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E122020-42C2-4CAA-BAF4-3ADDECEAF2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1196975"/>
            <a:ext cx="4679950" cy="50403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5A83952-DF69-408E-8CBB-695EF7F38FB7}"/>
              </a:ext>
            </a:extLst>
          </p:cNvPr>
          <p:cNvCxnSpPr/>
          <p:nvPr/>
        </p:nvCxnSpPr>
        <p:spPr bwMode="auto">
          <a:xfrm>
            <a:off x="4067944" y="980728"/>
            <a:ext cx="4618856" cy="1800200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glow rad="1905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83DE6824-CAF9-4A30-BF05-E740A970AE86}"/>
              </a:ext>
            </a:extLst>
          </p:cNvPr>
          <p:cNvCxnSpPr>
            <a:cxnSpLocks/>
          </p:cNvCxnSpPr>
          <p:nvPr/>
        </p:nvCxnSpPr>
        <p:spPr bwMode="auto">
          <a:xfrm>
            <a:off x="5148064" y="2348880"/>
            <a:ext cx="2016224" cy="309634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>
            <a:extLst>
              <a:ext uri="{FF2B5EF4-FFF2-40B4-BE49-F238E27FC236}">
                <a16:creationId xmlns:a16="http://schemas.microsoft.com/office/drawing/2014/main" id="{7486B185-D88B-48DA-B007-03FBA707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07C3FD-1CEB-4B5F-A7A2-16948F943C3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E43FA5D-5E94-4057-8211-702B522C4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800"/>
            <a:ext cx="2016125" cy="253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/>
              <a:t>5 </a:t>
            </a:r>
            <a:br>
              <a:rPr lang="en-US" altLang="zh-TW" sz="2400"/>
            </a:br>
            <a:r>
              <a:rPr lang="en-US" altLang="zh-TW" sz="2400"/>
              <a:t>1 1 4 2</a:t>
            </a:r>
            <a:br>
              <a:rPr lang="en-US" altLang="zh-TW" sz="2400"/>
            </a:br>
            <a:r>
              <a:rPr lang="en-US" altLang="zh-TW" sz="2400"/>
              <a:t>2 3 3 1 </a:t>
            </a:r>
            <a:br>
              <a:rPr lang="en-US" altLang="zh-TW" sz="2400"/>
            </a:br>
            <a:r>
              <a:rPr lang="en-US" altLang="zh-TW" sz="2400"/>
              <a:t>1 -2.0 8 4 </a:t>
            </a:r>
            <a:br>
              <a:rPr lang="en-US" altLang="zh-TW" sz="2400"/>
            </a:br>
            <a:r>
              <a:rPr lang="en-US" altLang="zh-TW" sz="2400"/>
              <a:t>1 4 8 2 </a:t>
            </a:r>
            <a:br>
              <a:rPr lang="en-US" altLang="zh-TW" sz="2400"/>
            </a:br>
            <a:r>
              <a:rPr lang="en-US" altLang="zh-TW" sz="2400"/>
              <a:t>3 3 6 -2.0</a:t>
            </a:r>
            <a:br>
              <a:rPr lang="en-US" altLang="zh-TW" sz="2400"/>
            </a:br>
            <a:endParaRPr lang="zh-TW" altLang="en-US" sz="240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F90C416E-CE74-4796-8488-3504C62B6E64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3213100"/>
            <a:ext cx="1800225" cy="7207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B4F4CF91-6D17-4610-85D6-01FFBC60CD7F}"/>
              </a:ext>
            </a:extLst>
          </p:cNvPr>
          <p:cNvCxnSpPr/>
          <p:nvPr/>
        </p:nvCxnSpPr>
        <p:spPr bwMode="auto">
          <a:xfrm>
            <a:off x="4499992" y="2492896"/>
            <a:ext cx="792088" cy="144016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E122020-42C2-4CAA-BAF4-3ADDECEAF2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0200" y="1196975"/>
            <a:ext cx="4679950" cy="50403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75A83952-DF69-408E-8CBB-695EF7F38FB7}"/>
              </a:ext>
            </a:extLst>
          </p:cNvPr>
          <p:cNvCxnSpPr/>
          <p:nvPr/>
        </p:nvCxnSpPr>
        <p:spPr bwMode="auto">
          <a:xfrm>
            <a:off x="4067944" y="980728"/>
            <a:ext cx="4618856" cy="180020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90500">
              <a:schemeClr val="bg1"/>
            </a:glow>
            <a:outerShdw blurRad="40000" dist="23000" dir="5400000" sx="1000" sy="1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83DE6824-CAF9-4A30-BF05-E740A970AE86}"/>
              </a:ext>
            </a:extLst>
          </p:cNvPr>
          <p:cNvCxnSpPr>
            <a:cxnSpLocks/>
          </p:cNvCxnSpPr>
          <p:nvPr/>
        </p:nvCxnSpPr>
        <p:spPr bwMode="auto">
          <a:xfrm>
            <a:off x="5148064" y="2348880"/>
            <a:ext cx="2016224" cy="309634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ffectLst>
            <a:glow rad="152400">
              <a:schemeClr val="bg1"/>
            </a:glow>
            <a:outerShdw blurRad="40000" dist="20000" dir="5400000" sx="1000" sy="1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393" name="文字方塊 1">
            <a:extLst>
              <a:ext uri="{FF2B5EF4-FFF2-40B4-BE49-F238E27FC236}">
                <a16:creationId xmlns:a16="http://schemas.microsoft.com/office/drawing/2014/main" id="{288C9583-D226-4458-A754-56A77160F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80645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4" name="文字方塊 9">
            <a:extLst>
              <a:ext uri="{FF2B5EF4-FFF2-40B4-BE49-F238E27FC236}">
                <a16:creationId xmlns:a16="http://schemas.microsoft.com/office/drawing/2014/main" id="{FAA368FA-28CC-4AA2-8D5E-C83AB5DB1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1125538"/>
            <a:ext cx="35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5" name="文字方塊 10">
            <a:extLst>
              <a:ext uri="{FF2B5EF4-FFF2-40B4-BE49-F238E27FC236}">
                <a16:creationId xmlns:a16="http://schemas.microsoft.com/office/drawing/2014/main" id="{134B1731-3E6A-46D9-AA6B-444283D5B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013" y="2132013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6" name="文字方塊 11">
            <a:extLst>
              <a:ext uri="{FF2B5EF4-FFF2-40B4-BE49-F238E27FC236}">
                <a16:creationId xmlns:a16="http://schemas.microsoft.com/office/drawing/2014/main" id="{B0FB34B4-2BC0-48AE-9AC9-CC73115EE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3665538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1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7" name="文字方塊 12">
            <a:extLst>
              <a:ext uri="{FF2B5EF4-FFF2-40B4-BE49-F238E27FC236}">
                <a16:creationId xmlns:a16="http://schemas.microsoft.com/office/drawing/2014/main" id="{6EA9D932-0EA2-4836-BE2E-568D793DF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55738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8" name="文字方塊 13">
            <a:extLst>
              <a:ext uri="{FF2B5EF4-FFF2-40B4-BE49-F238E27FC236}">
                <a16:creationId xmlns:a16="http://schemas.microsoft.com/office/drawing/2014/main" id="{0507E4FD-7B53-4D6E-A3FA-4B601A901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5876925"/>
            <a:ext cx="35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399" name="文字方塊 14">
            <a:extLst>
              <a:ext uri="{FF2B5EF4-FFF2-40B4-BE49-F238E27FC236}">
                <a16:creationId xmlns:a16="http://schemas.microsoft.com/office/drawing/2014/main" id="{C7CBD8F2-0DE0-4A7B-9533-30AD0180E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1776413"/>
            <a:ext cx="354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4</a:t>
            </a:r>
          </a:p>
        </p:txBody>
      </p:sp>
      <p:sp>
        <p:nvSpPr>
          <p:cNvPr id="16400" name="文字方塊 15">
            <a:extLst>
              <a:ext uri="{FF2B5EF4-FFF2-40B4-BE49-F238E27FC236}">
                <a16:creationId xmlns:a16="http://schemas.microsoft.com/office/drawing/2014/main" id="{D91F6E2B-26A1-4BE5-8ED1-05B4D5DA8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660400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4</a:t>
            </a:r>
          </a:p>
        </p:txBody>
      </p:sp>
      <p:sp>
        <p:nvSpPr>
          <p:cNvPr id="16401" name="文字方塊 16">
            <a:extLst>
              <a:ext uri="{FF2B5EF4-FFF2-40B4-BE49-F238E27FC236}">
                <a16:creationId xmlns:a16="http://schemas.microsoft.com/office/drawing/2014/main" id="{AE4F40F6-0430-4720-ADC7-A215898E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2109788"/>
            <a:ext cx="354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16402" name="文字方塊 17">
            <a:extLst>
              <a:ext uri="{FF2B5EF4-FFF2-40B4-BE49-F238E27FC236}">
                <a16:creationId xmlns:a16="http://schemas.microsoft.com/office/drawing/2014/main" id="{F31E7724-2942-4583-B97A-C4915D325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713" y="2001838"/>
            <a:ext cx="354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74AC72E-6B62-48E5-AB76-2F20A23845B8}"/>
              </a:ext>
            </a:extLst>
          </p:cNvPr>
          <p:cNvSpPr txBox="1"/>
          <p:nvPr/>
        </p:nvSpPr>
        <p:spPr>
          <a:xfrm>
            <a:off x="251520" y="4575776"/>
            <a:ext cx="30243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Output :</a:t>
            </a:r>
          </a:p>
          <a:p>
            <a:pPr eaLnBrk="1" hangingPunct="1">
              <a:defRPr/>
            </a:pPr>
            <a:r>
              <a:rPr lang="en-US" altLang="zh-TW" dirty="0">
                <a:highlight>
                  <a:srgbClr val="FFFF00"/>
                </a:highlight>
              </a:rPr>
              <a:t>Top sticks:  2, 4, 5.</a:t>
            </a:r>
            <a:endParaRPr lang="zh-TW" alt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>
            <a:extLst>
              <a:ext uri="{FF2B5EF4-FFF2-40B4-BE49-F238E27FC236}">
                <a16:creationId xmlns:a16="http://schemas.microsoft.com/office/drawing/2014/main" id="{56623893-DB7D-4850-BA8A-C2A7F0E49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0A6B3C-6AB4-4FCC-82E0-35B301FE4DF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8435" name="矩形 5">
            <a:extLst>
              <a:ext uri="{FF2B5EF4-FFF2-40B4-BE49-F238E27FC236}">
                <a16:creationId xmlns:a16="http://schemas.microsoft.com/office/drawing/2014/main" id="{C235D1C8-7292-4178-AC56-526625A7F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8424862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解法：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先看一下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2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 線段相交會出現的情況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436" name="文字方塊 8">
            <a:extLst>
              <a:ext uri="{FF2B5EF4-FFF2-40B4-BE49-F238E27FC236}">
                <a16:creationId xmlns:a16="http://schemas.microsoft.com/office/drawing/2014/main" id="{390CADDB-6F37-4987-9215-3E849431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0838"/>
            <a:ext cx="6553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4000">
                <a:ea typeface="新細明體" panose="02020500000000000000" pitchFamily="18" charset="-120"/>
              </a:rPr>
              <a:t>第一組 </a:t>
            </a:r>
            <a:r>
              <a:rPr lang="en-US" altLang="zh-TW" sz="4000">
                <a:ea typeface="新細明體" panose="02020500000000000000" pitchFamily="18" charset="-120"/>
              </a:rPr>
              <a:t>:</a:t>
            </a:r>
            <a:r>
              <a:rPr lang="zh-TW" altLang="en-US" sz="4000">
                <a:ea typeface="新細明體" panose="02020500000000000000" pitchFamily="18" charset="-120"/>
              </a:rPr>
              <a:t> 交點在 </a:t>
            </a:r>
            <a:r>
              <a:rPr lang="en-US" altLang="zh-TW" sz="4000">
                <a:ea typeface="新細明體" panose="02020500000000000000" pitchFamily="18" charset="-120"/>
              </a:rPr>
              <a:t>CD</a:t>
            </a:r>
            <a:r>
              <a:rPr lang="zh-TW" altLang="en-US" sz="4000">
                <a:ea typeface="新細明體" panose="02020500000000000000" pitchFamily="18" charset="-120"/>
              </a:rPr>
              <a:t> 線段上</a:t>
            </a:r>
            <a:endParaRPr lang="en-US" altLang="zh-TW" sz="400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0AA89C16-5D5D-4479-ACC7-E7F88A751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265113"/>
            <a:ext cx="3097212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F786CE10-2D8B-4674-99FF-6CA51556A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263525"/>
            <a:ext cx="309562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FEBC9FDD-AABE-4E36-BBDD-668426834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1985963"/>
            <a:ext cx="3097213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圖片 6" descr="一張含有 光, 交通, 黑暗, 膝上型電腦 的圖片&#10;&#10;自動產生的描述">
            <a:extLst>
              <a:ext uri="{FF2B5EF4-FFF2-40B4-BE49-F238E27FC236}">
                <a16:creationId xmlns:a16="http://schemas.microsoft.com/office/drawing/2014/main" id="{4177D079-EFA8-4CB8-9080-6BD2534E1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060575"/>
            <a:ext cx="309562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文字方塊 33">
            <a:extLst>
              <a:ext uri="{FF2B5EF4-FFF2-40B4-BE49-F238E27FC236}">
                <a16:creationId xmlns:a16="http://schemas.microsoft.com/office/drawing/2014/main" id="{A1B8924F-9D6B-45D8-AE66-E9E200987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60388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3" name="文字方塊 34">
            <a:extLst>
              <a:ext uri="{FF2B5EF4-FFF2-40B4-BE49-F238E27FC236}">
                <a16:creationId xmlns:a16="http://schemas.microsoft.com/office/drawing/2014/main" id="{F650D1B4-79CE-4834-B2DE-FDC932129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131888"/>
            <a:ext cx="296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4" name="文字方塊 35">
            <a:extLst>
              <a:ext uri="{FF2B5EF4-FFF2-40B4-BE49-F238E27FC236}">
                <a16:creationId xmlns:a16="http://schemas.microsoft.com/office/drawing/2014/main" id="{52923E14-C6AD-4524-94A7-581574136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09563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5" name="文字方塊 36">
            <a:extLst>
              <a:ext uri="{FF2B5EF4-FFF2-40B4-BE49-F238E27FC236}">
                <a16:creationId xmlns:a16="http://schemas.microsoft.com/office/drawing/2014/main" id="{CABF7B62-7DFF-448D-B7FA-0FF51C55C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2101850"/>
            <a:ext cx="319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6" name="文字方塊 33">
            <a:extLst>
              <a:ext uri="{FF2B5EF4-FFF2-40B4-BE49-F238E27FC236}">
                <a16:creationId xmlns:a16="http://schemas.microsoft.com/office/drawing/2014/main" id="{89BA3A90-55B4-4F96-BC82-8636CF187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613" y="1131888"/>
            <a:ext cx="298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7" name="文字方塊 34">
            <a:extLst>
              <a:ext uri="{FF2B5EF4-FFF2-40B4-BE49-F238E27FC236}">
                <a16:creationId xmlns:a16="http://schemas.microsoft.com/office/drawing/2014/main" id="{897F063D-20D3-4F4B-8CAC-B9ACE3DCE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581025"/>
            <a:ext cx="29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8" name="文字方塊 35">
            <a:extLst>
              <a:ext uri="{FF2B5EF4-FFF2-40B4-BE49-F238E27FC236}">
                <a16:creationId xmlns:a16="http://schemas.microsoft.com/office/drawing/2014/main" id="{ECD908BE-9C3F-495C-9693-A3EB2209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0" y="350838"/>
            <a:ext cx="298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69" name="文字方塊 36">
            <a:extLst>
              <a:ext uri="{FF2B5EF4-FFF2-40B4-BE49-F238E27FC236}">
                <a16:creationId xmlns:a16="http://schemas.microsoft.com/office/drawing/2014/main" id="{4E1DBFEA-13FA-44FF-A4A0-3E76DBB6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563" y="2143125"/>
            <a:ext cx="31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0" name="文字方塊 33">
            <a:extLst>
              <a:ext uri="{FF2B5EF4-FFF2-40B4-BE49-F238E27FC236}">
                <a16:creationId xmlns:a16="http://schemas.microsoft.com/office/drawing/2014/main" id="{C27F1904-3EE2-4DA9-8D16-AE80E79B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2308225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1" name="文字方塊 34">
            <a:extLst>
              <a:ext uri="{FF2B5EF4-FFF2-40B4-BE49-F238E27FC236}">
                <a16:creationId xmlns:a16="http://schemas.microsoft.com/office/drawing/2014/main" id="{D88CA3C9-AF46-4237-9E85-160058448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2878138"/>
            <a:ext cx="296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2" name="文字方塊 35">
            <a:extLst>
              <a:ext uri="{FF2B5EF4-FFF2-40B4-BE49-F238E27FC236}">
                <a16:creationId xmlns:a16="http://schemas.microsoft.com/office/drawing/2014/main" id="{4451E72C-E975-4E36-B0CD-F2FCFD116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844925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3" name="文字方塊 36">
            <a:extLst>
              <a:ext uri="{FF2B5EF4-FFF2-40B4-BE49-F238E27FC236}">
                <a16:creationId xmlns:a16="http://schemas.microsoft.com/office/drawing/2014/main" id="{036AE789-4DA1-4077-95DF-A95E9B76B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101850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4" name="文字方塊 33">
            <a:extLst>
              <a:ext uri="{FF2B5EF4-FFF2-40B4-BE49-F238E27FC236}">
                <a16:creationId xmlns:a16="http://schemas.microsoft.com/office/drawing/2014/main" id="{FA76171C-40A6-492A-8833-9DF2B3246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138" y="2927350"/>
            <a:ext cx="298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5" name="文字方塊 34">
            <a:extLst>
              <a:ext uri="{FF2B5EF4-FFF2-40B4-BE49-F238E27FC236}">
                <a16:creationId xmlns:a16="http://schemas.microsoft.com/office/drawing/2014/main" id="{725ABAC4-59AC-4FC2-BB63-E337BA80D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76488"/>
            <a:ext cx="29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6" name="文字方塊 35">
            <a:extLst>
              <a:ext uri="{FF2B5EF4-FFF2-40B4-BE49-F238E27FC236}">
                <a16:creationId xmlns:a16="http://schemas.microsoft.com/office/drawing/2014/main" id="{F8C75ED8-38BD-447D-8B53-53FF6843F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3871913"/>
            <a:ext cx="300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9477" name="文字方塊 36">
            <a:extLst>
              <a:ext uri="{FF2B5EF4-FFF2-40B4-BE49-F238E27FC236}">
                <a16:creationId xmlns:a16="http://schemas.microsoft.com/office/drawing/2014/main" id="{4F993AE1-1806-4312-8499-31AEC222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101850"/>
            <a:ext cx="31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D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66D20B-A769-42A5-9B70-3B2909FAF0B3}"/>
              </a:ext>
            </a:extLst>
          </p:cNvPr>
          <p:cNvSpPr txBox="1"/>
          <p:nvPr/>
        </p:nvSpPr>
        <p:spPr>
          <a:xfrm>
            <a:off x="1659438" y="205588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1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C82C5AB-5B8E-41F2-9FA5-2B4D9A1025EC}"/>
              </a:ext>
            </a:extLst>
          </p:cNvPr>
          <p:cNvSpPr txBox="1"/>
          <p:nvPr/>
        </p:nvSpPr>
        <p:spPr>
          <a:xfrm>
            <a:off x="5666906" y="223219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2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3030B4A-0197-4F44-AF1D-7B17F84C5516}"/>
              </a:ext>
            </a:extLst>
          </p:cNvPr>
          <p:cNvSpPr txBox="1"/>
          <p:nvPr/>
        </p:nvSpPr>
        <p:spPr>
          <a:xfrm>
            <a:off x="284127" y="1901964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3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4C85F26-F143-4562-917C-0B29A8249ABC}"/>
              </a:ext>
            </a:extLst>
          </p:cNvPr>
          <p:cNvSpPr txBox="1"/>
          <p:nvPr/>
        </p:nvSpPr>
        <p:spPr>
          <a:xfrm>
            <a:off x="4929264" y="1830015"/>
            <a:ext cx="35298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highlight>
                  <a:srgbClr val="FFFF00"/>
                </a:highlight>
              </a:rPr>
              <a:t>4</a:t>
            </a: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009B3CE0-8358-4EAA-9BEF-8DEE9139C6F7}"/>
              </a:ext>
            </a:extLst>
          </p:cNvPr>
          <p:cNvGraphicFramePr>
            <a:graphicFrameLocks noGrp="1"/>
          </p:cNvGraphicFramePr>
          <p:nvPr/>
        </p:nvGraphicFramePr>
        <p:xfrm>
          <a:off x="646245" y="4410307"/>
          <a:ext cx="7992890" cy="222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8">
                  <a:extLst>
                    <a:ext uri="{9D8B030D-6E8A-4147-A177-3AD203B41FA5}">
                      <a16:colId xmlns:a16="http://schemas.microsoft.com/office/drawing/2014/main" val="2132361039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642646785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124084756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733768853"/>
                    </a:ext>
                  </a:extLst>
                </a:gridCol>
                <a:gridCol w="1598578">
                  <a:extLst>
                    <a:ext uri="{9D8B030D-6E8A-4147-A177-3AD203B41FA5}">
                      <a16:colId xmlns:a16="http://schemas.microsoft.com/office/drawing/2014/main" val="3303170074"/>
                    </a:ext>
                  </a:extLst>
                </a:gridCol>
              </a:tblGrid>
              <a:tr h="44565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AC)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(AB , AD)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(CD , CB)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75075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highlight>
                            <a:srgbClr val="FFFF00"/>
                          </a:highlight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1297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452484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30831"/>
                  </a:ext>
                </a:extLst>
              </a:tr>
              <a:tr h="445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*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3766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2945</TotalTime>
  <Words>1100</Words>
  <Application>Microsoft Office PowerPoint</Application>
  <PresentationFormat>如螢幕大小 (4:3)</PresentationFormat>
  <Paragraphs>357</Paragraphs>
  <Slides>25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4" baseType="lpstr">
      <vt:lpstr>Tahoma</vt:lpstr>
      <vt:lpstr>新細明體</vt:lpstr>
      <vt:lpstr>Arial</vt:lpstr>
      <vt:lpstr>標楷體</vt:lpstr>
      <vt:lpstr>Wingdings</vt:lpstr>
      <vt:lpstr>Times New Roman</vt:lpstr>
      <vt:lpstr>Leelawadee</vt:lpstr>
      <vt:lpstr>Symbol</vt:lpstr>
      <vt:lpstr>Blends</vt:lpstr>
      <vt:lpstr>10902: Pick-up Sticks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pplabeveryone</cp:lastModifiedBy>
  <cp:revision>129</cp:revision>
  <dcterms:created xsi:type="dcterms:W3CDTF">1601-01-01T00:00:00Z</dcterms:created>
  <dcterms:modified xsi:type="dcterms:W3CDTF">2019-03-30T08:37:36Z</dcterms:modified>
</cp:coreProperties>
</file>