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0" r:id="rId4"/>
    <p:sldId id="312" r:id="rId5"/>
    <p:sldId id="313" r:id="rId6"/>
    <p:sldId id="311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3" autoAdjust="0"/>
    <p:restoredTop sz="92121" autoAdjust="0"/>
  </p:normalViewPr>
  <p:slideViewPr>
    <p:cSldViewPr>
      <p:cViewPr>
        <p:scale>
          <a:sx n="100" d="100"/>
          <a:sy n="100" d="100"/>
        </p:scale>
        <p:origin x="-194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45A57-C1A5-44F1-8D50-44BD0E68B1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42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A9F74DC-46C7-45D9-BB02-D08F5032CC58}" type="slidenum">
              <a:rPr lang="zh-TW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>
              <a:latin typeface="Tahoma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30839ED-BAF0-443E-8C7D-1EF2294BEF6F}" type="slidenum">
              <a:rPr lang="zh-TW" altLang="en-US" smtClean="0">
                <a:latin typeface="Tahoma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>
              <a:latin typeface="Tahoma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32BC6-402F-4A62-BDCC-FB94F30C6E5E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20FB1-2C15-448F-B5B2-2A9BC3EED93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591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FF15-325F-4074-9192-205940297667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5D04C-3DEE-4B63-A9CF-1EB985194E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093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26D62-371F-4D53-856B-7C6B28146D24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BED9E-C0ED-4FB3-80F1-23A0AD07E5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102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A15D7-D174-49E3-A0E4-44A347699983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08AB6-DB42-4FC0-9917-53A034F2000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665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DF8E3-ADB7-4A7D-A801-56D748C111D5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6E323-1D89-4F9B-9781-155BC34BB1B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849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1048-ACAB-46DD-BDE5-79D3B3F42877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9B15F-B775-4BBD-9687-168A5C48239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1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364EE-5F0D-4514-B238-01117F8B8F2C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8F47-C3E3-409F-BFEC-2DAC16F7B92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724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7820A-A312-4818-9384-75DA0F70B16D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899CF-D071-4C84-AC76-CA8D5B26AC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863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6B91A-A57A-4490-B412-D10835444DD4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DFAA0-467C-4BFA-A10B-116361B6834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877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26527-DE44-4578-9C9E-C85D03049585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55594-AAAD-4DE8-95B6-89E6EEE963F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373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88C1B-5995-4488-B512-95C509F58F22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84E42-C2A4-440F-8916-692D4E3BCAA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1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0AD9296-C265-4686-911E-502A8F48311A}" type="datetime1">
              <a:rPr lang="zh-TW" altLang="en-US"/>
              <a:pPr>
                <a:defRPr/>
              </a:pPr>
              <a:t>2019/5/7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7861948-5DED-4FDF-A278-F82A993655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2D7212D-069D-4F34-B958-C804DC99209C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22138" y="-98649"/>
            <a:ext cx="8642350" cy="1295401"/>
          </a:xfrm>
        </p:spPr>
        <p:txBody>
          <a:bodyPr/>
          <a:lstStyle/>
          <a:p>
            <a:pPr eaLnBrk="1" hangingPunct="1"/>
            <a:r>
              <a:rPr lang="en-US" altLang="zh-TW" sz="4000" b="1" dirty="0" smtClean="0">
                <a:latin typeface="Times New Roman" charset="0"/>
              </a:rPr>
              <a:t>11327:Enumerating Rational Numbers</a:t>
            </a:r>
            <a:endParaRPr lang="en-US" altLang="zh-TW" sz="40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charset="0"/>
              </a:rPr>
              <a:t>★★★☆☆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dirty="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en-US" altLang="zh-TW" sz="2400" dirty="0" smtClean="0">
                <a:latin typeface="Times New Roman" charset="0"/>
              </a:rPr>
              <a:t>11327:Enumerating Rational Numbers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dirty="0" smtClean="0">
                <a:latin typeface="Times New Roman" charset="0"/>
              </a:rPr>
              <a:t>黃暄閔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dirty="0" smtClean="0">
                <a:latin typeface="Times New Roman" charset="0"/>
              </a:rPr>
              <a:t>20</a:t>
            </a:r>
            <a:r>
              <a:rPr lang="en-US" altLang="zh-TW" sz="2400" dirty="0" smtClean="0">
                <a:latin typeface="Times New Roman" charset="0"/>
              </a:rPr>
              <a:t>19</a:t>
            </a:r>
            <a:r>
              <a:rPr lang="zh-TW" altLang="en-US" sz="2400" dirty="0" smtClean="0">
                <a:latin typeface="Times New Roman" charset="0"/>
              </a:rPr>
              <a:t>年</a:t>
            </a:r>
            <a:r>
              <a:rPr lang="en-US" altLang="zh-TW" sz="2400" dirty="0">
                <a:latin typeface="Times New Roman" charset="0"/>
              </a:rPr>
              <a:t>5</a:t>
            </a:r>
            <a:r>
              <a:rPr lang="zh-TW" altLang="en-US" sz="2400" dirty="0" smtClean="0">
                <a:latin typeface="Times New Roman" charset="0"/>
              </a:rPr>
              <a:t>月</a:t>
            </a:r>
            <a:r>
              <a:rPr lang="en-US" altLang="zh-TW" sz="2400" dirty="0">
                <a:latin typeface="Times New Roman" charset="0"/>
              </a:rPr>
              <a:t>9</a:t>
            </a:r>
            <a:r>
              <a:rPr lang="zh-TW" altLang="en-US" sz="2400" dirty="0" smtClean="0">
                <a:latin typeface="Times New Roman" charset="0"/>
              </a:rPr>
              <a:t>日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/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dirty="0" smtClean="0">
                <a:latin typeface="Times New Roman" charset="0"/>
              </a:rPr>
              <a:t>給定一整數</a:t>
            </a:r>
            <a:r>
              <a:rPr lang="en-US" altLang="zh-TW" sz="2400" dirty="0" smtClean="0">
                <a:latin typeface="Times New Roman" charset="0"/>
              </a:rPr>
              <a:t>n (1&lt;=n&lt;=12, 158, 598, 919)</a:t>
            </a:r>
            <a:r>
              <a:rPr lang="zh-TW" altLang="en-US" sz="2400" dirty="0" smtClean="0">
                <a:latin typeface="Times New Roman" charset="0"/>
              </a:rPr>
              <a:t>，算出在一個無窮數列中第</a:t>
            </a:r>
            <a:r>
              <a:rPr lang="en-US" altLang="zh-TW" sz="2400" dirty="0" smtClean="0">
                <a:latin typeface="Times New Roman" charset="0"/>
              </a:rPr>
              <a:t>n</a:t>
            </a:r>
            <a:r>
              <a:rPr lang="zh-TW" altLang="en-US" sz="2400" dirty="0" smtClean="0">
                <a:latin typeface="Times New Roman" charset="0"/>
              </a:rPr>
              <a:t>個位置所代表的分數。</a:t>
            </a:r>
            <a:endParaRPr lang="en-US" altLang="zh-TW" sz="240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304ACF6-CA97-43A0-BC0D-C48F1692187E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   </a:t>
            </a:r>
            <a:r>
              <a:rPr lang="en-US" altLang="zh-TW" sz="2400" dirty="0" smtClean="0">
                <a:latin typeface="Times New Roman" charset="0"/>
              </a:rPr>
              <a:t>1</a:t>
            </a: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 </a:t>
            </a:r>
            <a:r>
              <a:rPr lang="zh-TW" altLang="zh-TW" sz="2400" dirty="0" smtClean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0/1 </a:t>
            </a:r>
            <a:r>
              <a:rPr lang="en-US" altLang="zh-TW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   </a:t>
            </a:r>
            <a:r>
              <a:rPr lang="en-US" altLang="zh-TW" sz="2400" dirty="0" smtClean="0">
                <a:solidFill>
                  <a:srgbClr val="0066FF"/>
                </a:solidFill>
                <a:latin typeface="Times New Roman" charset="0"/>
              </a:rPr>
              <a:t>//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代表第</a:t>
            </a:r>
            <a:r>
              <a:rPr lang="en-US" altLang="zh-TW" sz="2400" dirty="0" smtClean="0">
                <a:solidFill>
                  <a:srgbClr val="0066FF"/>
                </a:solidFill>
                <a:latin typeface="Times New Roman" charset="0"/>
              </a:rPr>
              <a:t>1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個位置的分數</a:t>
            </a:r>
            <a:endParaRPr lang="en-US" altLang="zh-TW" sz="2400" dirty="0" smtClean="0">
              <a:solidFill>
                <a:srgbClr val="0066FF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                             2   </a:t>
            </a: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</a:t>
            </a:r>
            <a:r>
              <a:rPr lang="zh-TW" altLang="zh-TW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1/1</a:t>
            </a:r>
            <a:r>
              <a:rPr lang="zh-TW" altLang="en-US" sz="2400" dirty="0" smtClean="0">
                <a:latin typeface="Times New Roman" charset="0"/>
              </a:rPr>
              <a:t>     </a:t>
            </a:r>
            <a:r>
              <a:rPr lang="en-US" altLang="zh-TW" sz="2400" dirty="0">
                <a:solidFill>
                  <a:srgbClr val="0066FF"/>
                </a:solidFill>
                <a:latin typeface="Times New Roman" charset="0"/>
              </a:rPr>
              <a:t>//</a:t>
            </a:r>
            <a:r>
              <a:rPr lang="zh-TW" altLang="en-US" sz="2400" dirty="0">
                <a:solidFill>
                  <a:srgbClr val="0066FF"/>
                </a:solidFill>
                <a:latin typeface="Times New Roman" charset="0"/>
              </a:rPr>
              <a:t>代表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第</a:t>
            </a:r>
            <a:r>
              <a:rPr lang="en-US" altLang="zh-TW" sz="2400" dirty="0" smtClean="0">
                <a:solidFill>
                  <a:srgbClr val="0066FF"/>
                </a:solidFill>
                <a:latin typeface="Times New Roman" charset="0"/>
              </a:rPr>
              <a:t>2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個</a:t>
            </a:r>
            <a:r>
              <a:rPr lang="zh-TW" altLang="en-US" sz="2400" dirty="0">
                <a:solidFill>
                  <a:srgbClr val="0066FF"/>
                </a:solidFill>
                <a:latin typeface="Times New Roman" charset="0"/>
              </a:rPr>
              <a:t>位置的分數</a:t>
            </a:r>
            <a:endParaRPr lang="en-US" altLang="zh-TW" sz="2400" dirty="0">
              <a:solidFill>
                <a:srgbClr val="0066FF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</a:rPr>
              <a:t>                             3</a:t>
            </a:r>
            <a:r>
              <a:rPr lang="en-US" altLang="zh-TW" sz="2400" dirty="0" smtClean="0">
                <a:latin typeface="Times New Roman" charset="0"/>
              </a:rPr>
              <a:t>  </a:t>
            </a: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</a:t>
            </a:r>
            <a:r>
              <a:rPr lang="zh-TW" altLang="zh-TW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1/2</a:t>
            </a:r>
            <a:r>
              <a:rPr lang="zh-TW" altLang="en-US" sz="2400" dirty="0" smtClean="0">
                <a:latin typeface="Times New Roman" charset="0"/>
              </a:rPr>
              <a:t>     </a:t>
            </a:r>
            <a:r>
              <a:rPr lang="en-US" altLang="zh-TW" sz="2400" dirty="0" smtClean="0">
                <a:solidFill>
                  <a:srgbClr val="0066FF"/>
                </a:solidFill>
                <a:latin typeface="Times New Roman" charset="0"/>
              </a:rPr>
              <a:t>//</a:t>
            </a:r>
            <a:r>
              <a:rPr lang="zh-TW" altLang="en-US" sz="2400" dirty="0">
                <a:solidFill>
                  <a:srgbClr val="0066FF"/>
                </a:solidFill>
                <a:latin typeface="Times New Roman" charset="0"/>
              </a:rPr>
              <a:t>代表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第</a:t>
            </a:r>
            <a:r>
              <a:rPr lang="en-US" altLang="zh-TW" sz="2400" dirty="0" smtClean="0">
                <a:solidFill>
                  <a:srgbClr val="0066FF"/>
                </a:solidFill>
                <a:latin typeface="Times New Roman" charset="0"/>
              </a:rPr>
              <a:t>3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個</a:t>
            </a:r>
            <a:r>
              <a:rPr lang="zh-TW" altLang="en-US" sz="2400" dirty="0">
                <a:solidFill>
                  <a:srgbClr val="0066FF"/>
                </a:solidFill>
                <a:latin typeface="Times New Roman" charset="0"/>
              </a:rPr>
              <a:t>位置的分數</a:t>
            </a:r>
            <a:endParaRPr lang="en-US" altLang="zh-TW" sz="2400" b="1" dirty="0">
              <a:solidFill>
                <a:srgbClr val="0066FF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 smtClean="0">
                <a:solidFill>
                  <a:srgbClr val="3BA943"/>
                </a:solidFill>
                <a:latin typeface="Times New Roman" charset="0"/>
              </a:rPr>
              <a:t>                             </a:t>
            </a:r>
            <a:r>
              <a:rPr lang="en-US" altLang="zh-TW" sz="2400" dirty="0" smtClean="0">
                <a:latin typeface="Times New Roman" charset="0"/>
              </a:rPr>
              <a:t>12158598919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</a:t>
            </a:r>
            <a:r>
              <a:rPr lang="zh-TW" altLang="zh-TW" sz="2400" dirty="0">
                <a:latin typeface="Times New Roman" charset="0"/>
              </a:rPr>
              <a:t> </a:t>
            </a:r>
            <a:r>
              <a:rPr lang="en-US" altLang="zh-TW" sz="2400" dirty="0" smtClean="0">
                <a:latin typeface="Times New Roman" charset="0"/>
              </a:rPr>
              <a:t> 199999/200000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 smtClean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數列規則</a:t>
            </a:r>
            <a:r>
              <a:rPr lang="en-US" altLang="zh-TW" sz="2400" dirty="0" smtClean="0">
                <a:latin typeface="Times New Roman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for d = 1 </a:t>
            </a:r>
            <a:r>
              <a:rPr lang="en-US" altLang="zh-TW" sz="2400" dirty="0">
                <a:latin typeface="Times New Roman" charset="0"/>
              </a:rPr>
              <a:t>to </a:t>
            </a:r>
            <a:r>
              <a:rPr lang="en-US" altLang="zh-TW" sz="2400" dirty="0" smtClean="0">
                <a:latin typeface="Times New Roman" charset="0"/>
              </a:rPr>
              <a:t>∞(</a:t>
            </a:r>
            <a:r>
              <a:rPr lang="zh-TW" altLang="en-US" sz="2400" dirty="0" smtClean="0">
                <a:latin typeface="Times New Roman" charset="0"/>
              </a:rPr>
              <a:t>無窮</a:t>
            </a:r>
            <a:r>
              <a:rPr lang="en-US" altLang="zh-TW" sz="2400" dirty="0" smtClean="0">
                <a:latin typeface="Times New Roman" charset="0"/>
              </a:rPr>
              <a:t>):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</a:rPr>
              <a:t>	for n=0 to d: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		if  </a:t>
            </a:r>
            <a:r>
              <a:rPr lang="en-US" altLang="zh-TW" sz="2400" dirty="0" err="1" smtClean="0">
                <a:latin typeface="Times New Roman" charset="0"/>
              </a:rPr>
              <a:t>gcd</a:t>
            </a:r>
            <a:r>
              <a:rPr lang="en-US" altLang="zh-TW" sz="2400" dirty="0" smtClean="0">
                <a:latin typeface="Times New Roman" charset="0"/>
              </a:rPr>
              <a:t>(</a:t>
            </a:r>
            <a:r>
              <a:rPr lang="en-US" altLang="zh-TW" sz="2400" dirty="0" err="1" smtClean="0">
                <a:latin typeface="Times New Roman" charset="0"/>
              </a:rPr>
              <a:t>n,d</a:t>
            </a:r>
            <a:r>
              <a:rPr lang="en-US" altLang="zh-TW" sz="2400" dirty="0" smtClean="0">
                <a:latin typeface="Times New Roman" charset="0"/>
              </a:rPr>
              <a:t>) = 1 then print (n/d)</a:t>
            </a: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 smtClean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若</a:t>
            </a:r>
            <a:r>
              <a:rPr lang="en-US" altLang="zh-TW" sz="2400" dirty="0" smtClean="0">
                <a:latin typeface="Times New Roman" charset="0"/>
              </a:rPr>
              <a:t>n</a:t>
            </a:r>
            <a:r>
              <a:rPr lang="zh-TW" altLang="en-US" sz="2400" dirty="0" smtClean="0">
                <a:latin typeface="Times New Roman" charset="0"/>
              </a:rPr>
              <a:t>與</a:t>
            </a:r>
            <a:r>
              <a:rPr lang="en-US" altLang="zh-TW" sz="2400" dirty="0" smtClean="0">
                <a:latin typeface="Times New Roman" charset="0"/>
              </a:rPr>
              <a:t>d</a:t>
            </a:r>
            <a:r>
              <a:rPr lang="zh-TW" altLang="en-US" sz="2400" dirty="0" smtClean="0">
                <a:solidFill>
                  <a:srgbClr val="0066FF"/>
                </a:solidFill>
                <a:latin typeface="Times New Roman" charset="0"/>
              </a:rPr>
              <a:t>互質</a:t>
            </a:r>
            <a:r>
              <a:rPr lang="zh-TW" altLang="en-US" sz="2400" dirty="0" smtClean="0">
                <a:latin typeface="Times New Roman" charset="0"/>
              </a:rPr>
              <a:t>就放進數列</a:t>
            </a: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所以無窮數列為</a:t>
            </a:r>
            <a:r>
              <a:rPr lang="en-US" altLang="zh-TW" sz="2400" dirty="0" smtClean="0">
                <a:latin typeface="Times New Roman" charset="0"/>
              </a:rPr>
              <a:t>:0/1 , 1/1 , 1/2 , 1/3 , 2/3 ,….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 smtClean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</a:rPr>
              <a:t>	</a:t>
            </a:r>
            <a:r>
              <a:rPr lang="en-US" altLang="zh-TW" sz="2400" dirty="0" smtClean="0">
                <a:latin typeface="Times New Roman" charset="0"/>
              </a:rPr>
              <a:t>         (</a:t>
            </a:r>
            <a:r>
              <a:rPr lang="zh-TW" altLang="en-US" sz="2400" dirty="0">
                <a:latin typeface="Times New Roman" charset="0"/>
              </a:rPr>
              <a:t>第</a:t>
            </a:r>
            <a:r>
              <a:rPr lang="zh-TW" altLang="en-US" sz="2400" dirty="0" smtClean="0">
                <a:latin typeface="Times New Roman" charset="0"/>
              </a:rPr>
              <a:t>一個位置特例，分母為</a:t>
            </a:r>
            <a:r>
              <a:rPr lang="en-US" altLang="zh-TW" sz="2400" dirty="0" smtClean="0">
                <a:latin typeface="Times New Roman" charset="0"/>
              </a:rPr>
              <a:t>1</a:t>
            </a:r>
            <a:r>
              <a:rPr lang="zh-TW" altLang="en-US" sz="2400" dirty="0" smtClean="0">
                <a:latin typeface="Times New Roman" charset="0"/>
              </a:rPr>
              <a:t>分子為</a:t>
            </a:r>
            <a:r>
              <a:rPr lang="en-US" altLang="zh-TW" sz="2400" dirty="0" smtClean="0">
                <a:latin typeface="Times New Roman" charset="0"/>
              </a:rPr>
              <a:t>0)</a:t>
            </a:r>
            <a:endParaRPr lang="en-US" altLang="zh-TW" sz="2400" dirty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dirty="0" smtClean="0">
              <a:latin typeface="Times New Roman" charset="0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3203848" y="5589240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d=1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3851920" y="5589240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d=2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4572000" y="5589240"/>
            <a:ext cx="10081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d=3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750" y="765175"/>
            <a:ext cx="860425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charset="0"/>
              </a:rPr>
              <a:t>預先設好數列</a:t>
            </a:r>
            <a:r>
              <a:rPr lang="en-US" altLang="zh-TW" sz="2400" dirty="0" smtClean="0">
                <a:latin typeface="Times New Roman" charset="0"/>
              </a:rPr>
              <a:t>(DP)</a:t>
            </a:r>
            <a:r>
              <a:rPr lang="zh-TW" altLang="en-US" sz="2400" dirty="0" smtClean="0">
                <a:latin typeface="Times New Roman" charset="0"/>
              </a:rPr>
              <a:t>再用暴力法找位置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  <a:sym typeface="Wingdings" pitchFamily="2" charset="2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首先建立尤拉函數表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  </a:t>
            </a:r>
            <a:r>
              <a:rPr lang="el-GR" altLang="zh-TW" sz="2400" dirty="0">
                <a:latin typeface="Times New Roman" charset="0"/>
              </a:rPr>
              <a:t>φ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(n) </a:t>
            </a:r>
            <a:r>
              <a:rPr lang="zh-TW" altLang="en-US" sz="2400" kern="1200" dirty="0">
                <a:solidFill>
                  <a:schemeClr val="bg2"/>
                </a:solidFill>
              </a:rPr>
              <a:t>代表不大於</a:t>
            </a:r>
            <a:r>
              <a:rPr lang="en-US" altLang="zh-TW" sz="2400" kern="1200" dirty="0">
                <a:solidFill>
                  <a:schemeClr val="bg2"/>
                </a:solidFill>
              </a:rPr>
              <a:t>n</a:t>
            </a:r>
            <a:r>
              <a:rPr lang="zh-TW" altLang="en-US" sz="2400" kern="1200" dirty="0">
                <a:solidFill>
                  <a:schemeClr val="bg2"/>
                </a:solidFill>
              </a:rPr>
              <a:t>且與</a:t>
            </a:r>
            <a:r>
              <a:rPr lang="en-US" altLang="zh-TW" sz="2400" kern="1200" dirty="0">
                <a:solidFill>
                  <a:schemeClr val="bg2"/>
                </a:solidFill>
              </a:rPr>
              <a:t>n</a:t>
            </a:r>
            <a:r>
              <a:rPr lang="zh-TW" altLang="en-US" sz="2400" kern="1200" dirty="0">
                <a:solidFill>
                  <a:schemeClr val="bg2"/>
                </a:solidFill>
              </a:rPr>
              <a:t>互質的自然數的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個數</a:t>
            </a:r>
            <a:endParaRPr lang="en-US" altLang="zh-TW" sz="2400" kern="1200" dirty="0" smtClean="0">
              <a:solidFill>
                <a:schemeClr val="bg2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  Ex:</a:t>
            </a:r>
            <a:r>
              <a:rPr lang="el-GR" altLang="zh-TW" sz="2400" kern="1200" dirty="0">
                <a:solidFill>
                  <a:schemeClr val="bg2"/>
                </a:solidFill>
              </a:rPr>
              <a:t> </a:t>
            </a:r>
            <a:r>
              <a:rPr lang="el-GR" altLang="zh-TW" sz="2400" dirty="0">
                <a:latin typeface="Times New Roman" charset="0"/>
              </a:rPr>
              <a:t>φ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(8) = 4 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，因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1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,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3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,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5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,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 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7 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與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8</a:t>
            </a:r>
            <a:r>
              <a:rPr lang="zh-TW" altLang="en-US" sz="2400" kern="1200" dirty="0" smtClean="0">
                <a:solidFill>
                  <a:schemeClr val="bg2"/>
                </a:solidFill>
              </a:rPr>
              <a:t>互質</a:t>
            </a:r>
            <a:r>
              <a:rPr lang="en-US" altLang="zh-TW" sz="2400" kern="1200" dirty="0" smtClean="0">
                <a:solidFill>
                  <a:schemeClr val="bg2"/>
                </a:solidFill>
              </a:rPr>
              <a:t> 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 bwMode="auto">
          <a:xfrm>
            <a:off x="395536" y="3429000"/>
            <a:ext cx="828092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zh-TW" altLang="en-US" sz="2400" kern="0" dirty="0" smtClean="0">
                <a:latin typeface="Times New Roman" charset="0"/>
              </a:rPr>
              <a:t>再用暴力法算出</a:t>
            </a:r>
            <a:r>
              <a:rPr lang="en-US" altLang="zh-TW" sz="2400" kern="0" dirty="0" smtClean="0">
                <a:latin typeface="Times New Roman" charset="0"/>
              </a:rPr>
              <a:t>n-2</a:t>
            </a:r>
            <a:r>
              <a:rPr lang="zh-TW" altLang="en-US" sz="2400" kern="0" dirty="0" smtClean="0">
                <a:latin typeface="Times New Roman" charset="0"/>
              </a:rPr>
              <a:t>落在哪個分母的區間內，若</a:t>
            </a:r>
            <a:r>
              <a:rPr lang="zh-TW" altLang="en-US" sz="2400" kern="0" dirty="0">
                <a:latin typeface="Times New Roman" charset="0"/>
              </a:rPr>
              <a:t>輸入的</a:t>
            </a:r>
            <a:r>
              <a:rPr lang="en-US" altLang="zh-TW" sz="2400" kern="0" dirty="0">
                <a:latin typeface="Times New Roman" charset="0"/>
              </a:rPr>
              <a:t>n &lt; 2</a:t>
            </a:r>
            <a:r>
              <a:rPr lang="zh-TW" altLang="en-US" sz="2400" kern="0" dirty="0">
                <a:latin typeface="Times New Roman" charset="0"/>
              </a:rPr>
              <a:t>就另外判斷</a:t>
            </a:r>
            <a:r>
              <a:rPr lang="en-US" altLang="zh-TW" sz="2400" kern="0" dirty="0" smtClean="0">
                <a:latin typeface="Times New Roman" charset="0"/>
              </a:rPr>
              <a:t>(</a:t>
            </a:r>
            <a:r>
              <a:rPr lang="zh-TW" altLang="en-US" sz="2400" kern="0" dirty="0" smtClean="0">
                <a:latin typeface="Times New Roman" charset="0"/>
              </a:rPr>
              <a:t>把分母為</a:t>
            </a:r>
            <a:r>
              <a:rPr lang="en-US" altLang="zh-TW" sz="2400" kern="0" dirty="0" smtClean="0">
                <a:latin typeface="Times New Roman" charset="0"/>
              </a:rPr>
              <a:t>1</a:t>
            </a:r>
            <a:r>
              <a:rPr lang="zh-TW" altLang="en-US" sz="2400" kern="0" dirty="0" smtClean="0">
                <a:latin typeface="Times New Roman" charset="0"/>
              </a:rPr>
              <a:t>的情況例外，因為</a:t>
            </a:r>
            <a:r>
              <a:rPr lang="zh-TW" altLang="en-US" sz="2400" kern="0" dirty="0">
                <a:latin typeface="Times New Roman" charset="0"/>
              </a:rPr>
              <a:t>從</a:t>
            </a:r>
            <a:r>
              <a:rPr lang="en-US" altLang="zh-TW" sz="2400" kern="0" dirty="0">
                <a:latin typeface="Times New Roman" charset="0"/>
              </a:rPr>
              <a:t>0/1</a:t>
            </a:r>
            <a:r>
              <a:rPr lang="zh-TW" altLang="en-US" sz="2400" kern="0" dirty="0">
                <a:latin typeface="Times New Roman" charset="0"/>
              </a:rPr>
              <a:t>開始</a:t>
            </a:r>
            <a:r>
              <a:rPr lang="en-US" altLang="zh-TW" sz="2400" kern="0" dirty="0" smtClean="0">
                <a:latin typeface="Times New Roman" charset="0"/>
              </a:rPr>
              <a:t>)</a:t>
            </a:r>
            <a:r>
              <a:rPr lang="zh-TW" altLang="en-US" sz="2400" kern="0" dirty="0" smtClean="0">
                <a:latin typeface="Times New Roman" charset="0"/>
              </a:rPr>
              <a:t>。</a:t>
            </a:r>
            <a:endParaRPr lang="en-US" altLang="zh-TW" sz="2400" kern="0" dirty="0" smtClean="0"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zh-TW" altLang="en-US" sz="2400" kern="0" dirty="0" smtClean="0">
                <a:latin typeface="Times New Roman" charset="0"/>
              </a:rPr>
              <a:t>像是</a:t>
            </a:r>
            <a:r>
              <a:rPr lang="en-US" altLang="zh-TW" sz="2400" kern="0" dirty="0" smtClean="0">
                <a:latin typeface="Times New Roman" charset="0"/>
              </a:rPr>
              <a:t>:</a:t>
            </a:r>
            <a:r>
              <a:rPr lang="zh-TW" altLang="en-US" sz="2400" kern="0" dirty="0" smtClean="0">
                <a:latin typeface="Times New Roman" charset="0"/>
              </a:rPr>
              <a:t>若輸入</a:t>
            </a:r>
            <a:r>
              <a:rPr lang="en-US" altLang="zh-TW" sz="2400" kern="0" dirty="0" smtClean="0">
                <a:latin typeface="Times New Roman" charset="0"/>
              </a:rPr>
              <a:t>n=7</a:t>
            </a:r>
            <a:r>
              <a:rPr lang="zh-TW" altLang="en-US" sz="2400" kern="0" dirty="0" smtClean="0">
                <a:latin typeface="Times New Roman" charset="0"/>
              </a:rPr>
              <a:t>，代表在數列中第</a:t>
            </a:r>
            <a:r>
              <a:rPr lang="en-US" altLang="zh-TW" sz="2400" kern="0" dirty="0">
                <a:latin typeface="Times New Roman" charset="0"/>
              </a:rPr>
              <a:t>7</a:t>
            </a:r>
            <a:r>
              <a:rPr lang="zh-TW" altLang="en-US" sz="2400" kern="0" dirty="0" smtClean="0">
                <a:latin typeface="Times New Roman" charset="0"/>
              </a:rPr>
              <a:t>個位置，</a:t>
            </a:r>
            <a:r>
              <a:rPr lang="en-US" altLang="zh-TW" sz="2400" kern="0" dirty="0" smtClean="0">
                <a:latin typeface="Times New Roman" charset="0"/>
              </a:rPr>
              <a:t>7-2=5</a:t>
            </a:r>
            <a:r>
              <a:rPr lang="zh-TW" altLang="en-US" sz="2400" kern="0" dirty="0" smtClean="0">
                <a:latin typeface="Times New Roman" charset="0"/>
              </a:rPr>
              <a:t>依照先前表格判斷會是第</a:t>
            </a:r>
            <a:r>
              <a:rPr lang="en-US" altLang="zh-TW" sz="2400" kern="0" dirty="0" smtClean="0">
                <a:latin typeface="Times New Roman" charset="0"/>
              </a:rPr>
              <a:t>2</a:t>
            </a:r>
            <a:r>
              <a:rPr lang="zh-TW" altLang="en-US" sz="2400" kern="0" dirty="0" smtClean="0">
                <a:latin typeface="Times New Roman" charset="0"/>
              </a:rPr>
              <a:t>個不大於</a:t>
            </a:r>
            <a:r>
              <a:rPr lang="en-US" altLang="zh-TW" sz="2400" kern="0" dirty="0">
                <a:latin typeface="Times New Roman" charset="0"/>
              </a:rPr>
              <a:t>4</a:t>
            </a:r>
            <a:r>
              <a:rPr lang="zh-TW" altLang="en-US" sz="2400" kern="0" dirty="0" smtClean="0">
                <a:latin typeface="Times New Roman" charset="0"/>
              </a:rPr>
              <a:t>且與</a:t>
            </a:r>
            <a:r>
              <a:rPr lang="en-US" altLang="zh-TW" sz="2400" kern="0" dirty="0">
                <a:latin typeface="Times New Roman" charset="0"/>
              </a:rPr>
              <a:t>4</a:t>
            </a:r>
            <a:r>
              <a:rPr lang="zh-TW" altLang="en-US" sz="2400" kern="0" dirty="0" smtClean="0">
                <a:latin typeface="Times New Roman" charset="0"/>
              </a:rPr>
              <a:t>互質的自然數，也就是</a:t>
            </a:r>
            <a:r>
              <a:rPr lang="en-US" altLang="zh-TW" sz="2400" kern="0" dirty="0">
                <a:latin typeface="Times New Roman" charset="0"/>
              </a:rPr>
              <a:t>3</a:t>
            </a:r>
            <a:r>
              <a:rPr lang="zh-TW" altLang="en-US" sz="2400" kern="0" dirty="0" smtClean="0">
                <a:latin typeface="Times New Roman" charset="0"/>
              </a:rPr>
              <a:t>。</a:t>
            </a:r>
            <a:endParaRPr lang="en-US" altLang="zh-TW" sz="2400" kern="0" dirty="0" smtClean="0"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zh-TW" altLang="en-US" sz="2400" kern="0" dirty="0" smtClean="0">
                <a:latin typeface="Times New Roman" charset="0"/>
              </a:rPr>
              <a:t>因此 </a:t>
            </a:r>
            <a:r>
              <a:rPr lang="en-US" altLang="zh-TW" sz="2400" kern="0" dirty="0" smtClean="0">
                <a:latin typeface="Times New Roman" charset="0"/>
              </a:rPr>
              <a:t>n=7 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 3/4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。</a:t>
            </a:r>
            <a:endParaRPr lang="en-US" altLang="zh-TW" sz="2400" kern="0" dirty="0">
              <a:latin typeface="Times New Roman" charset="0"/>
            </a:endParaRPr>
          </a:p>
          <a:p>
            <a:pPr marL="0" indent="0">
              <a:buNone/>
              <a:defRPr/>
            </a:pPr>
            <a:endParaRPr lang="zh-TW" altLang="en-US" sz="2400" b="1" kern="0" dirty="0" smtClean="0">
              <a:solidFill>
                <a:srgbClr val="3BA943"/>
              </a:solidFill>
              <a:latin typeface="Times New Roman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57352"/>
              </p:ext>
            </p:extLst>
          </p:nvPr>
        </p:nvGraphicFramePr>
        <p:xfrm>
          <a:off x="179512" y="3356992"/>
          <a:ext cx="8640960" cy="23587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2088"/>
                <a:gridCol w="1368152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44156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44156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(200000)</a:t>
                      </a:r>
                      <a:endParaRPr lang="zh-TW" altLang="en-US" dirty="0" smtClean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591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80000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67FFC59-2878-4556-812D-D47F6687D2B2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 dirty="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750" y="765175"/>
            <a:ext cx="860425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charset="0"/>
              </a:rPr>
              <a:t>預先設好數列再用暴力法找位置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  <a:sym typeface="Wingdings" pitchFamily="2" charset="2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  <a:sym typeface="Wingdings" pitchFamily="2" charset="2"/>
              </a:rPr>
              <a:t>    </a:t>
            </a:r>
            <a:r>
              <a:rPr lang="zh-TW" altLang="en-US" sz="2400" dirty="0" smtClean="0">
                <a:latin typeface="Times New Roman" charset="0"/>
              </a:rPr>
              <a:t>若 </a:t>
            </a:r>
            <a:r>
              <a:rPr lang="en-US" altLang="zh-TW" sz="2400" dirty="0" smtClean="0">
                <a:latin typeface="Times New Roman" charset="0"/>
              </a:rPr>
              <a:t>n = </a:t>
            </a:r>
            <a:r>
              <a:rPr lang="en-US" altLang="zh-TW" sz="2400" dirty="0" smtClean="0">
                <a:latin typeface="Times New Roman" charset="0"/>
              </a:rPr>
              <a:t>7 </a:t>
            </a:r>
            <a:r>
              <a:rPr lang="en-US" altLang="zh-TW" sz="2400" dirty="0" smtClean="0">
                <a:latin typeface="Times New Roman" charset="0"/>
              </a:rPr>
              <a:t>, </a:t>
            </a:r>
            <a:r>
              <a:rPr lang="en-US" altLang="zh-TW" sz="2400" dirty="0" smtClean="0">
                <a:latin typeface="Times New Roman" charset="0"/>
              </a:rPr>
              <a:t>7-2=5 </a:t>
            </a:r>
            <a:r>
              <a:rPr lang="en-US" altLang="zh-TW" sz="2400" dirty="0" smtClean="0">
                <a:latin typeface="Times New Roman" charset="0"/>
              </a:rPr>
              <a:t>,</a:t>
            </a:r>
            <a:r>
              <a:rPr lang="zh-TW" altLang="en-US" sz="2400" dirty="0" smtClean="0">
                <a:latin typeface="Times New Roman" charset="0"/>
              </a:rPr>
              <a:t>落在</a:t>
            </a:r>
            <a:r>
              <a:rPr lang="el-GR" altLang="zh-TW" sz="2400" dirty="0">
                <a:latin typeface="Times New Roman" charset="0"/>
              </a:rPr>
              <a:t>φ </a:t>
            </a:r>
            <a:r>
              <a:rPr lang="en-US" altLang="zh-TW" sz="2400" dirty="0" smtClean="0">
                <a:latin typeface="Times New Roman" charset="0"/>
              </a:rPr>
              <a:t>(4)</a:t>
            </a:r>
            <a:r>
              <a:rPr lang="zh-TW" altLang="en-US" sz="2400" dirty="0" smtClean="0">
                <a:latin typeface="Times New Roman" charset="0"/>
              </a:rPr>
              <a:t>的區間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</p:txBody>
      </p:sp>
      <p:sp>
        <p:nvSpPr>
          <p:cNvPr id="512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67FFC59-2878-4556-812D-D47F6687D2B2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 dirty="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065888"/>
              </p:ext>
            </p:extLst>
          </p:nvPr>
        </p:nvGraphicFramePr>
        <p:xfrm>
          <a:off x="179512" y="3316038"/>
          <a:ext cx="8640960" cy="23587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2088"/>
                <a:gridCol w="1368152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44156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44156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(200000)</a:t>
                      </a:r>
                      <a:endParaRPr lang="zh-TW" altLang="en-US" dirty="0" smtClean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591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80000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乘號 6"/>
          <p:cNvSpPr/>
          <p:nvPr/>
        </p:nvSpPr>
        <p:spPr bwMode="auto">
          <a:xfrm>
            <a:off x="209598" y="2996952"/>
            <a:ext cx="769937" cy="1887835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347864" y="4406999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(1 </a:t>
            </a:r>
            <a:r>
              <a:rPr lang="en-US" altLang="zh-TW" sz="1600" dirty="0" smtClean="0"/>
              <a:t>, 3)</a:t>
            </a:r>
            <a:endParaRPr lang="zh-TW" altLang="en-US" sz="1600" dirty="0"/>
          </a:p>
        </p:txBody>
      </p:sp>
      <p:sp>
        <p:nvSpPr>
          <p:cNvPr id="5" name="向上箭號 4"/>
          <p:cNvSpPr/>
          <p:nvPr/>
        </p:nvSpPr>
        <p:spPr bwMode="auto">
          <a:xfrm>
            <a:off x="4067944" y="4745553"/>
            <a:ext cx="108012" cy="381526"/>
          </a:xfrm>
          <a:prstGeom prst="up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148064" y="23488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3/4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750" y="765175"/>
            <a:ext cx="8604250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charset="0"/>
              </a:rPr>
              <a:t>預先設好數列再用暴力法找位置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  <a:sym typeface="Wingdings" pitchFamily="2" charset="2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  <a:sym typeface="Wingdings" pitchFamily="2" charset="2"/>
              </a:rPr>
              <a:t>    </a:t>
            </a:r>
            <a:r>
              <a:rPr lang="zh-TW" altLang="en-US" sz="2400" dirty="0" smtClean="0">
                <a:latin typeface="Times New Roman" charset="0"/>
              </a:rPr>
              <a:t>若 </a:t>
            </a:r>
            <a:r>
              <a:rPr lang="en-US" altLang="zh-TW" sz="2400" dirty="0" smtClean="0">
                <a:latin typeface="Times New Roman" charset="0"/>
              </a:rPr>
              <a:t>n = 9 , 9-2=7 ,</a:t>
            </a:r>
            <a:r>
              <a:rPr lang="zh-TW" altLang="en-US" sz="2400" dirty="0" smtClean="0">
                <a:latin typeface="Times New Roman" charset="0"/>
              </a:rPr>
              <a:t>落在</a:t>
            </a:r>
            <a:r>
              <a:rPr lang="el-GR" altLang="zh-TW" sz="2400" dirty="0">
                <a:latin typeface="Times New Roman" charset="0"/>
              </a:rPr>
              <a:t>φ </a:t>
            </a:r>
            <a:r>
              <a:rPr lang="en-US" altLang="zh-TW" sz="2400" dirty="0" smtClean="0">
                <a:latin typeface="Times New Roman" charset="0"/>
              </a:rPr>
              <a:t>(5)</a:t>
            </a:r>
            <a:r>
              <a:rPr lang="zh-TW" altLang="en-US" sz="2400" dirty="0" smtClean="0">
                <a:latin typeface="Times New Roman" charset="0"/>
              </a:rPr>
              <a:t>的區間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</p:txBody>
      </p:sp>
      <p:sp>
        <p:nvSpPr>
          <p:cNvPr id="512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67FFC59-2878-4556-812D-D47F6687D2B2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 dirty="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03653"/>
              </p:ext>
            </p:extLst>
          </p:nvPr>
        </p:nvGraphicFramePr>
        <p:xfrm>
          <a:off x="179512" y="3316038"/>
          <a:ext cx="8640960" cy="23587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2088"/>
                <a:gridCol w="1368152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zh-TW" alt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  <a:endParaRPr lang="zh-TW" altLang="en-US" dirty="0" smtClean="0">
                        <a:solidFill>
                          <a:schemeClr val="bg2"/>
                        </a:solidFill>
                      </a:endParaRP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44156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44156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 </a:t>
                      </a:r>
                      <a:r>
                        <a:rPr lang="el-GR" altLang="zh-TW" sz="1800" dirty="0" smtClean="0">
                          <a:solidFill>
                            <a:schemeClr val="tx1"/>
                          </a:solidFill>
                          <a:latin typeface="Times New Roman" charset="0"/>
                        </a:rPr>
                        <a:t>φ </a:t>
                      </a:r>
                      <a:r>
                        <a:rPr lang="en-US" altLang="zh-TW" sz="1800" b="0" i="0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(200000)</a:t>
                      </a:r>
                      <a:endParaRPr lang="zh-TW" altLang="en-US" dirty="0" smtClean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591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…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80000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乘號 6"/>
          <p:cNvSpPr/>
          <p:nvPr/>
        </p:nvSpPr>
        <p:spPr bwMode="auto">
          <a:xfrm>
            <a:off x="209598" y="2996952"/>
            <a:ext cx="769937" cy="1887835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355976" y="4437112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(1 , 2 , 3 , 4)</a:t>
            </a:r>
            <a:endParaRPr lang="zh-TW" altLang="en-US" sz="1600" dirty="0"/>
          </a:p>
        </p:txBody>
      </p:sp>
      <p:sp>
        <p:nvSpPr>
          <p:cNvPr id="5" name="向上箭號 4"/>
          <p:cNvSpPr/>
          <p:nvPr/>
        </p:nvSpPr>
        <p:spPr bwMode="auto">
          <a:xfrm>
            <a:off x="4788024" y="4797152"/>
            <a:ext cx="108012" cy="381526"/>
          </a:xfrm>
          <a:prstGeom prst="up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148064" y="23488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2/5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67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288" y="1412875"/>
            <a:ext cx="8353425" cy="4103688"/>
          </a:xfrm>
        </p:spPr>
        <p:txBody>
          <a:bodyPr/>
          <a:lstStyle/>
          <a:p>
            <a:pPr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</a:rPr>
              <a:t>   基本上就是要先建一個陣列存放尤拉函數表，</a:t>
            </a:r>
            <a:endParaRPr lang="en-US" altLang="zh-TW" sz="2400" dirty="0" smtClean="0"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   </a:t>
            </a:r>
            <a:r>
              <a:rPr lang="zh-TW" altLang="en-US" sz="2400" dirty="0" smtClean="0">
                <a:latin typeface="Times New Roman" charset="0"/>
              </a:rPr>
              <a:t>再找出落在哪個位置，流程上使用</a:t>
            </a:r>
            <a:r>
              <a:rPr lang="en-US" altLang="zh-TW" sz="2400" dirty="0" smtClean="0">
                <a:latin typeface="Times New Roman" charset="0"/>
              </a:rPr>
              <a:t>DP</a:t>
            </a:r>
            <a:r>
              <a:rPr lang="zh-TW" altLang="en-US" sz="2400" dirty="0" smtClean="0">
                <a:latin typeface="Times New Roman" charset="0"/>
              </a:rPr>
              <a:t>的方式建陣列 </a:t>
            </a:r>
            <a:r>
              <a:rPr lang="en-US" altLang="zh-TW" sz="2400" dirty="0" smtClean="0">
                <a:latin typeface="Times New Roman" charset="0"/>
              </a:rPr>
              <a:t>	</a:t>
            </a:r>
            <a:r>
              <a:rPr lang="zh-TW" altLang="en-US" sz="2400" dirty="0" smtClean="0">
                <a:latin typeface="Times New Roman" charset="0"/>
              </a:rPr>
              <a:t>   ，利用此性質</a:t>
            </a:r>
            <a:r>
              <a:rPr lang="el-GR" altLang="zh-TW" sz="2400" dirty="0" smtClean="0">
                <a:latin typeface="Times New Roman" charset="0"/>
              </a:rPr>
              <a:t>φ(</a:t>
            </a:r>
            <a:r>
              <a:rPr lang="en-US" altLang="zh-TW" sz="2400" dirty="0">
                <a:latin typeface="Times New Roman" charset="0"/>
              </a:rPr>
              <a:t>n)</a:t>
            </a:r>
            <a:r>
              <a:rPr lang="zh-TW" altLang="en-US" sz="2400" dirty="0">
                <a:latin typeface="Times New Roman" charset="0"/>
              </a:rPr>
              <a:t>＝</a:t>
            </a:r>
            <a:r>
              <a:rPr lang="en-US" altLang="zh-TW" sz="2400" dirty="0">
                <a:latin typeface="Times New Roman" charset="0"/>
              </a:rPr>
              <a:t>n(1</a:t>
            </a:r>
            <a:r>
              <a:rPr lang="zh-TW" altLang="en-US" sz="2400" dirty="0">
                <a:latin typeface="Times New Roman" charset="0"/>
              </a:rPr>
              <a:t>－</a:t>
            </a:r>
            <a:r>
              <a:rPr lang="en-US" altLang="zh-TW" sz="2400" dirty="0">
                <a:latin typeface="Times New Roman" charset="0"/>
              </a:rPr>
              <a:t>1/p1) (1</a:t>
            </a:r>
            <a:r>
              <a:rPr lang="zh-TW" altLang="en-US" sz="2400" dirty="0">
                <a:latin typeface="Times New Roman" charset="0"/>
              </a:rPr>
              <a:t>－</a:t>
            </a:r>
            <a:r>
              <a:rPr lang="en-US" altLang="zh-TW" sz="2400" dirty="0">
                <a:latin typeface="Times New Roman" charset="0"/>
              </a:rPr>
              <a:t>1/p2)…(1</a:t>
            </a:r>
            <a:r>
              <a:rPr lang="zh-TW" altLang="en-US" sz="2400" dirty="0">
                <a:latin typeface="Times New Roman" charset="0"/>
              </a:rPr>
              <a:t>－</a:t>
            </a:r>
            <a:r>
              <a:rPr lang="en-US" altLang="zh-TW" sz="2400" dirty="0">
                <a:latin typeface="Times New Roman" charset="0"/>
              </a:rPr>
              <a:t>1/</a:t>
            </a:r>
            <a:r>
              <a:rPr lang="en-US" altLang="zh-TW" sz="2400" dirty="0" err="1">
                <a:latin typeface="Times New Roman" charset="0"/>
              </a:rPr>
              <a:t>pr</a:t>
            </a:r>
            <a:r>
              <a:rPr lang="en-US" altLang="zh-TW" sz="2400" dirty="0" smtClean="0">
                <a:latin typeface="Times New Roman" charset="0"/>
              </a:rPr>
              <a:t>)	</a:t>
            </a:r>
            <a:r>
              <a:rPr lang="zh-TW" altLang="en-US" sz="2400" dirty="0" smtClean="0">
                <a:latin typeface="Times New Roman" charset="0"/>
              </a:rPr>
              <a:t>   ，</a:t>
            </a:r>
            <a:r>
              <a:rPr lang="zh-TW" altLang="en-US" sz="2400" dirty="0">
                <a:latin typeface="Times New Roman" charset="0"/>
              </a:rPr>
              <a:t>其中</a:t>
            </a:r>
            <a:r>
              <a:rPr lang="en-US" altLang="zh-TW" sz="2400" dirty="0">
                <a:latin typeface="Times New Roman" charset="0"/>
              </a:rPr>
              <a:t>p1</a:t>
            </a:r>
            <a:r>
              <a:rPr lang="zh-TW" altLang="en-US" sz="2400" dirty="0" smtClean="0">
                <a:latin typeface="Times New Roman" charset="0"/>
              </a:rPr>
              <a:t>、</a:t>
            </a:r>
            <a:r>
              <a:rPr lang="en-US" altLang="zh-TW" sz="2400" dirty="0" smtClean="0">
                <a:latin typeface="Times New Roman" charset="0"/>
              </a:rPr>
              <a:t>p2</a:t>
            </a:r>
            <a:r>
              <a:rPr lang="zh-TW" altLang="en-US" sz="2400" dirty="0">
                <a:latin typeface="Times New Roman" charset="0"/>
              </a:rPr>
              <a:t>、</a:t>
            </a:r>
            <a:r>
              <a:rPr lang="en-US" altLang="zh-TW" sz="2400" dirty="0">
                <a:latin typeface="Times New Roman" charset="0"/>
              </a:rPr>
              <a:t>…</a:t>
            </a:r>
            <a:r>
              <a:rPr lang="zh-TW" altLang="en-US" sz="2400" dirty="0">
                <a:latin typeface="Times New Roman" charset="0"/>
              </a:rPr>
              <a:t>、</a:t>
            </a:r>
            <a:r>
              <a:rPr lang="en-US" altLang="zh-TW" sz="2400" dirty="0" err="1">
                <a:latin typeface="Times New Roman" charset="0"/>
              </a:rPr>
              <a:t>pr</a:t>
            </a:r>
            <a:r>
              <a:rPr lang="zh-TW" altLang="en-US" sz="2400" dirty="0">
                <a:latin typeface="Times New Roman" charset="0"/>
              </a:rPr>
              <a:t>是</a:t>
            </a:r>
            <a:r>
              <a:rPr lang="en-US" altLang="zh-TW" sz="2400" dirty="0">
                <a:latin typeface="Times New Roman" charset="0"/>
              </a:rPr>
              <a:t>n</a:t>
            </a:r>
            <a:r>
              <a:rPr lang="zh-TW" altLang="en-US" sz="2400" dirty="0">
                <a:latin typeface="Times New Roman" charset="0"/>
              </a:rPr>
              <a:t>所有的</a:t>
            </a:r>
            <a:r>
              <a:rPr lang="zh-TW" altLang="en-US" sz="2400" dirty="0" smtClean="0">
                <a:latin typeface="Times New Roman" charset="0"/>
              </a:rPr>
              <a:t>質因數。</a:t>
            </a:r>
            <a:endParaRPr lang="en-US" altLang="zh-TW" sz="2400" dirty="0" smtClean="0">
              <a:latin typeface="Times New Roman" charset="0"/>
            </a:endParaRPr>
          </a:p>
          <a:p>
            <a:pPr marL="0" indent="0"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   </a:t>
            </a:r>
            <a:r>
              <a:rPr lang="zh-TW" altLang="en-US" sz="2400" dirty="0" smtClean="0">
                <a:latin typeface="Times New Roman" charset="0"/>
              </a:rPr>
              <a:t>而不建表直接計算實在沒效率，故不列入考量。</a:t>
            </a:r>
            <a:endParaRPr lang="en-US" altLang="zh-TW" sz="2000" b="1" dirty="0" smtClean="0">
              <a:solidFill>
                <a:srgbClr val="3BA943"/>
              </a:solidFill>
              <a:latin typeface="Times New Roman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               </a:t>
            </a:r>
            <a:endParaRPr lang="zh-TW" altLang="en-US" sz="2400" b="1" dirty="0" smtClean="0">
              <a:solidFill>
                <a:srgbClr val="3BA943"/>
              </a:solidFill>
              <a:latin typeface="Times New Roman" charset="0"/>
            </a:endParaRPr>
          </a:p>
        </p:txBody>
      </p:sp>
      <p:sp>
        <p:nvSpPr>
          <p:cNvPr id="614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DE27FD1-5430-4625-ADD0-266B7FF0D880}" type="slidenum">
              <a:rPr kumimoji="0" lang="zh-TW" altLang="en-US" sz="1400" smtClean="0">
                <a:solidFill>
                  <a:schemeClr val="accent1"/>
                </a:solidFill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 smtClean="0">
              <a:solidFill>
                <a:schemeClr val="accent1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2765</TotalTime>
  <Words>487</Words>
  <Application>Microsoft Office PowerPoint</Application>
  <PresentationFormat>如螢幕大小 (4:3)</PresentationFormat>
  <Paragraphs>121</Paragraphs>
  <Slides>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Blends</vt:lpstr>
      <vt:lpstr>11327:Enumerating Rational Numbers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tommy</cp:lastModifiedBy>
  <cp:revision>131</cp:revision>
  <dcterms:created xsi:type="dcterms:W3CDTF">1601-01-01T00:00:00Z</dcterms:created>
  <dcterms:modified xsi:type="dcterms:W3CDTF">2019-05-06T23:56:16Z</dcterms:modified>
</cp:coreProperties>
</file>