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sldIdLst>
    <p:sldId id="307" r:id="rId2"/>
    <p:sldId id="309" r:id="rId3"/>
    <p:sldId id="317" r:id="rId4"/>
    <p:sldId id="318" r:id="rId5"/>
    <p:sldId id="310" r:id="rId6"/>
    <p:sldId id="312" r:id="rId7"/>
    <p:sldId id="313" r:id="rId8"/>
    <p:sldId id="316" r:id="rId9"/>
    <p:sldId id="315" r:id="rId10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33" autoAdjust="0"/>
    <p:restoredTop sz="92117" autoAdjust="0"/>
  </p:normalViewPr>
  <p:slideViewPr>
    <p:cSldViewPr>
      <p:cViewPr varScale="1">
        <p:scale>
          <a:sx n="94" d="100"/>
          <a:sy n="94" d="100"/>
        </p:scale>
        <p:origin x="62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notesViewPr>
    <p:cSldViewPr>
      <p:cViewPr varScale="1">
        <p:scale>
          <a:sx n="71" d="100"/>
          <a:sy n="71" d="100"/>
        </p:scale>
        <p:origin x="2868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28578E9A-A679-408B-B26F-EC9C9329627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96FA4940-E65D-4962-AD91-D4C076026EA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09AEC71-20BA-4796-9A21-E0ABB588ABE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15BE14C1-6CE1-4B85-A9CD-5101A406F50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FA36D42F-4A12-4EDF-94FE-21656FF5B42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76E90967-B862-4894-9162-2DFC96DEF3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3C1136-FAA5-4B60-8981-23D0FA36A918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F5533295-AF87-4320-848D-7C7338DA49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742A93A9-7E1F-41D6-85E8-B2369794C55A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9E81BC4-649E-4EDE-A2CF-2DEB22A14A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CEF974DD-F7CE-43BB-B2CB-C03E22118C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D4B638F-1F84-4AEB-9509-9C7B55FA7A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DFF0DB6-D3C8-4A9B-A421-D59110A8202A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E26DAF6-C507-4D73-8365-AF4032FFBC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9F0399C-D679-4410-B0B2-B478ADB04D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D4B638F-1F84-4AEB-9509-9C7B55FA7A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DFF0DB6-D3C8-4A9B-A421-D59110A8202A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E26DAF6-C507-4D73-8365-AF4032FFBC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9F0399C-D679-4410-B0B2-B478ADB04D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749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D4B638F-1F84-4AEB-9509-9C7B55FA7A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DFF0DB6-D3C8-4A9B-A421-D59110A8202A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E26DAF6-C507-4D73-8365-AF4032FFBC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9F0399C-D679-4410-B0B2-B478ADB04D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469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D4B638F-1F84-4AEB-9509-9C7B55FA7A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DFF0DB6-D3C8-4A9B-A421-D59110A8202A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E26DAF6-C507-4D73-8365-AF4032FFBC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9F0399C-D679-4410-B0B2-B478ADB04D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181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D4B638F-1F84-4AEB-9509-9C7B55FA7A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DFF0DB6-D3C8-4A9B-A421-D59110A8202A}" type="slidenum">
              <a:rPr lang="zh-TW" altLang="en-US" sz="1200"/>
              <a:pPr eaLnBrk="1" hangingPunct="1"/>
              <a:t>6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E26DAF6-C507-4D73-8365-AF4032FFBC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9F0399C-D679-4410-B0B2-B478ADB04D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5228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D4B638F-1F84-4AEB-9509-9C7B55FA7A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DFF0DB6-D3C8-4A9B-A421-D59110A8202A}" type="slidenum">
              <a:rPr lang="zh-TW" altLang="en-US" sz="1200"/>
              <a:pPr eaLnBrk="1" hangingPunct="1"/>
              <a:t>7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E26DAF6-C507-4D73-8365-AF4032FFBC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9F0399C-D679-4410-B0B2-B478ADB04D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4157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D4B638F-1F84-4AEB-9509-9C7B55FA7A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DFF0DB6-D3C8-4A9B-A421-D59110A8202A}" type="slidenum">
              <a:rPr lang="zh-TW" altLang="en-US" sz="1200"/>
              <a:pPr eaLnBrk="1" hangingPunct="1"/>
              <a:t>8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E26DAF6-C507-4D73-8365-AF4032FFBC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9F0399C-D679-4410-B0B2-B478ADB04D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4153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D4B638F-1F84-4AEB-9509-9C7B55FA7A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DFF0DB6-D3C8-4A9B-A421-D59110A8202A}" type="slidenum">
              <a:rPr lang="zh-TW" altLang="en-US" sz="1200"/>
              <a:pPr eaLnBrk="1" hangingPunct="1"/>
              <a:t>9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E26DAF6-C507-4D73-8365-AF4032FFBC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9F0399C-D679-4410-B0B2-B478ADB04D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174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69C025CB-F2CE-4B6F-95A3-2D5928B6E0C7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25205690-FC33-4A50-97D6-2C71A99971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F561A429-C6D2-4C98-B5CA-0AA4718409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72135DF6-7FCE-4A53-9783-D1E386DB35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330BD5EB-9E99-476D-A59C-FFF7B84618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70DED97C-1804-4402-AE67-A0BC68BCDA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F925941A-555F-4C37-9C26-515F0DE5BF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B025670E-F74E-46D5-8FE1-436D51C8ED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37E7A442-0256-4208-B7DB-06ADDDA04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3AA53EC8-C3CF-416E-8B50-9A6306C9C88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B49AD00C-4D84-40CB-B8FA-AB686A0572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AD6063C-C3C0-4425-A2DD-0B34A4CAB906}" type="datetime1">
              <a:rPr lang="zh-TW" altLang="en-US"/>
              <a:pPr>
                <a:defRPr/>
              </a:pPr>
              <a:t>2019/4/11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A695016A-213B-49FB-AD7E-D70FC1DA20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101356CC-5DEE-424C-AA2D-AB3E96527E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BBD8027-44D9-4A87-81DF-0ED3BBE6DC9A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6012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C763815-3763-4A2E-A9D6-32818E1F45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9C150-9DD7-40F4-95E8-CF64E4034E1F}" type="datetime1">
              <a:rPr lang="zh-TW" altLang="en-US"/>
              <a:pPr>
                <a:defRPr/>
              </a:pPr>
              <a:t>2019/4/11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33DB5F1D-9D8C-48CF-B1EA-3E2E142AC2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78E9BA5-33BA-4C78-9D7D-62F7F3ED87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F0039C-B33E-4B9A-A1E3-7E8ECB0B61FB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6428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E71F9028-C2DB-4CE9-B186-0830E61ABF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425A5-2F71-4297-88AD-BC6488851F9D}" type="datetime1">
              <a:rPr lang="zh-TW" altLang="en-US"/>
              <a:pPr>
                <a:defRPr/>
              </a:pPr>
              <a:t>2019/4/11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5AD42C-E603-4EE1-BF22-6C4F29536E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8B8A97F-E5C9-4CC5-BB69-BE53FEAAD5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F25512-0155-4371-96D8-1CE8D9A76440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29473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8464F71-435C-47FD-925E-636AD54A4D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6B14B-D40E-4541-B2DF-8FC8893C7E5E}" type="datetime1">
              <a:rPr lang="zh-TW" altLang="en-US"/>
              <a:pPr>
                <a:defRPr/>
              </a:pPr>
              <a:t>2019/4/11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3A44887-2E19-4EC7-8B31-F3FBCA7181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CE27752E-7B4F-42D7-8286-18E9448080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8C22A8-E7E0-4E60-B0C0-415A94FA77F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88283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23E7A1C-A421-469A-8894-B9D2909D5D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9A759-1163-462E-98B2-623F9B3BC787}" type="datetime1">
              <a:rPr lang="zh-TW" altLang="en-US"/>
              <a:pPr>
                <a:defRPr/>
              </a:pPr>
              <a:t>2019/4/11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D4EC6D0-591C-4E12-BF78-99AAA82588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BA4FB840-28D0-4F18-A260-0A4ACAAF0B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B82732-1ABE-4F2C-92DC-28802B1DF03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47856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EEF3D219-6BF6-41C9-81AE-4DB0F4EA62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F5C1A-E4DD-45E7-9A44-1A7639BC91EF}" type="datetime1">
              <a:rPr lang="zh-TW" altLang="en-US"/>
              <a:pPr>
                <a:defRPr/>
              </a:pPr>
              <a:t>2019/4/11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E65030A2-2E69-4DE5-96BA-A9C9B998FE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CC657CE9-8FC8-4825-9347-BCA429C15E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F4F97F-FCE4-4730-BBF5-7EB50C0031B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98666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011E9E11-E049-4161-94E9-EE6CB859E7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0E106-9157-42AE-8129-094C4A71EF0B}" type="datetime1">
              <a:rPr lang="zh-TW" altLang="en-US"/>
              <a:pPr>
                <a:defRPr/>
              </a:pPr>
              <a:t>2019/4/11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BCEED7C9-1591-4474-A632-40D10963A3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042BCAE8-9DB9-4DD4-A300-5A20C8AEAD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DC1B62-F9E9-4FDB-B6E2-E40112576D0D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68886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42F1A5C4-DF91-4DC8-A261-CE0B744C91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B8F96-C0AE-4AF7-82B5-BD82F7D6CAAB}" type="datetime1">
              <a:rPr lang="zh-TW" altLang="en-US"/>
              <a:pPr>
                <a:defRPr/>
              </a:pPr>
              <a:t>2019/4/11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E44C6638-DF78-4D8F-8A6C-277D87866E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2243CF21-2E7E-40BC-8EAB-52FB8BF3AA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7C7D4B-275C-4FBB-8E93-E99046221E1F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6788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3E017996-7B9C-485F-BD5A-2F43861C5A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D692D-11EC-4A17-BBD1-173E2961D03A}" type="datetime1">
              <a:rPr lang="zh-TW" altLang="en-US"/>
              <a:pPr>
                <a:defRPr/>
              </a:pPr>
              <a:t>2019/4/11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05E56990-6F31-4572-A4F3-5919E69FC8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7ABF366E-0D3B-4B6C-BD6D-F8FB69D5C5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173CE1-23E1-4E4E-99DA-6ECBE75164FA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30475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D80B1200-5BB2-45A8-B400-A4C9AC901E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FB259-33B5-4829-8A5B-B49C544C2758}" type="datetime1">
              <a:rPr lang="zh-TW" altLang="en-US"/>
              <a:pPr>
                <a:defRPr/>
              </a:pPr>
              <a:t>2019/4/11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0604AB8-FCB0-4948-86A0-6D796BFE54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CE3500D6-A075-490B-BCC5-9B0ED76FA5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1F6F68-655C-449A-BC78-F45E637C02E0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38962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E1267E05-3C1E-4E3C-975B-D152516D3A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90046-A45D-4145-9CCD-15D3E3BD1135}" type="datetime1">
              <a:rPr lang="zh-TW" altLang="en-US"/>
              <a:pPr>
                <a:defRPr/>
              </a:pPr>
              <a:t>2019/4/11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78DD316-0B58-493A-8B7D-F8C187BFBB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E0501F69-DBFA-4DEF-9C22-8415F7855E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426CB0-1501-4D54-8237-DAF0724897DA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20897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B3499A40-87FD-46EB-BEAA-128878BF81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17BB737C-E73E-47B0-8815-A2F149C9CA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B2448FDE-296C-47C5-9D44-459D4EFC617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5D461F5-DD09-4E3F-A26F-D75D6A7BE746}" type="datetime1">
              <a:rPr lang="zh-TW" altLang="en-US"/>
              <a:pPr>
                <a:defRPr/>
              </a:pPr>
              <a:t>2019/4/11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CFBE4F0B-2091-471B-AA6E-6CC082BD7CB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A2A168D0-EDB2-4F25-92E1-EDD1487BAA2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11985358-61C1-4030-94D9-D02611272C1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E66BCE53-4438-454B-9760-F6418D5E7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E7EAA9DE-D334-4FE3-A6C6-548DB87416DA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9C832711-B521-4310-8E64-CCD68C2446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11463: Commandos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670969CF-F4A3-4A00-B8D1-53ACAA87A8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11463: Commandos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涂家浩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19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29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給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個房子 及 房子之間的所有直接路徑，經過每條路都需要一個單位時間。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有一軍隊要從房子 </a:t>
            </a:r>
            <a:r>
              <a:rPr lang="en-US" altLang="zh-TW" sz="2400" dirty="0">
                <a:latin typeface="Times New Roman" panose="02020603050405020304" pitchFamily="18" charset="0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</a:rPr>
              <a:t>出發 到 </a:t>
            </a:r>
            <a:r>
              <a:rPr lang="en-US" altLang="zh-TW" sz="2400" dirty="0">
                <a:latin typeface="Times New Roman" panose="02020603050405020304" pitchFamily="18" charset="0"/>
              </a:rPr>
              <a:t>B</a:t>
            </a:r>
            <a:r>
              <a:rPr lang="zh-TW" altLang="en-US" sz="2400" dirty="0">
                <a:latin typeface="Times New Roman" panose="02020603050405020304" pitchFamily="18" charset="0"/>
              </a:rPr>
              <a:t>集合，每個房子都要有軍人經過。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請問此任務的最短執行時間。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48A8DA4D-F3E2-4055-9550-4CF17BB9A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A175418F-8D34-4CD4-AB47-F07D11409E2B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811EF20-B45E-4F11-9335-B15EDB9380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1076325" algn="l"/>
              </a:tabLst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1	// Num Case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4	// Num Buildings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3	// Num Roads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0 1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2 1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1 3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</a:rPr>
              <a:t>0 3	// </a:t>
            </a:r>
            <a:r>
              <a:rPr lang="zh-TW" altLang="en-US" sz="2400" dirty="0">
                <a:latin typeface="Times New Roman" panose="02020603050405020304" pitchFamily="18" charset="0"/>
              </a:rPr>
              <a:t>起、終點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 Case 1: 4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tabLst>
                <a:tab pos="1076325" algn="l"/>
              </a:tabLst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b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使用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Floyd–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Warshall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Algorithm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得到任兩點最短路徑長。給定起迄點後，可算出經過中途點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k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所需最短路徑長。算出對於所有以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k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為中途點的最短路徑後，這些路徑中最長的值即是所求。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48A8DA4D-F3E2-4055-9550-4CF17BB9A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A175418F-8D34-4CD4-AB47-F07D11409E2B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811EF20-B45E-4F11-9335-B15EDB9380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1076325" algn="l"/>
              </a:tabLst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較詳細的解法：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457200" lvl="1" indent="260350" eaLnBrk="1" hangingPunct="1">
              <a:lnSpc>
                <a:spcPct val="90000"/>
              </a:lnSpc>
              <a:spcBef>
                <a:spcPts val="800"/>
              </a:spcBef>
              <a:buNone/>
              <a:tabLst>
                <a:tab pos="1076325" algn="l"/>
              </a:tabLst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如果有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個房子，設定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個點為起點跟終點，就有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N-2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個中途點。</a:t>
            </a:r>
          </a:p>
          <a:p>
            <a:pPr marL="457200" lvl="1" indent="260350" eaLnBrk="1" hangingPunct="1">
              <a:lnSpc>
                <a:spcPct val="90000"/>
              </a:lnSpc>
              <a:spcBef>
                <a:spcPts val="800"/>
              </a:spcBef>
              <a:buNone/>
              <a:tabLst>
                <a:tab pos="1076325" algn="l"/>
              </a:tabLst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這個解法就好像：派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N-2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位士兵，把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N-2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個中途點分配給他們。</a:t>
            </a:r>
          </a:p>
          <a:p>
            <a:pPr marL="457200" lvl="1" indent="260350" eaLnBrk="1" hangingPunct="1">
              <a:lnSpc>
                <a:spcPct val="90000"/>
              </a:lnSpc>
              <a:spcBef>
                <a:spcPts val="800"/>
              </a:spcBef>
              <a:buNone/>
              <a:tabLst>
                <a:tab pos="1076325" algn="l"/>
              </a:tabLst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然後告訴他們：「你們每個人都要找出最短的時間，從起點出發，中途經過你被分配到的那一個中途點，最後在統一再終點集合。」</a:t>
            </a:r>
          </a:p>
          <a:p>
            <a:pPr marL="457200" lvl="1" indent="260350" eaLnBrk="1" hangingPunct="1">
              <a:lnSpc>
                <a:spcPct val="90000"/>
              </a:lnSpc>
              <a:spcBef>
                <a:spcPts val="800"/>
              </a:spcBef>
              <a:buNone/>
              <a:tabLst>
                <a:tab pos="1076325" algn="l"/>
              </a:tabLst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每位士兵找出自己的任務的最短時間很簡單，只要找出從起點走到指定的中途點的最短時間，再加上該中途點到終點的最短時間，就是一個士兵的最短任務時間。</a:t>
            </a:r>
          </a:p>
          <a:p>
            <a:pPr marL="457200" lvl="1" indent="260350" eaLnBrk="1" hangingPunct="1">
              <a:lnSpc>
                <a:spcPct val="90000"/>
              </a:lnSpc>
              <a:spcBef>
                <a:spcPts val="800"/>
              </a:spcBef>
              <a:buNone/>
              <a:tabLst>
                <a:tab pos="1076325" algn="l"/>
              </a:tabLst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每位士兵的任務所需時間都確定後，就可以知道整個軍隊需要多久時間才能完成任務。也就是最晚完成任務的那位士兵的任務時間長度。</a:t>
            </a:r>
          </a:p>
          <a:p>
            <a:pPr eaLnBrk="1" hangingPunct="1">
              <a:lnSpc>
                <a:spcPct val="90000"/>
              </a:lnSpc>
              <a:tabLst>
                <a:tab pos="1076325" algn="l"/>
              </a:tabLst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246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48A8DA4D-F3E2-4055-9550-4CF17BB9A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A175418F-8D34-4CD4-AB47-F07D11409E2B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811EF20-B45E-4F11-9335-B15EDB9380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1"/>
            <a:ext cx="8077200" cy="45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1076325" algn="l"/>
              </a:tabLst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8CB48697-4798-40D1-BFFF-7B28C242672F}"/>
              </a:ext>
            </a:extLst>
          </p:cNvPr>
          <p:cNvSpPr txBox="1"/>
          <p:nvPr/>
        </p:nvSpPr>
        <p:spPr>
          <a:xfrm>
            <a:off x="834379" y="4634811"/>
            <a:ext cx="74752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latin typeface="+mn-lt"/>
                <a:ea typeface="+mn-ea"/>
              </a:rPr>
              <a:t>軍隊的最短執行時間 </a:t>
            </a:r>
            <a:r>
              <a:rPr lang="en-US" altLang="zh-TW" dirty="0">
                <a:latin typeface="+mn-lt"/>
                <a:ea typeface="+mn-ea"/>
              </a:rPr>
              <a:t>= </a:t>
            </a:r>
            <a:r>
              <a:rPr lang="zh-TW" altLang="en-US" dirty="0">
                <a:latin typeface="+mn-lt"/>
                <a:ea typeface="+mn-ea"/>
              </a:rPr>
              <a:t>最後到達的軍人的任務耗時</a:t>
            </a:r>
            <a:endParaRPr lang="en-US" altLang="zh-TW" dirty="0">
              <a:latin typeface="+mn-lt"/>
              <a:ea typeface="+mn-ea"/>
            </a:endParaRPr>
          </a:p>
          <a:p>
            <a:pPr algn="ctr"/>
            <a:endParaRPr lang="en-US" altLang="zh-TW" dirty="0">
              <a:latin typeface="+mn-lt"/>
              <a:ea typeface="+mn-ea"/>
            </a:endParaRPr>
          </a:p>
          <a:p>
            <a:pPr algn="ctr"/>
            <a:r>
              <a:rPr lang="en-US" altLang="zh-TW" dirty="0">
                <a:latin typeface="+mn-lt"/>
                <a:ea typeface="+mn-ea"/>
              </a:rPr>
              <a:t>Ans = Max(A, B)</a:t>
            </a:r>
            <a:endParaRPr lang="zh-TW" altLang="en-US" dirty="0">
              <a:latin typeface="+mn-lt"/>
              <a:ea typeface="+mn-ea"/>
            </a:endParaRP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AB665C4E-C134-4B8D-82D7-B0D851DD2BD5}"/>
              </a:ext>
            </a:extLst>
          </p:cNvPr>
          <p:cNvSpPr txBox="1"/>
          <p:nvPr/>
        </p:nvSpPr>
        <p:spPr>
          <a:xfrm>
            <a:off x="4932040" y="2469362"/>
            <a:ext cx="21961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+mn-lt"/>
                <a:ea typeface="+mn-ea"/>
              </a:rPr>
              <a:t>經過點二</a:t>
            </a:r>
            <a:endParaRPr lang="en-US" altLang="zh-TW" dirty="0">
              <a:latin typeface="+mn-lt"/>
              <a:ea typeface="+mn-ea"/>
            </a:endParaRPr>
          </a:p>
          <a:p>
            <a:r>
              <a:rPr lang="zh-TW" altLang="en-US" dirty="0">
                <a:latin typeface="+mn-lt"/>
                <a:ea typeface="+mn-ea"/>
              </a:rPr>
              <a:t>最短耗時 </a:t>
            </a:r>
            <a:r>
              <a:rPr lang="en-US" altLang="zh-TW" dirty="0">
                <a:latin typeface="+mn-lt"/>
                <a:ea typeface="+mn-ea"/>
              </a:rPr>
              <a:t>= B</a:t>
            </a:r>
            <a:endParaRPr lang="zh-TW" altLang="en-US" dirty="0">
              <a:latin typeface="+mn-lt"/>
              <a:ea typeface="+mn-ea"/>
            </a:endParaRP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286942BE-452B-40E6-8257-CE1B9A81281D}"/>
              </a:ext>
            </a:extLst>
          </p:cNvPr>
          <p:cNvSpPr txBox="1"/>
          <p:nvPr/>
        </p:nvSpPr>
        <p:spPr>
          <a:xfrm>
            <a:off x="1898381" y="2463681"/>
            <a:ext cx="20882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dirty="0">
                <a:latin typeface="+mn-lt"/>
                <a:ea typeface="+mn-ea"/>
              </a:rPr>
              <a:t>經過點一</a:t>
            </a:r>
            <a:endParaRPr lang="en-US" altLang="zh-TW" dirty="0">
              <a:latin typeface="+mn-lt"/>
              <a:ea typeface="+mn-ea"/>
            </a:endParaRPr>
          </a:p>
          <a:p>
            <a:pPr algn="r"/>
            <a:r>
              <a:rPr lang="zh-TW" altLang="en-US" dirty="0">
                <a:latin typeface="+mn-lt"/>
                <a:ea typeface="+mn-ea"/>
              </a:rPr>
              <a:t>最短耗時 </a:t>
            </a:r>
            <a:r>
              <a:rPr lang="en-US" altLang="zh-TW" dirty="0">
                <a:latin typeface="+mn-lt"/>
                <a:ea typeface="+mn-ea"/>
              </a:rPr>
              <a:t>=</a:t>
            </a:r>
            <a:r>
              <a:rPr lang="zh-TW" altLang="en-US" dirty="0">
                <a:latin typeface="+mn-lt"/>
                <a:ea typeface="+mn-ea"/>
              </a:rPr>
              <a:t> </a:t>
            </a:r>
            <a:r>
              <a:rPr lang="en-US" altLang="zh-TW" dirty="0">
                <a:latin typeface="+mn-lt"/>
                <a:ea typeface="+mn-ea"/>
              </a:rPr>
              <a:t>A</a:t>
            </a:r>
            <a:endParaRPr lang="zh-TW" altLang="en-US" dirty="0">
              <a:latin typeface="+mn-lt"/>
              <a:ea typeface="+mn-ea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EBAC3188-D1F0-44C5-A665-8D70C4E06B57}"/>
              </a:ext>
            </a:extLst>
          </p:cNvPr>
          <p:cNvSpPr txBox="1"/>
          <p:nvPr/>
        </p:nvSpPr>
        <p:spPr>
          <a:xfrm>
            <a:off x="2942496" y="1484784"/>
            <a:ext cx="5040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+mn-lt"/>
                <a:ea typeface="+mn-ea"/>
              </a:rPr>
              <a:t>軍人的最短執行時間</a:t>
            </a:r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119ECC06-BA08-41D6-A14F-6CE952722F84}"/>
              </a:ext>
            </a:extLst>
          </p:cNvPr>
          <p:cNvCxnSpPr>
            <a:cxnSpLocks/>
          </p:cNvCxnSpPr>
          <p:nvPr/>
        </p:nvCxnSpPr>
        <p:spPr bwMode="auto">
          <a:xfrm flipH="1">
            <a:off x="3851920" y="1988840"/>
            <a:ext cx="432048" cy="474841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1FA674FF-A8D4-4A6A-A7BC-211009A54BC4}"/>
              </a:ext>
            </a:extLst>
          </p:cNvPr>
          <p:cNvCxnSpPr>
            <a:cxnSpLocks/>
          </p:cNvCxnSpPr>
          <p:nvPr/>
        </p:nvCxnSpPr>
        <p:spPr bwMode="auto">
          <a:xfrm>
            <a:off x="4427984" y="1988840"/>
            <a:ext cx="576064" cy="474841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788634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908AFB13-8BB1-4E44-9BA3-E67B252277BF}"/>
              </a:ext>
            </a:extLst>
          </p:cNvPr>
          <p:cNvCxnSpPr>
            <a:cxnSpLocks/>
          </p:cNvCxnSpPr>
          <p:nvPr/>
        </p:nvCxnSpPr>
        <p:spPr bwMode="auto">
          <a:xfrm flipH="1">
            <a:off x="4427984" y="3573016"/>
            <a:ext cx="2088232" cy="0"/>
          </a:xfrm>
          <a:prstGeom prst="line">
            <a:avLst/>
          </a:prstGeom>
          <a:solidFill>
            <a:schemeClr val="accent1"/>
          </a:solidFill>
          <a:ln w="88900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09A994E1-8A27-4037-ABC1-FB8E59B1AA35}"/>
              </a:ext>
            </a:extLst>
          </p:cNvPr>
          <p:cNvCxnSpPr>
            <a:cxnSpLocks/>
          </p:cNvCxnSpPr>
          <p:nvPr/>
        </p:nvCxnSpPr>
        <p:spPr bwMode="auto">
          <a:xfrm flipV="1">
            <a:off x="4427984" y="3573016"/>
            <a:ext cx="0" cy="2088232"/>
          </a:xfrm>
          <a:prstGeom prst="line">
            <a:avLst/>
          </a:prstGeom>
          <a:solidFill>
            <a:schemeClr val="accent1"/>
          </a:solidFill>
          <a:ln w="88900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3337116A-F07A-4C90-8014-8E3C32DFCEA5}"/>
              </a:ext>
            </a:extLst>
          </p:cNvPr>
          <p:cNvCxnSpPr/>
          <p:nvPr/>
        </p:nvCxnSpPr>
        <p:spPr bwMode="auto">
          <a:xfrm>
            <a:off x="4419600" y="1700808"/>
            <a:ext cx="0" cy="1872208"/>
          </a:xfrm>
          <a:prstGeom prst="line">
            <a:avLst/>
          </a:prstGeom>
          <a:solidFill>
            <a:schemeClr val="accent1"/>
          </a:solidFill>
          <a:ln w="88900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48A8DA4D-F3E2-4055-9550-4CF17BB9A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A175418F-8D34-4CD4-AB47-F07D11409E2B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811EF20-B45E-4F11-9335-B15EDB9380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1"/>
            <a:ext cx="8077200" cy="45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1076325" algn="l"/>
              </a:tabLst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" name="橢圓 1">
            <a:extLst>
              <a:ext uri="{FF2B5EF4-FFF2-40B4-BE49-F238E27FC236}">
                <a16:creationId xmlns:a16="http://schemas.microsoft.com/office/drawing/2014/main" id="{2E17AA03-BBA8-4D44-B1CB-A24985CF6D46}"/>
              </a:ext>
            </a:extLst>
          </p:cNvPr>
          <p:cNvSpPr/>
          <p:nvPr/>
        </p:nvSpPr>
        <p:spPr bwMode="auto">
          <a:xfrm>
            <a:off x="4275584" y="1556792"/>
            <a:ext cx="288032" cy="288032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EFE20D9F-F54F-4711-BAFC-AACEC1E0F2E0}"/>
              </a:ext>
            </a:extLst>
          </p:cNvPr>
          <p:cNvSpPr/>
          <p:nvPr/>
        </p:nvSpPr>
        <p:spPr bwMode="auto">
          <a:xfrm>
            <a:off x="4283968" y="5517232"/>
            <a:ext cx="288032" cy="288032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DEE429AB-0ECD-454A-95C6-57C36F859576}"/>
              </a:ext>
            </a:extLst>
          </p:cNvPr>
          <p:cNvSpPr/>
          <p:nvPr/>
        </p:nvSpPr>
        <p:spPr bwMode="auto">
          <a:xfrm>
            <a:off x="4283968" y="3429000"/>
            <a:ext cx="288032" cy="288032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橢圓 10">
            <a:extLst>
              <a:ext uri="{FF2B5EF4-FFF2-40B4-BE49-F238E27FC236}">
                <a16:creationId xmlns:a16="http://schemas.microsoft.com/office/drawing/2014/main" id="{49C5002A-8FC1-4A33-8654-29D6B55984C4}"/>
              </a:ext>
            </a:extLst>
          </p:cNvPr>
          <p:cNvSpPr/>
          <p:nvPr/>
        </p:nvSpPr>
        <p:spPr bwMode="auto">
          <a:xfrm>
            <a:off x="6372200" y="3429000"/>
            <a:ext cx="288032" cy="288032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8596C0D1-CA12-4152-ABE1-E4DE300E7521}"/>
              </a:ext>
            </a:extLst>
          </p:cNvPr>
          <p:cNvSpPr txBox="1"/>
          <p:nvPr/>
        </p:nvSpPr>
        <p:spPr>
          <a:xfrm>
            <a:off x="4589597" y="1469975"/>
            <a:ext cx="1152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+mn-ea"/>
                <a:ea typeface="+mn-ea"/>
              </a:rPr>
              <a:t>起點</a:t>
            </a: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D24598EE-ADB6-4F84-BABA-1766A8BC3884}"/>
              </a:ext>
            </a:extLst>
          </p:cNvPr>
          <p:cNvSpPr txBox="1"/>
          <p:nvPr/>
        </p:nvSpPr>
        <p:spPr>
          <a:xfrm>
            <a:off x="4592757" y="5395148"/>
            <a:ext cx="1152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+mn-ea"/>
                <a:ea typeface="+mn-ea"/>
              </a:rPr>
              <a:t>終點</a:t>
            </a: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799839D7-58A6-4CCF-B3E9-55F97C697B10}"/>
              </a:ext>
            </a:extLst>
          </p:cNvPr>
          <p:cNvSpPr txBox="1"/>
          <p:nvPr/>
        </p:nvSpPr>
        <p:spPr>
          <a:xfrm>
            <a:off x="3157405" y="3342183"/>
            <a:ext cx="999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dirty="0">
                <a:latin typeface="+mn-lt"/>
                <a:ea typeface="+mn-ea"/>
              </a:rPr>
              <a:t>點一</a:t>
            </a: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6AB5A714-6390-4019-A61F-BA51829535DF}"/>
              </a:ext>
            </a:extLst>
          </p:cNvPr>
          <p:cNvSpPr txBox="1"/>
          <p:nvPr/>
        </p:nvSpPr>
        <p:spPr>
          <a:xfrm>
            <a:off x="6781800" y="3342182"/>
            <a:ext cx="999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+mn-lt"/>
                <a:ea typeface="+mn-ea"/>
              </a:rPr>
              <a:t>點二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12E3081A-339D-4EC7-B55B-CC7666BDBA39}"/>
              </a:ext>
            </a:extLst>
          </p:cNvPr>
          <p:cNvSpPr txBox="1"/>
          <p:nvPr/>
        </p:nvSpPr>
        <p:spPr>
          <a:xfrm>
            <a:off x="690363" y="6233862"/>
            <a:ext cx="7475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latin typeface="+mn-lt"/>
                <a:ea typeface="+mn-ea"/>
              </a:rPr>
              <a:t>測資給的房子路徑圖</a:t>
            </a:r>
          </a:p>
        </p:txBody>
      </p:sp>
    </p:spTree>
    <p:extLst>
      <p:ext uri="{BB962C8B-B14F-4D97-AF65-F5344CB8AC3E}">
        <p14:creationId xmlns:p14="http://schemas.microsoft.com/office/powerpoint/2010/main" val="417642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908AFB13-8BB1-4E44-9BA3-E67B252277BF}"/>
              </a:ext>
            </a:extLst>
          </p:cNvPr>
          <p:cNvCxnSpPr>
            <a:cxnSpLocks/>
          </p:cNvCxnSpPr>
          <p:nvPr/>
        </p:nvCxnSpPr>
        <p:spPr bwMode="auto">
          <a:xfrm flipH="1">
            <a:off x="4427984" y="3573016"/>
            <a:ext cx="2088232" cy="0"/>
          </a:xfrm>
          <a:prstGeom prst="line">
            <a:avLst/>
          </a:prstGeom>
          <a:solidFill>
            <a:schemeClr val="accent1"/>
          </a:solidFill>
          <a:ln w="88900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09A994E1-8A27-4037-ABC1-FB8E59B1AA35}"/>
              </a:ext>
            </a:extLst>
          </p:cNvPr>
          <p:cNvCxnSpPr>
            <a:cxnSpLocks/>
          </p:cNvCxnSpPr>
          <p:nvPr/>
        </p:nvCxnSpPr>
        <p:spPr bwMode="auto">
          <a:xfrm flipV="1">
            <a:off x="4427984" y="3573016"/>
            <a:ext cx="0" cy="2088232"/>
          </a:xfrm>
          <a:prstGeom prst="line">
            <a:avLst/>
          </a:prstGeom>
          <a:solidFill>
            <a:schemeClr val="accent1"/>
          </a:solidFill>
          <a:ln w="88900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3337116A-F07A-4C90-8014-8E3C32DFCEA5}"/>
              </a:ext>
            </a:extLst>
          </p:cNvPr>
          <p:cNvCxnSpPr/>
          <p:nvPr/>
        </p:nvCxnSpPr>
        <p:spPr bwMode="auto">
          <a:xfrm>
            <a:off x="4419600" y="1700808"/>
            <a:ext cx="0" cy="1872208"/>
          </a:xfrm>
          <a:prstGeom prst="line">
            <a:avLst/>
          </a:prstGeom>
          <a:solidFill>
            <a:schemeClr val="accent1"/>
          </a:solidFill>
          <a:ln w="88900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48A8DA4D-F3E2-4055-9550-4CF17BB9A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A175418F-8D34-4CD4-AB47-F07D11409E2B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6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811EF20-B45E-4F11-9335-B15EDB9380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1"/>
            <a:ext cx="8077200" cy="45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1076325" algn="l"/>
              </a:tabLst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" name="橢圓 1">
            <a:extLst>
              <a:ext uri="{FF2B5EF4-FFF2-40B4-BE49-F238E27FC236}">
                <a16:creationId xmlns:a16="http://schemas.microsoft.com/office/drawing/2014/main" id="{2E17AA03-BBA8-4D44-B1CB-A24985CF6D46}"/>
              </a:ext>
            </a:extLst>
          </p:cNvPr>
          <p:cNvSpPr/>
          <p:nvPr/>
        </p:nvSpPr>
        <p:spPr bwMode="auto">
          <a:xfrm>
            <a:off x="4275584" y="1556792"/>
            <a:ext cx="288032" cy="288032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EFE20D9F-F54F-4711-BAFC-AACEC1E0F2E0}"/>
              </a:ext>
            </a:extLst>
          </p:cNvPr>
          <p:cNvSpPr/>
          <p:nvPr/>
        </p:nvSpPr>
        <p:spPr bwMode="auto">
          <a:xfrm>
            <a:off x="4283968" y="5517232"/>
            <a:ext cx="288032" cy="288032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DEE429AB-0ECD-454A-95C6-57C36F859576}"/>
              </a:ext>
            </a:extLst>
          </p:cNvPr>
          <p:cNvSpPr/>
          <p:nvPr/>
        </p:nvSpPr>
        <p:spPr bwMode="auto">
          <a:xfrm>
            <a:off x="4283968" y="3429000"/>
            <a:ext cx="288032" cy="288032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橢圓 10">
            <a:extLst>
              <a:ext uri="{FF2B5EF4-FFF2-40B4-BE49-F238E27FC236}">
                <a16:creationId xmlns:a16="http://schemas.microsoft.com/office/drawing/2014/main" id="{49C5002A-8FC1-4A33-8654-29D6B55984C4}"/>
              </a:ext>
            </a:extLst>
          </p:cNvPr>
          <p:cNvSpPr/>
          <p:nvPr/>
        </p:nvSpPr>
        <p:spPr bwMode="auto">
          <a:xfrm>
            <a:off x="6372200" y="3429000"/>
            <a:ext cx="288032" cy="288032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8596C0D1-CA12-4152-ABE1-E4DE300E7521}"/>
              </a:ext>
            </a:extLst>
          </p:cNvPr>
          <p:cNvSpPr txBox="1"/>
          <p:nvPr/>
        </p:nvSpPr>
        <p:spPr>
          <a:xfrm>
            <a:off x="4589597" y="1469975"/>
            <a:ext cx="1152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+mn-ea"/>
                <a:ea typeface="+mn-ea"/>
              </a:rPr>
              <a:t>起點</a:t>
            </a: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D24598EE-ADB6-4F84-BABA-1766A8BC3884}"/>
              </a:ext>
            </a:extLst>
          </p:cNvPr>
          <p:cNvSpPr txBox="1"/>
          <p:nvPr/>
        </p:nvSpPr>
        <p:spPr>
          <a:xfrm>
            <a:off x="4592757" y="5395148"/>
            <a:ext cx="1152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+mn-ea"/>
                <a:ea typeface="+mn-ea"/>
              </a:rPr>
              <a:t>終點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88B557D3-E36C-4343-A5EB-23035BEA70CF}"/>
              </a:ext>
            </a:extLst>
          </p:cNvPr>
          <p:cNvSpPr txBox="1"/>
          <p:nvPr/>
        </p:nvSpPr>
        <p:spPr>
          <a:xfrm>
            <a:off x="1475657" y="3157517"/>
            <a:ext cx="2583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dirty="0">
                <a:latin typeface="+mn-lt"/>
                <a:ea typeface="+mn-ea"/>
              </a:rPr>
              <a:t>算出經過點一</a:t>
            </a:r>
            <a:endParaRPr lang="en-US" altLang="zh-TW" dirty="0">
              <a:latin typeface="+mn-lt"/>
              <a:ea typeface="+mn-ea"/>
            </a:endParaRPr>
          </a:p>
          <a:p>
            <a:pPr algn="r"/>
            <a:r>
              <a:rPr lang="zh-TW" altLang="en-US" dirty="0">
                <a:latin typeface="+mn-lt"/>
                <a:ea typeface="+mn-ea"/>
              </a:rPr>
              <a:t>需要 </a:t>
            </a:r>
            <a:r>
              <a:rPr lang="en-US" altLang="zh-TW" dirty="0">
                <a:latin typeface="+mn-lt"/>
                <a:ea typeface="+mn-ea"/>
              </a:rPr>
              <a:t>2 Unit Time</a:t>
            </a:r>
            <a:endParaRPr lang="zh-TW" altLang="en-US" dirty="0">
              <a:latin typeface="+mn-lt"/>
              <a:ea typeface="+mn-ea"/>
            </a:endParaRPr>
          </a:p>
        </p:txBody>
      </p:sp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197551C4-8CA2-4F84-900A-7CE937A216BA}"/>
              </a:ext>
            </a:extLst>
          </p:cNvPr>
          <p:cNvCxnSpPr>
            <a:cxnSpLocks/>
          </p:cNvCxnSpPr>
          <p:nvPr/>
        </p:nvCxnSpPr>
        <p:spPr bwMode="auto">
          <a:xfrm>
            <a:off x="4211960" y="1844824"/>
            <a:ext cx="0" cy="1512168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92D05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59C4BF2A-5AA6-442C-A305-6F6F2E401392}"/>
              </a:ext>
            </a:extLst>
          </p:cNvPr>
          <p:cNvCxnSpPr>
            <a:cxnSpLocks/>
          </p:cNvCxnSpPr>
          <p:nvPr/>
        </p:nvCxnSpPr>
        <p:spPr bwMode="auto">
          <a:xfrm>
            <a:off x="4211960" y="3861048"/>
            <a:ext cx="0" cy="1512168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92D05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81BF54F0-58B6-4E3D-B25E-0413F69B724D}"/>
              </a:ext>
            </a:extLst>
          </p:cNvPr>
          <p:cNvSpPr txBox="1"/>
          <p:nvPr/>
        </p:nvSpPr>
        <p:spPr>
          <a:xfrm>
            <a:off x="971601" y="5930307"/>
            <a:ext cx="3970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latin typeface="+mn-lt"/>
                <a:ea typeface="+mn-ea"/>
              </a:rPr>
              <a:t>2 Unit Time</a:t>
            </a:r>
            <a:r>
              <a:rPr lang="zh-TW" altLang="en-US" dirty="0">
                <a:latin typeface="+mn-lt"/>
                <a:ea typeface="+mn-ea"/>
              </a:rPr>
              <a:t> </a:t>
            </a:r>
            <a:r>
              <a:rPr lang="en-US" altLang="zh-TW" dirty="0">
                <a:latin typeface="+mn-lt"/>
                <a:ea typeface="+mn-ea"/>
              </a:rPr>
              <a:t>=</a:t>
            </a:r>
            <a:r>
              <a:rPr lang="zh-TW" altLang="en-US" dirty="0">
                <a:latin typeface="+mn-lt"/>
                <a:ea typeface="+mn-ea"/>
              </a:rPr>
              <a:t> </a:t>
            </a:r>
            <a:r>
              <a:rPr lang="en-US" altLang="zh-TW" dirty="0">
                <a:latin typeface="+mn-lt"/>
                <a:ea typeface="+mn-ea"/>
              </a:rPr>
              <a:t>1 +</a:t>
            </a:r>
            <a:r>
              <a:rPr lang="zh-TW" altLang="en-US" dirty="0">
                <a:latin typeface="+mn-lt"/>
                <a:ea typeface="+mn-ea"/>
              </a:rPr>
              <a:t> </a:t>
            </a:r>
            <a:r>
              <a:rPr lang="en-US" altLang="zh-TW" dirty="0">
                <a:latin typeface="+mn-lt"/>
                <a:ea typeface="+mn-ea"/>
              </a:rPr>
              <a:t>1</a:t>
            </a:r>
            <a:endParaRPr lang="zh-TW" altLang="en-US" dirty="0">
              <a:latin typeface="+mn-lt"/>
              <a:ea typeface="+mn-ea"/>
            </a:endParaRP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C4E35E04-90FD-4880-8931-1069AE40A13D}"/>
              </a:ext>
            </a:extLst>
          </p:cNvPr>
          <p:cNvSpPr txBox="1"/>
          <p:nvPr/>
        </p:nvSpPr>
        <p:spPr>
          <a:xfrm>
            <a:off x="1835696" y="6290347"/>
            <a:ext cx="6995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latin typeface="+mn-lt"/>
                <a:ea typeface="+mn-ea"/>
              </a:rPr>
              <a:t>=</a:t>
            </a:r>
            <a:r>
              <a:rPr lang="zh-TW" altLang="en-US" dirty="0">
                <a:latin typeface="+mn-lt"/>
                <a:ea typeface="+mn-ea"/>
              </a:rPr>
              <a:t> </a:t>
            </a:r>
            <a:r>
              <a:rPr lang="en-US" altLang="zh-TW" dirty="0">
                <a:latin typeface="+mn-lt"/>
                <a:ea typeface="+mn-ea"/>
              </a:rPr>
              <a:t>[</a:t>
            </a:r>
            <a:r>
              <a:rPr lang="zh-TW" altLang="en-US" dirty="0">
                <a:latin typeface="+mn-lt"/>
                <a:ea typeface="+mn-ea"/>
              </a:rPr>
              <a:t>起點 </a:t>
            </a:r>
            <a:r>
              <a:rPr lang="en-US" altLang="zh-TW" dirty="0">
                <a:latin typeface="+mn-lt"/>
                <a:ea typeface="+mn-ea"/>
              </a:rPr>
              <a:t>~ </a:t>
            </a:r>
            <a:r>
              <a:rPr lang="zh-TW" altLang="en-US" dirty="0">
                <a:latin typeface="+mn-lt"/>
                <a:ea typeface="+mn-ea"/>
              </a:rPr>
              <a:t>點一</a:t>
            </a:r>
            <a:r>
              <a:rPr lang="en-US" altLang="zh-TW" dirty="0">
                <a:latin typeface="+mn-lt"/>
                <a:ea typeface="+mn-ea"/>
              </a:rPr>
              <a:t>]</a:t>
            </a:r>
            <a:r>
              <a:rPr lang="zh-TW" altLang="en-US" dirty="0">
                <a:latin typeface="+mn-lt"/>
                <a:ea typeface="+mn-ea"/>
              </a:rPr>
              <a:t> </a:t>
            </a:r>
            <a:r>
              <a:rPr lang="en-US" altLang="zh-TW" dirty="0">
                <a:latin typeface="+mn-lt"/>
                <a:ea typeface="+mn-ea"/>
              </a:rPr>
              <a:t>+</a:t>
            </a:r>
            <a:r>
              <a:rPr lang="zh-TW" altLang="en-US" dirty="0">
                <a:latin typeface="+mn-lt"/>
                <a:ea typeface="+mn-ea"/>
              </a:rPr>
              <a:t> </a:t>
            </a:r>
            <a:r>
              <a:rPr lang="en-US" altLang="zh-TW" dirty="0">
                <a:latin typeface="+mn-lt"/>
                <a:ea typeface="+mn-ea"/>
              </a:rPr>
              <a:t>[</a:t>
            </a:r>
            <a:r>
              <a:rPr lang="zh-TW" altLang="en-US" dirty="0">
                <a:latin typeface="+mn-lt"/>
                <a:ea typeface="+mn-ea"/>
              </a:rPr>
              <a:t>點一 </a:t>
            </a:r>
            <a:r>
              <a:rPr lang="en-US" altLang="zh-TW" dirty="0">
                <a:latin typeface="+mn-lt"/>
                <a:ea typeface="+mn-ea"/>
              </a:rPr>
              <a:t>~ </a:t>
            </a:r>
            <a:r>
              <a:rPr lang="zh-TW" altLang="en-US" dirty="0">
                <a:latin typeface="+mn-lt"/>
                <a:ea typeface="+mn-ea"/>
              </a:rPr>
              <a:t>終點</a:t>
            </a:r>
            <a:r>
              <a:rPr lang="en-US" altLang="zh-TW" dirty="0">
                <a:latin typeface="+mn-lt"/>
                <a:ea typeface="+mn-ea"/>
              </a:rPr>
              <a:t>]</a:t>
            </a:r>
            <a:endParaRPr lang="zh-TW" altLang="en-US" dirty="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93330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908AFB13-8BB1-4E44-9BA3-E67B252277BF}"/>
              </a:ext>
            </a:extLst>
          </p:cNvPr>
          <p:cNvCxnSpPr>
            <a:cxnSpLocks/>
          </p:cNvCxnSpPr>
          <p:nvPr/>
        </p:nvCxnSpPr>
        <p:spPr bwMode="auto">
          <a:xfrm flipH="1">
            <a:off x="4427984" y="3573016"/>
            <a:ext cx="2088232" cy="0"/>
          </a:xfrm>
          <a:prstGeom prst="line">
            <a:avLst/>
          </a:prstGeom>
          <a:solidFill>
            <a:schemeClr val="accent1"/>
          </a:solidFill>
          <a:ln w="88900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09A994E1-8A27-4037-ABC1-FB8E59B1AA35}"/>
              </a:ext>
            </a:extLst>
          </p:cNvPr>
          <p:cNvCxnSpPr>
            <a:cxnSpLocks/>
          </p:cNvCxnSpPr>
          <p:nvPr/>
        </p:nvCxnSpPr>
        <p:spPr bwMode="auto">
          <a:xfrm flipV="1">
            <a:off x="4427984" y="3573016"/>
            <a:ext cx="0" cy="2088232"/>
          </a:xfrm>
          <a:prstGeom prst="line">
            <a:avLst/>
          </a:prstGeom>
          <a:solidFill>
            <a:schemeClr val="accent1"/>
          </a:solidFill>
          <a:ln w="88900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4" name="直線接點 3">
            <a:extLst>
              <a:ext uri="{FF2B5EF4-FFF2-40B4-BE49-F238E27FC236}">
                <a16:creationId xmlns:a16="http://schemas.microsoft.com/office/drawing/2014/main" id="{3337116A-F07A-4C90-8014-8E3C32DFCEA5}"/>
              </a:ext>
            </a:extLst>
          </p:cNvPr>
          <p:cNvCxnSpPr/>
          <p:nvPr/>
        </p:nvCxnSpPr>
        <p:spPr bwMode="auto">
          <a:xfrm>
            <a:off x="4419600" y="1700808"/>
            <a:ext cx="0" cy="1872208"/>
          </a:xfrm>
          <a:prstGeom prst="line">
            <a:avLst/>
          </a:prstGeom>
          <a:solidFill>
            <a:schemeClr val="accent1"/>
          </a:solidFill>
          <a:ln w="88900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48A8DA4D-F3E2-4055-9550-4CF17BB9A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A175418F-8D34-4CD4-AB47-F07D11409E2B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7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811EF20-B45E-4F11-9335-B15EDB9380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1"/>
            <a:ext cx="8077200" cy="45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1076325" algn="l"/>
              </a:tabLst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" name="橢圓 1">
            <a:extLst>
              <a:ext uri="{FF2B5EF4-FFF2-40B4-BE49-F238E27FC236}">
                <a16:creationId xmlns:a16="http://schemas.microsoft.com/office/drawing/2014/main" id="{2E17AA03-BBA8-4D44-B1CB-A24985CF6D46}"/>
              </a:ext>
            </a:extLst>
          </p:cNvPr>
          <p:cNvSpPr/>
          <p:nvPr/>
        </p:nvSpPr>
        <p:spPr bwMode="auto">
          <a:xfrm>
            <a:off x="4275584" y="1556792"/>
            <a:ext cx="288032" cy="288032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EFE20D9F-F54F-4711-BAFC-AACEC1E0F2E0}"/>
              </a:ext>
            </a:extLst>
          </p:cNvPr>
          <p:cNvSpPr/>
          <p:nvPr/>
        </p:nvSpPr>
        <p:spPr bwMode="auto">
          <a:xfrm>
            <a:off x="4283968" y="5517232"/>
            <a:ext cx="288032" cy="288032"/>
          </a:xfrm>
          <a:prstGeom prst="ellipse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DEE429AB-0ECD-454A-95C6-57C36F859576}"/>
              </a:ext>
            </a:extLst>
          </p:cNvPr>
          <p:cNvSpPr/>
          <p:nvPr/>
        </p:nvSpPr>
        <p:spPr bwMode="auto">
          <a:xfrm>
            <a:off x="4283968" y="3429000"/>
            <a:ext cx="288032" cy="288032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橢圓 10">
            <a:extLst>
              <a:ext uri="{FF2B5EF4-FFF2-40B4-BE49-F238E27FC236}">
                <a16:creationId xmlns:a16="http://schemas.microsoft.com/office/drawing/2014/main" id="{49C5002A-8FC1-4A33-8654-29D6B55984C4}"/>
              </a:ext>
            </a:extLst>
          </p:cNvPr>
          <p:cNvSpPr/>
          <p:nvPr/>
        </p:nvSpPr>
        <p:spPr bwMode="auto">
          <a:xfrm>
            <a:off x="6372200" y="3429000"/>
            <a:ext cx="288032" cy="288032"/>
          </a:xfrm>
          <a:prstGeom prst="ellipse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8596C0D1-CA12-4152-ABE1-E4DE300E7521}"/>
              </a:ext>
            </a:extLst>
          </p:cNvPr>
          <p:cNvSpPr txBox="1"/>
          <p:nvPr/>
        </p:nvSpPr>
        <p:spPr>
          <a:xfrm>
            <a:off x="4589597" y="1469975"/>
            <a:ext cx="1152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+mn-ea"/>
                <a:ea typeface="+mn-ea"/>
              </a:rPr>
              <a:t>起點</a:t>
            </a: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D24598EE-ADB6-4F84-BABA-1766A8BC3884}"/>
              </a:ext>
            </a:extLst>
          </p:cNvPr>
          <p:cNvSpPr txBox="1"/>
          <p:nvPr/>
        </p:nvSpPr>
        <p:spPr>
          <a:xfrm>
            <a:off x="4592757" y="5395148"/>
            <a:ext cx="1152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+mn-ea"/>
                <a:ea typeface="+mn-ea"/>
              </a:rPr>
              <a:t>終點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88B557D3-E36C-4343-A5EB-23035BEA70CF}"/>
              </a:ext>
            </a:extLst>
          </p:cNvPr>
          <p:cNvSpPr txBox="1"/>
          <p:nvPr/>
        </p:nvSpPr>
        <p:spPr>
          <a:xfrm>
            <a:off x="6781800" y="3157517"/>
            <a:ext cx="20882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+mn-lt"/>
                <a:ea typeface="+mn-ea"/>
              </a:rPr>
              <a:t>經過點二</a:t>
            </a:r>
            <a:endParaRPr lang="en-US" altLang="zh-TW" dirty="0">
              <a:latin typeface="+mn-lt"/>
              <a:ea typeface="+mn-ea"/>
            </a:endParaRPr>
          </a:p>
          <a:p>
            <a:r>
              <a:rPr lang="zh-TW" altLang="en-US" dirty="0">
                <a:latin typeface="+mn-lt"/>
                <a:ea typeface="+mn-ea"/>
              </a:rPr>
              <a:t>需 </a:t>
            </a:r>
            <a:r>
              <a:rPr lang="en-US" altLang="zh-TW" dirty="0">
                <a:latin typeface="+mn-lt"/>
                <a:ea typeface="+mn-ea"/>
              </a:rPr>
              <a:t>4 Unit Time</a:t>
            </a:r>
            <a:endParaRPr lang="zh-TW" altLang="en-US" dirty="0">
              <a:latin typeface="+mn-lt"/>
              <a:ea typeface="+mn-ea"/>
            </a:endParaRPr>
          </a:p>
        </p:txBody>
      </p:sp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197551C4-8CA2-4F84-900A-7CE937A216BA}"/>
              </a:ext>
            </a:extLst>
          </p:cNvPr>
          <p:cNvCxnSpPr>
            <a:cxnSpLocks/>
          </p:cNvCxnSpPr>
          <p:nvPr/>
        </p:nvCxnSpPr>
        <p:spPr bwMode="auto">
          <a:xfrm>
            <a:off x="4644008" y="1844824"/>
            <a:ext cx="0" cy="1512168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92D05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59C4BF2A-5AA6-442C-A305-6F6F2E401392}"/>
              </a:ext>
            </a:extLst>
          </p:cNvPr>
          <p:cNvCxnSpPr>
            <a:cxnSpLocks/>
          </p:cNvCxnSpPr>
          <p:nvPr/>
        </p:nvCxnSpPr>
        <p:spPr bwMode="auto">
          <a:xfrm>
            <a:off x="4644008" y="3861048"/>
            <a:ext cx="0" cy="1512168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92D05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6" name="直線單箭頭接點 15">
            <a:extLst>
              <a:ext uri="{FF2B5EF4-FFF2-40B4-BE49-F238E27FC236}">
                <a16:creationId xmlns:a16="http://schemas.microsoft.com/office/drawing/2014/main" id="{0182C0E1-3F97-4F63-B1D3-9427DB8B7618}"/>
              </a:ext>
            </a:extLst>
          </p:cNvPr>
          <p:cNvCxnSpPr>
            <a:cxnSpLocks/>
          </p:cNvCxnSpPr>
          <p:nvPr/>
        </p:nvCxnSpPr>
        <p:spPr bwMode="auto">
          <a:xfrm>
            <a:off x="4796409" y="3356992"/>
            <a:ext cx="1503783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92D05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0" name="直線單箭頭接點 19">
            <a:extLst>
              <a:ext uri="{FF2B5EF4-FFF2-40B4-BE49-F238E27FC236}">
                <a16:creationId xmlns:a16="http://schemas.microsoft.com/office/drawing/2014/main" id="{A1AF4B76-4B84-40B2-B8BF-704AF2CF28FD}"/>
              </a:ext>
            </a:extLst>
          </p:cNvPr>
          <p:cNvCxnSpPr>
            <a:cxnSpLocks/>
          </p:cNvCxnSpPr>
          <p:nvPr/>
        </p:nvCxnSpPr>
        <p:spPr bwMode="auto">
          <a:xfrm flipH="1">
            <a:off x="4716016" y="3789040"/>
            <a:ext cx="1512168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92D050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4" name="投影片編號版面配置區 5">
            <a:extLst>
              <a:ext uri="{FF2B5EF4-FFF2-40B4-BE49-F238E27FC236}">
                <a16:creationId xmlns:a16="http://schemas.microsoft.com/office/drawing/2014/main" id="{9E71F306-643B-4851-ACDE-F63BEB4B2E0F}"/>
              </a:ext>
            </a:extLst>
          </p:cNvPr>
          <p:cNvSpPr txBox="1">
            <a:spLocks/>
          </p:cNvSpPr>
          <p:nvPr/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 eaLnBrk="1" hangingPunct="1"/>
            <a:fld id="{A175418F-8D34-4CD4-AB47-F07D11409E2B}" type="slidenum">
              <a:rPr kumimoji="0" lang="zh-TW" altLang="en-US" sz="1400" smtClean="0">
                <a:solidFill>
                  <a:schemeClr val="accent1"/>
                </a:solidFill>
              </a:rPr>
              <a:pPr eaLnBrk="1" hangingPunct="1"/>
              <a:t>7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0BC304C9-E084-4AE7-A08D-391C66362799}"/>
              </a:ext>
            </a:extLst>
          </p:cNvPr>
          <p:cNvSpPr txBox="1"/>
          <p:nvPr/>
        </p:nvSpPr>
        <p:spPr>
          <a:xfrm>
            <a:off x="971601" y="5930307"/>
            <a:ext cx="3945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latin typeface="+mn-lt"/>
                <a:ea typeface="+mn-ea"/>
              </a:rPr>
              <a:t>4 Unit Time</a:t>
            </a:r>
            <a:r>
              <a:rPr lang="zh-TW" altLang="en-US" dirty="0">
                <a:latin typeface="+mn-lt"/>
                <a:ea typeface="+mn-ea"/>
              </a:rPr>
              <a:t> </a:t>
            </a:r>
            <a:r>
              <a:rPr lang="en-US" altLang="zh-TW" dirty="0">
                <a:latin typeface="+mn-lt"/>
                <a:ea typeface="+mn-ea"/>
              </a:rPr>
              <a:t>=</a:t>
            </a:r>
            <a:r>
              <a:rPr lang="zh-TW" altLang="en-US" dirty="0">
                <a:latin typeface="+mn-lt"/>
                <a:ea typeface="+mn-ea"/>
              </a:rPr>
              <a:t> </a:t>
            </a:r>
            <a:r>
              <a:rPr lang="en-US" altLang="zh-TW" dirty="0">
                <a:latin typeface="+mn-lt"/>
                <a:ea typeface="+mn-ea"/>
              </a:rPr>
              <a:t>2 +</a:t>
            </a:r>
            <a:r>
              <a:rPr lang="zh-TW" altLang="en-US" dirty="0">
                <a:latin typeface="+mn-lt"/>
                <a:ea typeface="+mn-ea"/>
              </a:rPr>
              <a:t> </a:t>
            </a:r>
            <a:r>
              <a:rPr lang="en-US" altLang="zh-TW" dirty="0">
                <a:latin typeface="+mn-lt"/>
                <a:ea typeface="+mn-ea"/>
              </a:rPr>
              <a:t>2</a:t>
            </a:r>
            <a:endParaRPr lang="zh-TW" altLang="en-US" dirty="0">
              <a:latin typeface="+mn-lt"/>
              <a:ea typeface="+mn-ea"/>
            </a:endParaRP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E973EC89-8999-42FB-B28D-5EC8A456613B}"/>
              </a:ext>
            </a:extLst>
          </p:cNvPr>
          <p:cNvSpPr txBox="1"/>
          <p:nvPr/>
        </p:nvSpPr>
        <p:spPr>
          <a:xfrm>
            <a:off x="1835696" y="6290347"/>
            <a:ext cx="6995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latin typeface="+mn-lt"/>
                <a:ea typeface="+mn-ea"/>
              </a:rPr>
              <a:t>=</a:t>
            </a:r>
            <a:r>
              <a:rPr lang="zh-TW" altLang="en-US" dirty="0">
                <a:latin typeface="+mn-lt"/>
                <a:ea typeface="+mn-ea"/>
              </a:rPr>
              <a:t> </a:t>
            </a:r>
            <a:r>
              <a:rPr lang="en-US" altLang="zh-TW" dirty="0">
                <a:latin typeface="+mn-lt"/>
                <a:ea typeface="+mn-ea"/>
              </a:rPr>
              <a:t>[</a:t>
            </a:r>
            <a:r>
              <a:rPr lang="zh-TW" altLang="en-US" dirty="0">
                <a:latin typeface="+mn-lt"/>
                <a:ea typeface="+mn-ea"/>
              </a:rPr>
              <a:t>起點 </a:t>
            </a:r>
            <a:r>
              <a:rPr lang="en-US" altLang="zh-TW" dirty="0">
                <a:latin typeface="+mn-lt"/>
                <a:ea typeface="+mn-ea"/>
              </a:rPr>
              <a:t>~ </a:t>
            </a:r>
            <a:r>
              <a:rPr lang="zh-TW" altLang="en-US" dirty="0">
                <a:latin typeface="+mn-lt"/>
                <a:ea typeface="+mn-ea"/>
              </a:rPr>
              <a:t>點二</a:t>
            </a:r>
            <a:r>
              <a:rPr lang="en-US" altLang="zh-TW" dirty="0">
                <a:latin typeface="+mn-lt"/>
                <a:ea typeface="+mn-ea"/>
              </a:rPr>
              <a:t>]</a:t>
            </a:r>
            <a:r>
              <a:rPr lang="zh-TW" altLang="en-US" dirty="0">
                <a:latin typeface="+mn-lt"/>
                <a:ea typeface="+mn-ea"/>
              </a:rPr>
              <a:t> </a:t>
            </a:r>
            <a:r>
              <a:rPr lang="en-US" altLang="zh-TW" dirty="0">
                <a:latin typeface="+mn-lt"/>
                <a:ea typeface="+mn-ea"/>
              </a:rPr>
              <a:t>+</a:t>
            </a:r>
            <a:r>
              <a:rPr lang="zh-TW" altLang="en-US" dirty="0">
                <a:latin typeface="+mn-lt"/>
                <a:ea typeface="+mn-ea"/>
              </a:rPr>
              <a:t> </a:t>
            </a:r>
            <a:r>
              <a:rPr lang="en-US" altLang="zh-TW" dirty="0">
                <a:latin typeface="+mn-lt"/>
                <a:ea typeface="+mn-ea"/>
              </a:rPr>
              <a:t>[</a:t>
            </a:r>
            <a:r>
              <a:rPr lang="zh-TW" altLang="en-US" dirty="0">
                <a:latin typeface="+mn-lt"/>
                <a:ea typeface="+mn-ea"/>
              </a:rPr>
              <a:t>點二 </a:t>
            </a:r>
            <a:r>
              <a:rPr lang="en-US" altLang="zh-TW" dirty="0">
                <a:latin typeface="+mn-lt"/>
                <a:ea typeface="+mn-ea"/>
              </a:rPr>
              <a:t>~ </a:t>
            </a:r>
            <a:r>
              <a:rPr lang="zh-TW" altLang="en-US" dirty="0">
                <a:latin typeface="+mn-lt"/>
                <a:ea typeface="+mn-ea"/>
              </a:rPr>
              <a:t>終點</a:t>
            </a:r>
            <a:r>
              <a:rPr lang="en-US" altLang="zh-TW" dirty="0">
                <a:latin typeface="+mn-lt"/>
                <a:ea typeface="+mn-ea"/>
              </a:rPr>
              <a:t>]</a:t>
            </a:r>
            <a:endParaRPr lang="zh-TW" altLang="en-US" dirty="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56401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48A8DA4D-F3E2-4055-9550-4CF17BB9A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A175418F-8D34-4CD4-AB47-F07D11409E2B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8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811EF20-B45E-4F11-9335-B15EDB9380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1"/>
            <a:ext cx="8077200" cy="45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1076325" algn="l"/>
              </a:tabLst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8CB48697-4798-40D1-BFFF-7B28C242672F}"/>
              </a:ext>
            </a:extLst>
          </p:cNvPr>
          <p:cNvSpPr txBox="1"/>
          <p:nvPr/>
        </p:nvSpPr>
        <p:spPr>
          <a:xfrm>
            <a:off x="834379" y="4634811"/>
            <a:ext cx="74752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latin typeface="+mn-lt"/>
                <a:ea typeface="+mn-ea"/>
              </a:rPr>
              <a:t>軍隊的最短執行時間 </a:t>
            </a:r>
            <a:r>
              <a:rPr lang="en-US" altLang="zh-TW" dirty="0">
                <a:latin typeface="+mn-lt"/>
                <a:ea typeface="+mn-ea"/>
              </a:rPr>
              <a:t>= </a:t>
            </a:r>
            <a:r>
              <a:rPr lang="zh-TW" altLang="en-US" dirty="0">
                <a:latin typeface="+mn-lt"/>
                <a:ea typeface="+mn-ea"/>
              </a:rPr>
              <a:t>最後到達的軍人的任務耗時</a:t>
            </a:r>
            <a:endParaRPr lang="en-US" altLang="zh-TW" dirty="0">
              <a:latin typeface="+mn-lt"/>
              <a:ea typeface="+mn-ea"/>
            </a:endParaRPr>
          </a:p>
          <a:p>
            <a:pPr algn="ctr"/>
            <a:endParaRPr lang="en-US" altLang="zh-TW" dirty="0">
              <a:latin typeface="+mn-lt"/>
              <a:ea typeface="+mn-ea"/>
            </a:endParaRPr>
          </a:p>
          <a:p>
            <a:pPr algn="ctr"/>
            <a:r>
              <a:rPr lang="zh-TW" altLang="en-US" dirty="0">
                <a:latin typeface="+mn-lt"/>
                <a:ea typeface="+mn-ea"/>
              </a:rPr>
              <a:t>所以 </a:t>
            </a:r>
            <a:r>
              <a:rPr lang="en-US" altLang="zh-TW" dirty="0">
                <a:latin typeface="+mn-lt"/>
                <a:ea typeface="+mn-ea"/>
              </a:rPr>
              <a:t>4 Unit Time </a:t>
            </a:r>
            <a:r>
              <a:rPr lang="zh-TW" altLang="en-US" dirty="0">
                <a:latin typeface="+mn-lt"/>
                <a:ea typeface="+mn-ea"/>
              </a:rPr>
              <a:t>為軍隊的最短執行時間</a:t>
            </a: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AB665C4E-C134-4B8D-82D7-B0D851DD2BD5}"/>
              </a:ext>
            </a:extLst>
          </p:cNvPr>
          <p:cNvSpPr txBox="1"/>
          <p:nvPr/>
        </p:nvSpPr>
        <p:spPr>
          <a:xfrm>
            <a:off x="5049432" y="2463681"/>
            <a:ext cx="17144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+mn-lt"/>
                <a:ea typeface="+mn-ea"/>
              </a:rPr>
              <a:t>經過點二</a:t>
            </a:r>
            <a:endParaRPr lang="en-US" altLang="zh-TW" dirty="0">
              <a:latin typeface="+mn-lt"/>
              <a:ea typeface="+mn-ea"/>
            </a:endParaRPr>
          </a:p>
          <a:p>
            <a:r>
              <a:rPr lang="en-US" altLang="zh-TW" dirty="0">
                <a:latin typeface="+mn-lt"/>
                <a:ea typeface="+mn-ea"/>
              </a:rPr>
              <a:t>4 Unit Time</a:t>
            </a:r>
            <a:endParaRPr lang="zh-TW" altLang="en-US" dirty="0">
              <a:latin typeface="+mn-lt"/>
              <a:ea typeface="+mn-ea"/>
            </a:endParaRP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286942BE-452B-40E6-8257-CE1B9A81281D}"/>
              </a:ext>
            </a:extLst>
          </p:cNvPr>
          <p:cNvSpPr txBox="1"/>
          <p:nvPr/>
        </p:nvSpPr>
        <p:spPr>
          <a:xfrm>
            <a:off x="1898381" y="2463681"/>
            <a:ext cx="20882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dirty="0">
                <a:latin typeface="+mn-lt"/>
                <a:ea typeface="+mn-ea"/>
              </a:rPr>
              <a:t>經過點一</a:t>
            </a:r>
            <a:endParaRPr lang="en-US" altLang="zh-TW" dirty="0">
              <a:latin typeface="+mn-lt"/>
              <a:ea typeface="+mn-ea"/>
            </a:endParaRPr>
          </a:p>
          <a:p>
            <a:pPr algn="r"/>
            <a:r>
              <a:rPr lang="en-US" altLang="zh-TW" dirty="0">
                <a:latin typeface="+mn-lt"/>
                <a:ea typeface="+mn-ea"/>
              </a:rPr>
              <a:t>2 Unit Time</a:t>
            </a:r>
            <a:endParaRPr lang="zh-TW" altLang="en-US" dirty="0">
              <a:latin typeface="+mn-lt"/>
              <a:ea typeface="+mn-ea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EBAC3188-D1F0-44C5-A665-8D70C4E06B57}"/>
              </a:ext>
            </a:extLst>
          </p:cNvPr>
          <p:cNvSpPr txBox="1"/>
          <p:nvPr/>
        </p:nvSpPr>
        <p:spPr>
          <a:xfrm>
            <a:off x="2942496" y="1484784"/>
            <a:ext cx="5040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+mn-lt"/>
                <a:ea typeface="+mn-ea"/>
              </a:rPr>
              <a:t>軍人的最短執行時間</a:t>
            </a:r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119ECC06-BA08-41D6-A14F-6CE952722F84}"/>
              </a:ext>
            </a:extLst>
          </p:cNvPr>
          <p:cNvCxnSpPr>
            <a:cxnSpLocks/>
          </p:cNvCxnSpPr>
          <p:nvPr/>
        </p:nvCxnSpPr>
        <p:spPr bwMode="auto">
          <a:xfrm flipH="1">
            <a:off x="3851920" y="1988840"/>
            <a:ext cx="432048" cy="474841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1FA674FF-A8D4-4A6A-A7BC-211009A54BC4}"/>
              </a:ext>
            </a:extLst>
          </p:cNvPr>
          <p:cNvCxnSpPr>
            <a:cxnSpLocks/>
          </p:cNvCxnSpPr>
          <p:nvPr/>
        </p:nvCxnSpPr>
        <p:spPr bwMode="auto">
          <a:xfrm>
            <a:off x="4427984" y="1988840"/>
            <a:ext cx="576064" cy="474841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AD00EBF6-8479-4AAD-994F-7482E3948AD4}"/>
              </a:ext>
            </a:extLst>
          </p:cNvPr>
          <p:cNvCxnSpPr>
            <a:cxnSpLocks/>
          </p:cNvCxnSpPr>
          <p:nvPr/>
        </p:nvCxnSpPr>
        <p:spPr bwMode="auto">
          <a:xfrm flipH="1">
            <a:off x="4932040" y="3311825"/>
            <a:ext cx="288032" cy="1322986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982537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48A8DA4D-F3E2-4055-9550-4CF17BB9A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A175418F-8D34-4CD4-AB47-F07D11409E2B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9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811EF20-B45E-4F11-9335-B15EDB9380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1"/>
            <a:ext cx="8077200" cy="45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1076325" algn="l"/>
              </a:tabLst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8CB48697-4798-40D1-BFFF-7B28C242672F}"/>
              </a:ext>
            </a:extLst>
          </p:cNvPr>
          <p:cNvSpPr txBox="1"/>
          <p:nvPr/>
        </p:nvSpPr>
        <p:spPr>
          <a:xfrm>
            <a:off x="1763688" y="2132856"/>
            <a:ext cx="56166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+mn-lt"/>
                <a:ea typeface="+mn-ea"/>
              </a:rPr>
              <a:t>Floyd-</a:t>
            </a:r>
            <a:r>
              <a:rPr lang="en-US" altLang="zh-TW" dirty="0" err="1">
                <a:latin typeface="+mn-lt"/>
                <a:ea typeface="+mn-ea"/>
              </a:rPr>
              <a:t>Warshall</a:t>
            </a:r>
            <a:r>
              <a:rPr lang="zh-TW" altLang="en-US" dirty="0">
                <a:latin typeface="+mn-lt"/>
                <a:ea typeface="+mn-ea"/>
              </a:rPr>
              <a:t> 演算法</a:t>
            </a:r>
            <a:endParaRPr lang="en-US" altLang="zh-TW" dirty="0">
              <a:latin typeface="+mn-lt"/>
              <a:ea typeface="+mn-ea"/>
            </a:endParaRPr>
          </a:p>
          <a:p>
            <a:endParaRPr lang="en-US" altLang="zh-TW" dirty="0">
              <a:latin typeface="+mn-lt"/>
              <a:ea typeface="+mn-ea"/>
            </a:endParaRPr>
          </a:p>
          <a:p>
            <a:r>
              <a:rPr lang="en-US" altLang="zh-TW" dirty="0">
                <a:latin typeface="+mn-lt"/>
                <a:ea typeface="+mn-ea"/>
              </a:rPr>
              <a:t>for k from 1 to |V|</a:t>
            </a:r>
          </a:p>
          <a:p>
            <a:r>
              <a:rPr lang="en-US" altLang="zh-TW" dirty="0">
                <a:latin typeface="+mn-lt"/>
                <a:ea typeface="+mn-ea"/>
              </a:rPr>
              <a:t>    for </a:t>
            </a:r>
            <a:r>
              <a:rPr lang="en-US" altLang="zh-TW" dirty="0" err="1">
                <a:latin typeface="+mn-lt"/>
                <a:ea typeface="+mn-ea"/>
              </a:rPr>
              <a:t>i</a:t>
            </a:r>
            <a:r>
              <a:rPr lang="en-US" altLang="zh-TW" dirty="0">
                <a:latin typeface="+mn-lt"/>
                <a:ea typeface="+mn-ea"/>
              </a:rPr>
              <a:t> from 1 to |V|</a:t>
            </a:r>
          </a:p>
          <a:p>
            <a:r>
              <a:rPr lang="en-US" altLang="zh-TW" dirty="0">
                <a:latin typeface="+mn-lt"/>
                <a:ea typeface="+mn-ea"/>
              </a:rPr>
              <a:t>       for j from 1 to |V|</a:t>
            </a:r>
          </a:p>
          <a:p>
            <a:r>
              <a:rPr lang="en-US" altLang="zh-TW" dirty="0">
                <a:latin typeface="+mn-lt"/>
                <a:ea typeface="+mn-ea"/>
              </a:rPr>
              <a:t>          if </a:t>
            </a:r>
            <a:r>
              <a:rPr lang="en-US" altLang="zh-TW" dirty="0" err="1">
                <a:latin typeface="+mn-lt"/>
                <a:ea typeface="+mn-ea"/>
              </a:rPr>
              <a:t>dist</a:t>
            </a:r>
            <a:r>
              <a:rPr lang="en-US" altLang="zh-TW" dirty="0">
                <a:latin typeface="+mn-lt"/>
                <a:ea typeface="+mn-ea"/>
              </a:rPr>
              <a:t>[</a:t>
            </a:r>
            <a:r>
              <a:rPr lang="en-US" altLang="zh-TW" dirty="0" err="1">
                <a:latin typeface="+mn-lt"/>
                <a:ea typeface="+mn-ea"/>
              </a:rPr>
              <a:t>i</a:t>
            </a:r>
            <a:r>
              <a:rPr lang="en-US" altLang="zh-TW" dirty="0">
                <a:latin typeface="+mn-lt"/>
                <a:ea typeface="+mn-ea"/>
              </a:rPr>
              <a:t>][j] &gt; </a:t>
            </a:r>
            <a:r>
              <a:rPr lang="en-US" altLang="zh-TW" dirty="0" err="1">
                <a:latin typeface="+mn-lt"/>
                <a:ea typeface="+mn-ea"/>
              </a:rPr>
              <a:t>dist</a:t>
            </a:r>
            <a:r>
              <a:rPr lang="en-US" altLang="zh-TW" dirty="0">
                <a:latin typeface="+mn-lt"/>
                <a:ea typeface="+mn-ea"/>
              </a:rPr>
              <a:t>[</a:t>
            </a:r>
            <a:r>
              <a:rPr lang="en-US" altLang="zh-TW" dirty="0" err="1">
                <a:latin typeface="+mn-lt"/>
                <a:ea typeface="+mn-ea"/>
              </a:rPr>
              <a:t>i</a:t>
            </a:r>
            <a:r>
              <a:rPr lang="en-US" altLang="zh-TW" dirty="0">
                <a:latin typeface="+mn-lt"/>
                <a:ea typeface="+mn-ea"/>
              </a:rPr>
              <a:t>][k] + </a:t>
            </a:r>
            <a:r>
              <a:rPr lang="en-US" altLang="zh-TW" dirty="0" err="1">
                <a:latin typeface="+mn-lt"/>
                <a:ea typeface="+mn-ea"/>
              </a:rPr>
              <a:t>dist</a:t>
            </a:r>
            <a:r>
              <a:rPr lang="en-US" altLang="zh-TW" dirty="0">
                <a:latin typeface="+mn-lt"/>
                <a:ea typeface="+mn-ea"/>
              </a:rPr>
              <a:t>[k][j] </a:t>
            </a:r>
          </a:p>
          <a:p>
            <a:r>
              <a:rPr lang="en-US" altLang="zh-TW" dirty="0">
                <a:latin typeface="+mn-lt"/>
                <a:ea typeface="+mn-ea"/>
              </a:rPr>
              <a:t>             </a:t>
            </a:r>
            <a:r>
              <a:rPr lang="en-US" altLang="zh-TW" dirty="0" err="1">
                <a:latin typeface="+mn-lt"/>
                <a:ea typeface="+mn-ea"/>
              </a:rPr>
              <a:t>dist</a:t>
            </a:r>
            <a:r>
              <a:rPr lang="en-US" altLang="zh-TW" dirty="0">
                <a:latin typeface="+mn-lt"/>
                <a:ea typeface="+mn-ea"/>
              </a:rPr>
              <a:t>[</a:t>
            </a:r>
            <a:r>
              <a:rPr lang="en-US" altLang="zh-TW" dirty="0" err="1">
                <a:latin typeface="+mn-lt"/>
                <a:ea typeface="+mn-ea"/>
              </a:rPr>
              <a:t>i</a:t>
            </a:r>
            <a:r>
              <a:rPr lang="en-US" altLang="zh-TW" dirty="0">
                <a:latin typeface="+mn-lt"/>
                <a:ea typeface="+mn-ea"/>
              </a:rPr>
              <a:t>][j] ← </a:t>
            </a:r>
            <a:r>
              <a:rPr lang="en-US" altLang="zh-TW" dirty="0" err="1">
                <a:latin typeface="+mn-lt"/>
                <a:ea typeface="+mn-ea"/>
              </a:rPr>
              <a:t>dist</a:t>
            </a:r>
            <a:r>
              <a:rPr lang="en-US" altLang="zh-TW" dirty="0">
                <a:latin typeface="+mn-lt"/>
                <a:ea typeface="+mn-ea"/>
              </a:rPr>
              <a:t>[</a:t>
            </a:r>
            <a:r>
              <a:rPr lang="en-US" altLang="zh-TW" dirty="0" err="1">
                <a:latin typeface="+mn-lt"/>
                <a:ea typeface="+mn-ea"/>
              </a:rPr>
              <a:t>i</a:t>
            </a:r>
            <a:r>
              <a:rPr lang="en-US" altLang="zh-TW" dirty="0">
                <a:latin typeface="+mn-lt"/>
                <a:ea typeface="+mn-ea"/>
              </a:rPr>
              <a:t>][k] + </a:t>
            </a:r>
            <a:r>
              <a:rPr lang="en-US" altLang="zh-TW" dirty="0" err="1">
                <a:latin typeface="+mn-lt"/>
                <a:ea typeface="+mn-ea"/>
              </a:rPr>
              <a:t>dist</a:t>
            </a:r>
            <a:r>
              <a:rPr lang="en-US" altLang="zh-TW" dirty="0">
                <a:latin typeface="+mn-lt"/>
                <a:ea typeface="+mn-ea"/>
              </a:rPr>
              <a:t>[k][j]</a:t>
            </a:r>
            <a:endParaRPr lang="zh-TW" altLang="en-US" dirty="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49659192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自訂 1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2702</TotalTime>
  <Words>484</Words>
  <Application>Microsoft Office PowerPoint</Application>
  <PresentationFormat>如螢幕大小 (4:3)</PresentationFormat>
  <Paragraphs>80</Paragraphs>
  <Slides>9</Slides>
  <Notes>9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4" baseType="lpstr">
      <vt:lpstr>標楷體</vt:lpstr>
      <vt:lpstr>Tahoma</vt:lpstr>
      <vt:lpstr>Times New Roman</vt:lpstr>
      <vt:lpstr>Wingdings</vt:lpstr>
      <vt:lpstr>Blends</vt:lpstr>
      <vt:lpstr>11463: Commandos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家浩 涂</cp:lastModifiedBy>
  <cp:revision>123</cp:revision>
  <dcterms:created xsi:type="dcterms:W3CDTF">1601-01-01T00:00:00Z</dcterms:created>
  <dcterms:modified xsi:type="dcterms:W3CDTF">2019-04-11T10:41:48Z</dcterms:modified>
</cp:coreProperties>
</file>