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ahoma"/>
        <a:ea typeface="Tahoma"/>
        <a:cs typeface="Tahoma"/>
        <a:sym typeface="Tahoma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F5E1"/>
          </a:solidFill>
        </a:fill>
      </a:tcStyle>
    </a:wholeTbl>
    <a:band2H>
      <a:tcTxStyle/>
      <a:tcStyle>
        <a:tcBdr/>
        <a:fill>
          <a:solidFill>
            <a:srgbClr val="E6FAF1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Tahoma"/>
          <a:ea typeface="Tahoma"/>
          <a:cs typeface="Tahoma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Tahoma"/>
          <a:ea typeface="Tahoma"/>
          <a:cs typeface="Tahoma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876265951"/>
      </p:ext>
    </p:extLst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Times New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幻燈片編號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388538" y="6474460"/>
            <a:ext cx="298263" cy="307340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b">
            <a:spAutoFit/>
          </a:bodyPr>
          <a:lstStyle>
            <a:lvl1pPr algn="r">
              <a:defRPr sz="1400">
                <a:solidFill>
                  <a:schemeClr val="accent1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  <p:sp>
        <p:nvSpPr>
          <p:cNvPr id="3" name="大標題文字"/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b"/>
          <a:lstStyle/>
          <a:p>
            <a:r>
              <a:t>大標題文字</a:t>
            </a:r>
          </a:p>
        </p:txBody>
      </p:sp>
      <p:sp>
        <p:nvSpPr>
          <p:cNvPr id="4" name="內文層級一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內文層級一</a:t>
            </a:r>
          </a:p>
          <a:p>
            <a:pPr lvl="1"/>
            <a:r>
              <a:t>內文層級二</a:t>
            </a:r>
          </a:p>
          <a:p>
            <a:pPr lvl="2"/>
            <a:r>
              <a:t>內文層級三</a:t>
            </a:r>
          </a:p>
          <a:p>
            <a:pPr lvl="3"/>
            <a:r>
              <a:t>內文層級四</a:t>
            </a:r>
          </a:p>
          <a:p>
            <a:pPr lvl="4"/>
            <a:r>
              <a:t>內文層級五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333399"/>
          </a:solidFill>
          <a:uFillTx/>
          <a:latin typeface="Tahoma"/>
          <a:ea typeface="Tahoma"/>
          <a:cs typeface="Tahoma"/>
          <a:sym typeface="Tahoma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60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5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Tx/>
        <a:buChar char="■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>
          <a:srgbClr val="3333CC"/>
        </a:buClr>
        <a:buSzPct val="50000"/>
        <a:buFont typeface="Wingdings"/>
        <a:buChar char=""/>
        <a:tabLst/>
        <a:defRPr sz="3200" b="0" i="0" u="none" strike="noStrike" cap="none" spc="0" baseline="0">
          <a:ln>
            <a:noFill/>
          </a:ln>
          <a:solidFill>
            <a:srgbClr val="000000"/>
          </a:solidFill>
          <a:uFillTx/>
          <a:latin typeface="Tahoma"/>
          <a:ea typeface="Tahoma"/>
          <a:cs typeface="Tahoma"/>
          <a:sym typeface="Tahoma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ahom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1" cy="3073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1</a:t>
            </a:fld>
            <a:endParaRPr/>
          </a:p>
        </p:txBody>
      </p:sp>
      <p:sp>
        <p:nvSpPr>
          <p:cNvPr id="40" name="763: Fibinary Numbers"/>
          <p:cNvSpPr txBox="1">
            <a:spLocks noGrp="1"/>
          </p:cNvSpPr>
          <p:nvPr>
            <p:ph type="title" idx="4294967295"/>
          </p:nvPr>
        </p:nvSpPr>
        <p:spPr>
          <a:xfrm>
            <a:off x="533400" y="381000"/>
            <a:ext cx="7772400" cy="91440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defRPr b="1"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 smtClean="0"/>
              <a:t>12034</a:t>
            </a:r>
            <a:r>
              <a:rPr dirty="0" smtClean="0"/>
              <a:t>: </a:t>
            </a:r>
            <a:r>
              <a:rPr lang="en-US" b="1" dirty="0" smtClean="0">
                <a:sym typeface="Times New Roman"/>
              </a:rPr>
              <a:t>The Race</a:t>
            </a:r>
            <a:endParaRPr dirty="0"/>
          </a:p>
        </p:txBody>
      </p:sp>
      <p:sp>
        <p:nvSpPr>
          <p:cNvPr id="41" name="★☆☆☆☆…"/>
          <p:cNvSpPr txBox="1">
            <a:spLocks noGrp="1"/>
          </p:cNvSpPr>
          <p:nvPr>
            <p:ph type="body" idx="4294967295"/>
          </p:nvPr>
        </p:nvSpPr>
        <p:spPr>
          <a:xfrm>
            <a:off x="381000" y="1447800"/>
            <a:ext cx="8077200" cy="4789488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>
              <a:spcBef>
                <a:spcPts val="500"/>
              </a:spcBef>
              <a:defRPr sz="2400">
                <a:solidFill>
                  <a:srgbClr val="FF0000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dirty="0" smtClean="0"/>
              <a:t>★</a:t>
            </a:r>
            <a:r>
              <a:rPr lang="zh-TW" altLang="en-US" sz="2400" dirty="0" smtClean="0">
                <a:solidFill>
                  <a:srgbClr val="FF0000"/>
                </a:solidFill>
                <a:sym typeface="Times New Roman"/>
              </a:rPr>
              <a:t>★★</a:t>
            </a:r>
            <a:r>
              <a:rPr dirty="0" smtClean="0"/>
              <a:t>☆☆</a:t>
            </a:r>
            <a:endParaRPr dirty="0"/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題組：</a:t>
            </a:r>
            <a:r>
              <a:rPr b="0" dirty="0" err="1">
                <a:solidFill>
                  <a:srgbClr val="000000"/>
                </a:solidFill>
              </a:rPr>
              <a:t>Problem</a:t>
            </a:r>
            <a:r>
              <a:rPr b="0" dirty="0">
                <a:solidFill>
                  <a:srgbClr val="000000"/>
                </a:solidFill>
              </a:rPr>
              <a:t> Set Archive with Online Judge</a:t>
            </a: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題號</a:t>
            </a:r>
            <a:r>
              <a:rPr b="0" dirty="0" smtClean="0">
                <a:latin typeface="標楷體"/>
                <a:ea typeface="標楷體"/>
                <a:cs typeface="標楷體"/>
                <a:sym typeface="標楷體"/>
              </a:rPr>
              <a:t>：</a:t>
            </a:r>
            <a:r>
              <a:rPr lang="en-US" altLang="zh-TW" dirty="0" smtClean="0">
                <a:solidFill>
                  <a:schemeClr val="tx1"/>
                </a:solidFill>
                <a:sym typeface="Times New Roman"/>
              </a:rPr>
              <a:t>12034: The Race</a:t>
            </a:r>
            <a:endParaRPr lang="en-US" dirty="0" smtClean="0">
              <a:solidFill>
                <a:schemeClr val="tx1"/>
              </a:solidFill>
              <a:latin typeface="標楷體"/>
              <a:ea typeface="標楷體"/>
              <a:cs typeface="標楷體"/>
              <a:sym typeface="標楷體"/>
            </a:endParaRP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 smtClean="0">
                <a:latin typeface="標楷體"/>
                <a:ea typeface="標楷體"/>
                <a:cs typeface="標楷體"/>
                <a:sym typeface="標楷體"/>
              </a:rPr>
              <a:t>解題者</a:t>
            </a:r>
            <a:r>
              <a:rPr b="0" dirty="0" smtClean="0">
                <a:latin typeface="標楷體"/>
                <a:ea typeface="標楷體"/>
                <a:cs typeface="標楷體"/>
                <a:sym typeface="標楷體"/>
              </a:rPr>
              <a:t>：</a:t>
            </a:r>
            <a:r>
              <a:rPr lang="zh-TW" altLang="en-US" dirty="0">
                <a:solidFill>
                  <a:schemeClr val="tx1"/>
                </a:solidFill>
                <a:latin typeface="標楷體"/>
                <a:ea typeface="標楷體"/>
                <a:cs typeface="標楷體"/>
                <a:sym typeface="標楷體"/>
              </a:rPr>
              <a:t>郭兆霖</a:t>
            </a: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smtClean="0">
                <a:latin typeface="標楷體"/>
                <a:ea typeface="標楷體"/>
                <a:cs typeface="標楷體"/>
                <a:sym typeface="標楷體"/>
              </a:rPr>
              <a:t>解題日期：</a:t>
            </a:r>
            <a:r>
              <a:rPr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2019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5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15</a:t>
            </a:r>
            <a:r>
              <a:rPr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日</a:t>
            </a: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 smtClean="0">
                <a:latin typeface="標楷體"/>
                <a:ea typeface="標楷體"/>
                <a:cs typeface="標楷體"/>
                <a:sym typeface="標楷體"/>
              </a:rPr>
              <a:t>題意</a:t>
            </a:r>
            <a:r>
              <a:rPr b="0" dirty="0" smtClean="0">
                <a:latin typeface="標楷體"/>
                <a:ea typeface="標楷體"/>
                <a:cs typeface="標楷體"/>
                <a:sym typeface="標楷體"/>
              </a:rPr>
              <a:t>：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一開始先輸入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T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，代表有幾筆測資，接著每行有一個輸入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n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，代表有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n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隻馬在比賽跑，求有幾種比賽結果，答案需要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mod10056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。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(</a:t>
            </a:r>
            <a:r>
              <a:rPr lang="zh-TW" altLang="en-US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馬可以在同一個位置上</a:t>
            </a:r>
            <a:r>
              <a:rPr lang="en-US" altLang="zh-TW" b="0" dirty="0" smtClean="0">
                <a:solidFill>
                  <a:srgbClr val="000000"/>
                </a:solidFill>
                <a:latin typeface="標楷體"/>
                <a:ea typeface="標楷體"/>
                <a:cs typeface="標楷體"/>
                <a:sym typeface="標楷體"/>
              </a:rPr>
              <a:t>)</a:t>
            </a:r>
          </a:p>
          <a:p>
            <a:pPr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  <a:latin typeface="標楷體"/>
              <a:ea typeface="標楷體"/>
              <a:cs typeface="標楷體"/>
              <a:sym typeface="標楷體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 hidden="1"/>
          <p:cNvSpPr/>
          <p:nvPr/>
        </p:nvSpPr>
        <p:spPr>
          <a:xfrm>
            <a:off x="2267744" y="4437112"/>
            <a:ext cx="5976664" cy="208823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" name="矩形 1" hidden="1"/>
          <p:cNvSpPr/>
          <p:nvPr/>
        </p:nvSpPr>
        <p:spPr>
          <a:xfrm>
            <a:off x="2267744" y="1916832"/>
            <a:ext cx="4752528" cy="1728192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TW" altLang="en-US" sz="24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3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1" cy="307341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2</a:t>
            </a:fld>
            <a:endParaRPr/>
          </a:p>
        </p:txBody>
      </p:sp>
      <p:sp>
        <p:nvSpPr>
          <p:cNvPr id="44" name="題意範例：…"/>
          <p:cNvSpPr txBox="1">
            <a:spLocks noGrp="1"/>
          </p:cNvSpPr>
          <p:nvPr>
            <p:ph type="body" idx="4294967295"/>
          </p:nvPr>
        </p:nvSpPr>
        <p:spPr>
          <a:xfrm>
            <a:off x="177800" y="300037"/>
            <a:ext cx="8452942" cy="6257926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題意範例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  <a:r>
              <a:rPr b="0" dirty="0"/>
              <a:t>  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dirty="0">
                <a:latin typeface="標楷體" pitchFamily="65" charset="-120"/>
                <a:ea typeface="標楷體" pitchFamily="65" charset="-120"/>
              </a:rPr>
              <a:t>    Sample </a:t>
            </a:r>
            <a:r>
              <a:rPr dirty="0" smtClean="0">
                <a:latin typeface="標楷體" pitchFamily="65" charset="-120"/>
                <a:ea typeface="標楷體" pitchFamily="65" charset="-120"/>
              </a:rPr>
              <a:t>Input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             Sample Output</a:t>
            </a: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	3</a:t>
            </a:r>
            <a:r>
              <a:rPr lang="zh-TW" altLang="en-US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     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T = 3							1</a:t>
            </a: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	1													3		</a:t>
            </a:r>
            <a:r>
              <a:rPr lang="zh-TW" altLang="en-US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      </a:t>
            </a:r>
            <a:endParaRPr lang="en-US" altLang="zh-TW" sz="2400" dirty="0" smtClean="0">
              <a:uFill>
                <a:solidFill>
                  <a:srgbClr val="000000"/>
                </a:solidFill>
              </a:u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	2													13</a:t>
            </a: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	3</a:t>
            </a: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sz="2400" dirty="0">
              <a:uFill>
                <a:solidFill>
                  <a:srgbClr val="000000"/>
                </a:solidFill>
              </a:u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	n</a:t>
            </a:r>
            <a:r>
              <a:rPr lang="zh-TW" altLang="en-US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=</a:t>
            </a:r>
            <a:r>
              <a:rPr lang="zh-TW" altLang="en-US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sz="2400" dirty="0" smtClean="0">
                <a:uFill>
                  <a:solidFill>
                    <a:srgbClr val="000000"/>
                  </a:solidFill>
                </a:uFill>
                <a:latin typeface="標楷體" pitchFamily="65" charset="-120"/>
                <a:ea typeface="標楷體" pitchFamily="65" charset="-120"/>
                <a:sym typeface="Times New Roman"/>
              </a:rPr>
              <a:t>1</a:t>
            </a:r>
            <a:endParaRPr lang="en-US" altLang="zh-TW" sz="2400" dirty="0">
              <a:uFill>
                <a:solidFill>
                  <a:srgbClr val="000000"/>
                </a:solidFill>
              </a:u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只有一隻馬，所以只有一種結果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dirty="0" smtClean="0">
                <a:latin typeface="標楷體" pitchFamily="65" charset="-120"/>
                <a:ea typeface="標楷體" pitchFamily="65" charset="-120"/>
              </a:rPr>
              <a:t>	n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=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dirty="0" smtClean="0">
                <a:latin typeface="標楷體" pitchFamily="65" charset="-120"/>
                <a:ea typeface="標楷體" pitchFamily="65" charset="-120"/>
              </a:rPr>
              <a:t>2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以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跟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舉例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B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B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第一名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A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第二名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316865" defTabSz="304800"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平手</a:t>
            </a:r>
            <a:endParaRPr dirty="0">
              <a:latin typeface="標楷體" pitchFamily="65" charset="-120"/>
              <a:ea typeface="標楷體" pitchFamily="65" charset="-12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2" cy="30734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3</a:t>
            </a:fld>
            <a:endParaRPr/>
          </a:p>
        </p:txBody>
      </p:sp>
      <p:sp>
        <p:nvSpPr>
          <p:cNvPr id="47" name="解法：…"/>
          <p:cNvSpPr txBox="1">
            <a:spLocks noGrp="1"/>
          </p:cNvSpPr>
          <p:nvPr>
            <p:ph type="body" idx="4294967295"/>
          </p:nvPr>
        </p:nvSpPr>
        <p:spPr>
          <a:xfrm>
            <a:off x="228600" y="342899"/>
            <a:ext cx="8686800" cy="6172202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解法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   </a:t>
            </a:r>
            <a:r>
              <a:rPr lang="zh-TW" altLang="en-US" b="0" dirty="0" smtClean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  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這題可以用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的方式來解，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[1][1]=1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，第一個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代表現在的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n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，第二個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則代表名次的數量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公式為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	for(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int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i = 1;i &lt;= 1000;i++)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		for(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int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j = 1;j &lt;= 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i;j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++)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			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[i+1][j] += 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[i-1][j]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*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j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	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[i+1][j+1] += 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[i-1][j]*(j+1)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最後把所有名次的數量相加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mod10056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就是答案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   </a:t>
            </a:r>
            <a:endParaRPr lang="en-US" altLang="zh-TW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</a:rPr>
              <a:t>     </a:t>
            </a: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>
                <a:solidFill>
                  <a:srgbClr val="3BA943"/>
                </a:solidFill>
              </a:rPr>
              <a:t> </a:t>
            </a:r>
            <a:r>
              <a:rPr lang="zh-TW" altLang="en-US" b="1" dirty="0" smtClean="0">
                <a:solidFill>
                  <a:srgbClr val="3BA943"/>
                </a:solidFill>
              </a:rPr>
              <a:t>     </a:t>
            </a:r>
            <a:endParaRPr lang="en-US" altLang="zh-TW" b="1" dirty="0" smtClean="0">
              <a:solidFill>
                <a:srgbClr val="3BA943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1" dirty="0" smtClean="0">
                <a:solidFill>
                  <a:srgbClr val="3BA943"/>
                </a:solidFill>
              </a:rPr>
              <a:t>      </a:t>
            </a: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</a:endParaRPr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/>
          </a:p>
          <a:p>
            <a:pPr marL="0" indent="0">
              <a:lnSpc>
                <a:spcPct val="90000"/>
              </a:lnSpc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1" dirty="0">
                <a:solidFill>
                  <a:srgbClr val="3BA943"/>
                </a:solidFill>
              </a:rPr>
              <a:t>	</a:t>
            </a:r>
            <a:endParaRPr lang="en-US" altLang="zh-TW" b="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解法範例：…"/>
          <p:cNvSpPr txBox="1">
            <a:spLocks noGrp="1"/>
          </p:cNvSpPr>
          <p:nvPr>
            <p:ph type="body" idx="4294967295"/>
          </p:nvPr>
        </p:nvSpPr>
        <p:spPr>
          <a:xfrm>
            <a:off x="176658" y="215899"/>
            <a:ext cx="8485884" cy="6302823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解法範例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 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從 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n = 1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推導後面，一開始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[1][1] = 1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[2][</a:t>
            </a:r>
            <a:r>
              <a:rPr lang="en-US" altLang="zh-TW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] += 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[1][</a:t>
            </a:r>
            <a:r>
              <a:rPr lang="en-US" altLang="zh-TW" b="0" dirty="0" smtClean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] * </a:t>
            </a:r>
            <a:r>
              <a:rPr lang="en-US" altLang="zh-TW" b="0" dirty="0" smtClean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b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= 1 </a:t>
            </a:r>
            <a:r>
              <a:rPr lang="zh-TW" altLang="en-US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不會增加名次</a:t>
            </a:r>
            <a:endParaRPr lang="en-US" altLang="zh-TW" b="0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b="0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[2][2] += </a:t>
            </a:r>
            <a:r>
              <a:rPr lang="en-US" altLang="zh-TW" b="0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[1][</a:t>
            </a:r>
            <a:r>
              <a:rPr lang="en-US" altLang="zh-TW" b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] * (</a:t>
            </a:r>
            <a:r>
              <a:rPr lang="en-US" altLang="zh-TW" b="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1</a:t>
            </a:r>
            <a:r>
              <a:rPr lang="en-US" altLang="zh-TW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+1) = </a:t>
            </a:r>
            <a:r>
              <a:rPr lang="en-US" altLang="zh-TW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2</a:t>
            </a:r>
            <a:r>
              <a:rPr lang="zh-TW" altLang="en-US" b="0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 增加一個名次</a:t>
            </a:r>
            <a:endParaRPr lang="en-US" altLang="zh-TW" b="0" dirty="0" smtClean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接著放入第二隻馬，總共有三個地方可以放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1" dirty="0" smtClean="0">
                <a:solidFill>
                  <a:srgbClr val="3BA943"/>
                </a:solidFill>
                <a:latin typeface="標楷體" pitchFamily="65" charset="-120"/>
                <a:ea typeface="標楷體" pitchFamily="65" charset="-120"/>
              </a:rPr>
              <a:t>														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[2][2]=2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					</a:t>
            </a: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altLang="zh-TW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													</a:t>
            </a:r>
            <a:r>
              <a:rPr lang="en-US" altLang="zh-TW" b="0" dirty="0" err="1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dp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[2][1]=1</a:t>
            </a:r>
            <a:endParaRPr lang="en-US" altLang="zh-TW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   當我們放入紅色的地方會增加名次的數量，放入綠色則不會紅色箭頭數量為名次數量</a:t>
            </a:r>
            <a:r>
              <a:rPr lang="en-US" altLang="zh-TW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+1</a:t>
            </a:r>
            <a:r>
              <a:rPr lang="zh-TW" altLang="en-US" b="0" dirty="0" smtClean="0">
                <a:solidFill>
                  <a:srgbClr val="000000"/>
                </a:solidFill>
                <a:latin typeface="標楷體" pitchFamily="65" charset="-120"/>
                <a:ea typeface="標楷體" pitchFamily="65" charset="-120"/>
              </a:rPr>
              <a:t>，綠色則為名次數量。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 </a:t>
            </a:r>
            <a:endParaRPr lang="en-US" altLang="zh-TW" b="0" dirty="0" smtClean="0">
              <a:solidFill>
                <a:srgbClr val="000000"/>
              </a:solidFill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endParaRPr lang="en-US" dirty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en-US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en-US" dirty="0" smtClean="0">
              <a:latin typeface="標楷體" pitchFamily="65" charset="-120"/>
              <a:ea typeface="標楷體" pitchFamily="65" charset="-120"/>
            </a:endParaRPr>
          </a:p>
          <a:p>
            <a:pPr marL="0" indent="0">
              <a:spcBef>
                <a:spcPts val="500"/>
              </a:spcBef>
              <a:buClrTx/>
              <a:buSzTx/>
              <a:buNone/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lang="zh-TW" altLang="en-US" dirty="0" smtClean="0"/>
              <a:t>     </a:t>
            </a:r>
            <a:endParaRPr dirty="0" smtClean="0"/>
          </a:p>
          <a:p>
            <a:pPr marL="0" indent="0" defTabSz="304800">
              <a:lnSpc>
                <a:spcPts val="1800"/>
              </a:lnSpc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lang="en-US" dirty="0" smtClean="0"/>
              <a:t>		</a:t>
            </a:r>
            <a:endParaRPr dirty="0"/>
          </a:p>
          <a:p>
            <a:pPr marL="0" indent="0" defTabSz="304800">
              <a:lnSpc>
                <a:spcPts val="1800"/>
              </a:lnSpc>
              <a:spcBef>
                <a:spcPts val="0"/>
              </a:spcBef>
              <a:buClrTx/>
              <a:buSzTx/>
              <a:buNone/>
              <a:defRPr sz="2400"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r>
              <a:rPr dirty="0"/>
              <a:t>   </a:t>
            </a:r>
          </a:p>
        </p:txBody>
      </p:sp>
      <p:sp>
        <p:nvSpPr>
          <p:cNvPr id="51" name="＋"/>
          <p:cNvSpPr txBox="1"/>
          <p:nvPr/>
        </p:nvSpPr>
        <p:spPr>
          <a:xfrm>
            <a:off x="3288030" y="682421"/>
            <a:ext cx="92396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none" lIns="45719" rIns="45719">
            <a:spAutoFit/>
          </a:bodyPr>
          <a:lstStyle/>
          <a:p>
            <a:endParaRPr dirty="0"/>
          </a:p>
        </p:txBody>
      </p:sp>
      <p:sp>
        <p:nvSpPr>
          <p:cNvPr id="52" name="Index     4  3  2  1  0…"/>
          <p:cNvSpPr txBox="1"/>
          <p:nvPr/>
        </p:nvSpPr>
        <p:spPr>
          <a:xfrm>
            <a:off x="6804248" y="1192962"/>
            <a:ext cx="189341" cy="46166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/>
          <a:p>
            <a:pPr defTabSz="304800">
              <a:tabLst>
                <a:tab pos="914400" algn="l"/>
                <a:tab pos="1828800" algn="l"/>
              </a:tabLst>
              <a:defRPr>
                <a:uFill>
                  <a:solidFill>
                    <a:srgbClr val="000000"/>
                  </a:solidFill>
                </a:uFill>
                <a:latin typeface="+mj-lt"/>
                <a:ea typeface="+mj-ea"/>
                <a:cs typeface="+mj-cs"/>
                <a:sym typeface="Times New Roman"/>
              </a:defRPr>
            </a:pPr>
            <a:endParaRPr dirty="0"/>
          </a:p>
        </p:txBody>
      </p:sp>
      <p:sp>
        <p:nvSpPr>
          <p:cNvPr id="2" name="矩形 1"/>
          <p:cNvSpPr/>
          <p:nvPr/>
        </p:nvSpPr>
        <p:spPr>
          <a:xfrm>
            <a:off x="3284987" y="2492896"/>
            <a:ext cx="720080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A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4" name="直線單箭頭接點 3"/>
          <p:cNvCxnSpPr/>
          <p:nvPr/>
        </p:nvCxnSpPr>
        <p:spPr>
          <a:xfrm>
            <a:off x="3599892" y="1907059"/>
            <a:ext cx="0" cy="406221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6" name="直線單箭頭接點 5"/>
          <p:cNvCxnSpPr/>
          <p:nvPr/>
        </p:nvCxnSpPr>
        <p:spPr>
          <a:xfrm>
            <a:off x="4427984" y="1907059"/>
            <a:ext cx="0" cy="50486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8" name="直線單箭頭接點 7"/>
          <p:cNvCxnSpPr/>
          <p:nvPr/>
        </p:nvCxnSpPr>
        <p:spPr>
          <a:xfrm>
            <a:off x="2758067" y="1907058"/>
            <a:ext cx="0" cy="504865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9" name="矩形 8"/>
          <p:cNvSpPr/>
          <p:nvPr/>
        </p:nvSpPr>
        <p:spPr>
          <a:xfrm>
            <a:off x="755576" y="3645024"/>
            <a:ext cx="504056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B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550368" y="3658013"/>
            <a:ext cx="501352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A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55576" y="4336008"/>
            <a:ext cx="504056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altLang="zh-TW" dirty="0"/>
              <a:t>A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1547664" y="4336007"/>
            <a:ext cx="504056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B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" name="矩形 12"/>
          <p:cNvSpPr/>
          <p:nvPr/>
        </p:nvSpPr>
        <p:spPr>
          <a:xfrm>
            <a:off x="1027962" y="5214392"/>
            <a:ext cx="864096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 </a:t>
            </a:r>
            <a:r>
              <a:rPr lang="zh-TW" altLang="en-US" dirty="0" smtClean="0"/>
              <a:t>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AB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15" name="肘形接點 14"/>
          <p:cNvCxnSpPr/>
          <p:nvPr/>
        </p:nvCxnSpPr>
        <p:spPr>
          <a:xfrm>
            <a:off x="2555776" y="3888844"/>
            <a:ext cx="1656184" cy="332244"/>
          </a:xfrm>
          <a:prstGeom prst="bentConnector3">
            <a:avLst/>
          </a:prstGeom>
          <a:noFill/>
          <a:ln w="25400" cap="flat">
            <a:solidFill>
              <a:srgbClr val="00206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7" name="肘形接點 16"/>
          <p:cNvCxnSpPr/>
          <p:nvPr/>
        </p:nvCxnSpPr>
        <p:spPr>
          <a:xfrm flipV="1">
            <a:off x="2555776" y="4221088"/>
            <a:ext cx="1656184" cy="345751"/>
          </a:xfrm>
          <a:prstGeom prst="bentConnector3">
            <a:avLst/>
          </a:prstGeom>
          <a:noFill/>
          <a:ln w="25400" cap="flat">
            <a:solidFill>
              <a:srgbClr val="00206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9" name="直線接點 18"/>
          <p:cNvCxnSpPr/>
          <p:nvPr/>
        </p:nvCxnSpPr>
        <p:spPr>
          <a:xfrm>
            <a:off x="2555776" y="5445224"/>
            <a:ext cx="1656184" cy="0"/>
          </a:xfrm>
          <a:prstGeom prst="line">
            <a:avLst/>
          </a:prstGeom>
          <a:noFill/>
          <a:ln w="25400" cap="flat">
            <a:solidFill>
              <a:srgbClr val="002060"/>
            </a:solidFill>
            <a:prstDash val="solid"/>
            <a:round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字方塊 3"/>
          <p:cNvSpPr txBox="1"/>
          <p:nvPr/>
        </p:nvSpPr>
        <p:spPr>
          <a:xfrm>
            <a:off x="886024" y="985848"/>
            <a:ext cx="8078464" cy="5632309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zh-TW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標楷體" pitchFamily="65" charset="-120"/>
                <a:ea typeface="標楷體" pitchFamily="65" charset="-120"/>
                <a:sym typeface="Tahoma"/>
              </a:rPr>
              <a:t>接著可以從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標楷體" pitchFamily="65" charset="-120"/>
                <a:ea typeface="標楷體" pitchFamily="65" charset="-120"/>
                <a:sym typeface="Tahoma"/>
              </a:rPr>
              <a:t>n = 2 </a:t>
            </a:r>
            <a:r>
              <a:rPr kumimoji="0" lang="zh-TW" altLang="en-US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標楷體" pitchFamily="65" charset="-120"/>
                <a:ea typeface="標楷體" pitchFamily="65" charset="-120"/>
                <a:sym typeface="Tahoma"/>
              </a:rPr>
              <a:t>推導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標楷體" pitchFamily="65" charset="-120"/>
                <a:ea typeface="標楷體" pitchFamily="65" charset="-120"/>
                <a:sym typeface="Tahoma"/>
              </a:rPr>
              <a:t>n = 3</a:t>
            </a:r>
            <a:endParaRPr lang="en-US" altLang="zh-TW" dirty="0">
              <a:latin typeface="標楷體" pitchFamily="65" charset="-120"/>
              <a:ea typeface="標楷體" pitchFamily="65" charset="-120"/>
            </a:endParaRPr>
          </a:p>
          <a:p>
            <a:r>
              <a:rPr lang="en-US" altLang="zh-TW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[3][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1]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+= </a:t>
            </a:r>
            <a:r>
              <a:rPr lang="en-US" altLang="zh-TW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[2][</a:t>
            </a:r>
            <a:r>
              <a:rPr lang="en-US" altLang="zh-TW" dirty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1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] * </a:t>
            </a:r>
            <a:r>
              <a:rPr lang="en-US" altLang="zh-TW" dirty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1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=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1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不會增加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名次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r>
              <a:rPr lang="en-US" altLang="zh-TW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[3][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2]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+= </a:t>
            </a:r>
            <a:r>
              <a:rPr lang="en-US" altLang="zh-TW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[2][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1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] * (</a:t>
            </a:r>
            <a:r>
              <a:rPr lang="en-US" altLang="zh-TW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1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+1) =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增加一個名次</a:t>
            </a:r>
            <a:endParaRPr lang="en-US" altLang="zh-TW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  <a:p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r>
              <a:rPr lang="en-US" altLang="zh-TW" dirty="0" err="1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[3][2] += </a:t>
            </a:r>
            <a:r>
              <a:rPr lang="en-US" altLang="zh-TW" dirty="0" err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[2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][</a:t>
            </a:r>
            <a:r>
              <a:rPr lang="en-US" altLang="zh-TW" dirty="0" smtClean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] 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* </a:t>
            </a:r>
            <a:r>
              <a:rPr lang="en-US" altLang="zh-TW" dirty="0" smtClean="0">
                <a:solidFill>
                  <a:srgbClr val="92D05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=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+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*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=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6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不會增加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名次</a:t>
            </a:r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r>
              <a:rPr lang="en-US" altLang="zh-TW" dirty="0" err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[3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][3] 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+= </a:t>
            </a:r>
            <a:r>
              <a:rPr lang="en-US" altLang="zh-TW" dirty="0" err="1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dp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[2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][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] 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*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(</a:t>
            </a:r>
            <a:r>
              <a:rPr lang="en-US" altLang="zh-TW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+1</a:t>
            </a:r>
            <a:r>
              <a:rPr lang="en-US" altLang="zh-TW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) =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2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*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3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=</a:t>
            </a:r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6</a:t>
            </a:r>
            <a:r>
              <a:rPr lang="zh-TW" altLang="en-US" dirty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增加</a:t>
            </a:r>
            <a:r>
              <a:rPr lang="zh-TW" altLang="en-US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一個</a:t>
            </a:r>
            <a:r>
              <a:rPr lang="zh-TW" altLang="en-US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</a:rPr>
              <a:t>名次</a:t>
            </a:r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endParaRPr lang="en-US" altLang="zh-TW" dirty="0" smtClean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endParaRPr lang="en-US" altLang="zh-TW" dirty="0">
              <a:solidFill>
                <a:schemeClr val="tx1"/>
              </a:solidFill>
              <a:latin typeface="標楷體" pitchFamily="65" charset="-120"/>
              <a:ea typeface="標楷體" pitchFamily="65" charset="-120"/>
              <a:sym typeface="Times New Roman"/>
            </a:endParaRPr>
          </a:p>
          <a:p>
            <a:r>
              <a:rPr lang="zh-TW" altLang="en-US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總和 </a:t>
            </a:r>
            <a:r>
              <a:rPr lang="en-US" altLang="zh-TW" dirty="0" smtClean="0">
                <a:solidFill>
                  <a:schemeClr val="tx1"/>
                </a:solidFill>
                <a:latin typeface="標楷體" pitchFamily="65" charset="-120"/>
                <a:ea typeface="標楷體" pitchFamily="65" charset="-120"/>
                <a:sym typeface="Times New Roman"/>
              </a:rPr>
              <a:t>1+6+6 = 13 </a:t>
            </a:r>
            <a:r>
              <a:rPr lang="en-US" altLang="zh-TW" dirty="0" smtClean="0">
                <a:latin typeface="標楷體" pitchFamily="65" charset="-120"/>
                <a:ea typeface="標楷體" pitchFamily="65" charset="-120"/>
              </a:rPr>
              <a:t> 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標楷體" pitchFamily="65" charset="-120"/>
                <a:ea typeface="標楷體" pitchFamily="65" charset="-120"/>
                <a:sym typeface="Tahoma"/>
              </a:rPr>
              <a:t> 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標楷體" pitchFamily="65" charset="-120"/>
              <a:ea typeface="標楷體" pitchFamily="65" charset="-120"/>
              <a:sym typeface="Tahom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3275856" y="2780928"/>
            <a:ext cx="648072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zh-TW" altLang="en-US" dirty="0"/>
              <a:t>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AB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7" name="直線單箭頭接點 6"/>
          <p:cNvCxnSpPr/>
          <p:nvPr/>
        </p:nvCxnSpPr>
        <p:spPr>
          <a:xfrm>
            <a:off x="2627784" y="2181054"/>
            <a:ext cx="0" cy="455858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直線單箭頭接點 8"/>
          <p:cNvCxnSpPr/>
          <p:nvPr/>
        </p:nvCxnSpPr>
        <p:spPr>
          <a:xfrm>
            <a:off x="4572000" y="2186175"/>
            <a:ext cx="0" cy="450737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13" name="直線單箭頭接點 12"/>
          <p:cNvCxnSpPr/>
          <p:nvPr/>
        </p:nvCxnSpPr>
        <p:spPr>
          <a:xfrm>
            <a:off x="3599892" y="2186175"/>
            <a:ext cx="0" cy="450737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5" name="矩形 14"/>
          <p:cNvSpPr/>
          <p:nvPr/>
        </p:nvSpPr>
        <p:spPr>
          <a:xfrm>
            <a:off x="2771800" y="5013176"/>
            <a:ext cx="504056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/>
              <a:t> </a:t>
            </a:r>
            <a:r>
              <a:rPr kumimoji="0" lang="en-US" altLang="zh-TW" sz="2400" b="0" i="0" u="none" strike="noStrike" cap="none" spc="0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Tahoma"/>
                <a:ea typeface="Tahoma"/>
                <a:cs typeface="Tahoma"/>
                <a:sym typeface="Tahoma"/>
              </a:rPr>
              <a:t>A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3956720" y="5005618"/>
            <a:ext cx="504056" cy="461663"/>
          </a:xfrm>
          <a:prstGeom prst="rect">
            <a:avLst/>
          </a:prstGeom>
          <a:solidFill>
            <a:srgbClr val="FFFFFF"/>
          </a:solidFill>
          <a:ln w="25400" cap="flat">
            <a:solidFill>
              <a:schemeClr val="accent1"/>
            </a:solidFill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TW" dirty="0" smtClean="0"/>
              <a:t> B</a:t>
            </a:r>
            <a:endParaRPr kumimoji="0" lang="zh-TW" altLang="en-US" sz="24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Tahoma"/>
              <a:ea typeface="Tahoma"/>
              <a:cs typeface="Tahoma"/>
              <a:sym typeface="Tahoma"/>
            </a:endParaRPr>
          </a:p>
        </p:txBody>
      </p:sp>
      <p:cxnSp>
        <p:nvCxnSpPr>
          <p:cNvPr id="20" name="直線單箭頭接點 19"/>
          <p:cNvCxnSpPr/>
          <p:nvPr/>
        </p:nvCxnSpPr>
        <p:spPr>
          <a:xfrm>
            <a:off x="3023828" y="4509120"/>
            <a:ext cx="0" cy="36004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2" name="直線單箭頭接點 21"/>
          <p:cNvCxnSpPr/>
          <p:nvPr/>
        </p:nvCxnSpPr>
        <p:spPr>
          <a:xfrm flipH="1">
            <a:off x="4198392" y="4509120"/>
            <a:ext cx="10356" cy="360040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4" name="直線單箭頭接點 23"/>
          <p:cNvCxnSpPr/>
          <p:nvPr/>
        </p:nvCxnSpPr>
        <p:spPr>
          <a:xfrm>
            <a:off x="2267744" y="4509120"/>
            <a:ext cx="0" cy="432048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6" name="直線單箭頭接點 25"/>
          <p:cNvCxnSpPr/>
          <p:nvPr/>
        </p:nvCxnSpPr>
        <p:spPr>
          <a:xfrm>
            <a:off x="3599892" y="4509120"/>
            <a:ext cx="0" cy="432048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28" name="直線單箭頭接點 27"/>
          <p:cNvCxnSpPr/>
          <p:nvPr/>
        </p:nvCxnSpPr>
        <p:spPr>
          <a:xfrm>
            <a:off x="5004048" y="4581128"/>
            <a:ext cx="0" cy="360040"/>
          </a:xfrm>
          <a:prstGeom prst="straightConnector1">
            <a:avLst/>
          </a:prstGeom>
          <a:noFill/>
          <a:ln w="25400" cap="flat">
            <a:solidFill>
              <a:srgbClr val="FF0000"/>
            </a:solidFill>
            <a:prstDash val="solid"/>
            <a:round/>
            <a:tailEnd type="arrow"/>
          </a:ln>
          <a:effectLst>
            <a:outerShdw blurRad="38100" dist="20000" dir="5400000" rotWithShape="0">
              <a:srgbClr val="000000">
                <a:alpha val="38000"/>
              </a:srgbClr>
            </a:outerShdw>
          </a:effectLst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1826794086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幻燈片編號"/>
          <p:cNvSpPr txBox="1">
            <a:spLocks noGrp="1"/>
          </p:cNvSpPr>
          <p:nvPr>
            <p:ph type="sldNum" sz="quarter" idx="2"/>
          </p:nvPr>
        </p:nvSpPr>
        <p:spPr>
          <a:xfrm>
            <a:off x="8485599" y="6474460"/>
            <a:ext cx="201202" cy="307340"/>
          </a:xfrm>
          <a:prstGeom prst="rect">
            <a:avLst/>
          </a:prstGeom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/>
          <a:lstStyle/>
          <a:p>
            <a:fld id="{86CB4B4D-7CA3-9044-876B-883B54F8677D}" type="slidenum">
              <a:t>6</a:t>
            </a:fld>
            <a:endParaRPr/>
          </a:p>
        </p:txBody>
      </p:sp>
      <p:sp>
        <p:nvSpPr>
          <p:cNvPr id="61" name="討論：…"/>
          <p:cNvSpPr txBox="1">
            <a:spLocks noGrp="1"/>
          </p:cNvSpPr>
          <p:nvPr>
            <p:ph type="body" idx="4294967295"/>
          </p:nvPr>
        </p:nvSpPr>
        <p:spPr>
          <a:xfrm>
            <a:off x="228600" y="431800"/>
            <a:ext cx="8229600" cy="525780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90000"/>
              </a:lnSpc>
              <a:spcBef>
                <a:spcPts val="500"/>
              </a:spcBef>
              <a:defRPr sz="2400" b="1">
                <a:solidFill>
                  <a:srgbClr val="3BA943"/>
                </a:solidFill>
                <a:latin typeface="+mj-lt"/>
                <a:ea typeface="+mj-ea"/>
                <a:cs typeface="+mj-cs"/>
                <a:sym typeface="Times New Roman"/>
              </a:defRPr>
            </a:pPr>
            <a:r>
              <a:rPr b="0" dirty="0" err="1">
                <a:latin typeface="標楷體"/>
                <a:ea typeface="標楷體"/>
                <a:cs typeface="標楷體"/>
                <a:sym typeface="標楷體"/>
              </a:rPr>
              <a:t>討論</a:t>
            </a:r>
            <a:r>
              <a:rPr b="0" dirty="0">
                <a:latin typeface="標楷體"/>
                <a:ea typeface="標楷體"/>
                <a:cs typeface="標楷體"/>
                <a:sym typeface="標楷體"/>
              </a:rPr>
              <a:t>：</a:t>
            </a: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r>
              <a:rPr dirty="0"/>
              <a:t>	</a:t>
            </a:r>
            <a:r>
              <a:rPr lang="en-US" dirty="0" smtClean="0"/>
              <a:t>	</a:t>
            </a:r>
            <a:r>
              <a:rPr lang="zh-TW" altLang="en-US" dirty="0">
                <a:latin typeface="標楷體" pitchFamily="65" charset="-120"/>
                <a:ea typeface="標楷體" pitchFamily="65" charset="-120"/>
              </a:rPr>
              <a:t>無</a:t>
            </a:r>
            <a:r>
              <a:rPr lang="en-US" altLang="zh-TW" dirty="0">
                <a:latin typeface="標楷體" pitchFamily="65" charset="-120"/>
                <a:ea typeface="標楷體" pitchFamily="65" charset="-120"/>
                <a:cs typeface="標楷體"/>
                <a:sym typeface="標楷體"/>
              </a:rPr>
              <a:t>	</a:t>
            </a:r>
            <a:endParaRPr lang="en-US" altLang="zh-TW" dirty="0" smtClean="0">
              <a:latin typeface="標楷體" pitchFamily="65" charset="-120"/>
              <a:ea typeface="標楷體" pitchFamily="65" charset="-120"/>
              <a:cs typeface="標楷體"/>
              <a:sym typeface="標楷體"/>
            </a:endParaRPr>
          </a:p>
          <a:p>
            <a:pPr>
              <a:lnSpc>
                <a:spcPct val="90000"/>
              </a:lnSpc>
              <a:spcBef>
                <a:spcPts val="500"/>
              </a:spcBef>
              <a:buSzTx/>
              <a:buFont typeface="Wingdings"/>
              <a:buNone/>
              <a:defRPr sz="2400">
                <a:latin typeface="+mj-lt"/>
                <a:ea typeface="+mj-ea"/>
                <a:cs typeface="+mj-cs"/>
                <a:sym typeface="Times New Roman"/>
              </a:defRPr>
            </a:pPr>
            <a:endParaRPr dirty="0">
              <a:latin typeface="標楷體"/>
              <a:ea typeface="標楷體"/>
              <a:cs typeface="標楷體"/>
              <a:sym typeface="標楷體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ends">
  <a:themeElements>
    <a:clrScheme name="Blends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E4A8"/>
      </a:accent1>
      <a:accent2>
        <a:srgbClr val="FFCF01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Blends">
      <a:majorFont>
        <a:latin typeface="Times New Roman"/>
        <a:ea typeface="Times New Roman"/>
        <a:cs typeface="Times New Roman"/>
      </a:majorFont>
      <a:minorFont>
        <a:latin typeface="Helvetica"/>
        <a:ea typeface="Helvetica"/>
        <a:cs typeface="Helvetica"/>
      </a:minorFont>
    </a:fontScheme>
    <a:fmtScheme name="Blend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ahoma"/>
            <a:ea typeface="Tahoma"/>
            <a:cs typeface="Tahoma"/>
            <a:sym typeface="Tahom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1270</TotalTime>
  <Words>312</Words>
  <Application>Microsoft Office PowerPoint</Application>
  <PresentationFormat>如螢幕大小 (4:3)</PresentationFormat>
  <Paragraphs>96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Blends</vt:lpstr>
      <vt:lpstr>12034: The Race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1753: Need for Speed</dc:title>
  <cp:lastModifiedBy>user</cp:lastModifiedBy>
  <cp:revision>47</cp:revision>
  <dcterms:modified xsi:type="dcterms:W3CDTF">2019-05-16T14:35:25Z</dcterms:modified>
</cp:coreProperties>
</file>