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F5E1"/>
          </a:solidFill>
        </a:fill>
      </a:tcStyle>
    </a:wholeTbl>
    <a:band2H>
      <a:tcTxStyle/>
      <a:tcStyle>
        <a:tcBdr/>
        <a:fill>
          <a:solidFill>
            <a:srgbClr val="E6FAF1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626595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群組"/>
          <p:cNvGrpSpPr/>
          <p:nvPr/>
        </p:nvGrpSpPr>
        <p:grpSpPr>
          <a:xfrm>
            <a:off x="-1" y="2438400"/>
            <a:ext cx="9009064" cy="1052513"/>
            <a:chOff x="0" y="0"/>
            <a:chExt cx="9009062" cy="1052512"/>
          </a:xfrm>
        </p:grpSpPr>
        <p:grpSp>
          <p:nvGrpSpPr>
            <p:cNvPr id="20" name="群組"/>
            <p:cNvGrpSpPr/>
            <p:nvPr/>
          </p:nvGrpSpPr>
          <p:grpSpPr>
            <a:xfrm>
              <a:off x="293687" y="107950"/>
              <a:ext cx="712788" cy="474663"/>
              <a:chOff x="0" y="0"/>
              <a:chExt cx="712787" cy="474662"/>
            </a:xfrm>
          </p:grpSpPr>
          <p:sp>
            <p:nvSpPr>
              <p:cNvPr id="18" name="矩形"/>
              <p:cNvSpPr/>
              <p:nvPr/>
            </p:nvSpPr>
            <p:spPr>
              <a:xfrm>
                <a:off x="0" y="0"/>
                <a:ext cx="438639" cy="474663"/>
              </a:xfrm>
              <a:prstGeom prst="rect">
                <a:avLst/>
              </a:prstGeom>
              <a:solidFill>
                <a:srgbClr val="3333C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  <a:endParaRPr/>
              </a:p>
            </p:txBody>
          </p:sp>
          <p:sp>
            <p:nvSpPr>
              <p:cNvPr id="19" name="矩形"/>
              <p:cNvSpPr/>
              <p:nvPr/>
            </p:nvSpPr>
            <p:spPr>
              <a:xfrm>
                <a:off x="383808" y="0"/>
                <a:ext cx="328980" cy="474663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3333CC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  <a:endParaRPr/>
              </a:p>
            </p:txBody>
          </p:sp>
        </p:grpSp>
        <p:grpSp>
          <p:nvGrpSpPr>
            <p:cNvPr id="23" name="群組"/>
            <p:cNvGrpSpPr/>
            <p:nvPr/>
          </p:nvGrpSpPr>
          <p:grpSpPr>
            <a:xfrm>
              <a:off x="417512" y="530225"/>
              <a:ext cx="739776" cy="474663"/>
              <a:chOff x="0" y="0"/>
              <a:chExt cx="739774" cy="474662"/>
            </a:xfrm>
          </p:grpSpPr>
          <p:sp>
            <p:nvSpPr>
              <p:cNvPr id="21" name="矩形"/>
              <p:cNvSpPr/>
              <p:nvPr/>
            </p:nvSpPr>
            <p:spPr>
              <a:xfrm>
                <a:off x="0" y="0"/>
                <a:ext cx="422729" cy="47466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  <a:endParaRPr/>
              </a:p>
            </p:txBody>
          </p:sp>
          <p:sp>
            <p:nvSpPr>
              <p:cNvPr id="22" name="矩形"/>
              <p:cNvSpPr/>
              <p:nvPr/>
            </p:nvSpPr>
            <p:spPr>
              <a:xfrm>
                <a:off x="369887" y="0"/>
                <a:ext cx="369888" cy="474663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chemeClr val="accent2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  <a:endParaRPr/>
              </a:p>
            </p:txBody>
          </p:sp>
        </p:grpSp>
        <p:sp>
          <p:nvSpPr>
            <p:cNvPr id="24" name="矩形"/>
            <p:cNvSpPr/>
            <p:nvPr/>
          </p:nvSpPr>
          <p:spPr>
            <a:xfrm>
              <a:off x="-1" y="457200"/>
              <a:ext cx="560389" cy="422275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800"/>
              </a:pPr>
              <a:endParaRPr/>
            </a:p>
          </p:txBody>
        </p:sp>
        <p:sp>
          <p:nvSpPr>
            <p:cNvPr id="25" name="矩形"/>
            <p:cNvSpPr/>
            <p:nvPr/>
          </p:nvSpPr>
          <p:spPr>
            <a:xfrm>
              <a:off x="635000" y="0"/>
              <a:ext cx="31750" cy="1052513"/>
            </a:xfrm>
            <a:prstGeom prst="rect">
              <a:avLst/>
            </a:prstGeom>
            <a:solidFill>
              <a:srgbClr val="1C1C1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800"/>
              </a:pPr>
              <a:endParaRPr/>
            </a:p>
          </p:txBody>
        </p:sp>
        <p:sp>
          <p:nvSpPr>
            <p:cNvPr id="26" name="矩形"/>
            <p:cNvSpPr/>
            <p:nvPr/>
          </p:nvSpPr>
          <p:spPr>
            <a:xfrm rot="10800000" flipH="1">
              <a:off x="315912" y="822325"/>
              <a:ext cx="8693151" cy="55563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1C1C1C"/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800"/>
              </a:pPr>
              <a:endParaRPr/>
            </a:p>
          </p:txBody>
        </p:sp>
      </p:grpSp>
      <p:sp>
        <p:nvSpPr>
          <p:cNvPr id="28" name="大標題文字"/>
          <p:cNvSpPr txBox="1">
            <a:spLocks noGrp="1"/>
          </p:cNvSpPr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大標題文字</a:t>
            </a:r>
          </a:p>
        </p:txBody>
      </p:sp>
      <p:sp>
        <p:nvSpPr>
          <p:cNvPr id="29" name="內文層級一…"/>
          <p:cNvSpPr txBox="1">
            <a:spLocks noGrp="1"/>
          </p:cNvSpPr>
          <p:nvPr>
            <p:ph type="body" idx="1"/>
          </p:nvPr>
        </p:nvSpPr>
        <p:spPr>
          <a:xfrm>
            <a:off x="762000" y="1524000"/>
            <a:ext cx="7772400" cy="46482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0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464738" y="6398260"/>
            <a:ext cx="298263" cy="30734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388538" y="6474460"/>
            <a:ext cx="298263" cy="3073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大標題文字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/>
          <a:lstStyle/>
          <a:p>
            <a:r>
              <a:t>大標題文字</a:t>
            </a:r>
          </a:p>
        </p:txBody>
      </p:sp>
      <p:sp>
        <p:nvSpPr>
          <p:cNvPr id="4" name="內文層級一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60000"/>
        <a:buFontTx/>
        <a:buChar char="■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5000"/>
        <a:buFontTx/>
        <a:buChar char="■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Tx/>
        <a:buChar char="■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5000"/>
        <a:buFontTx/>
        <a:buChar char="■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Tx/>
        <a:buChar char="■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 typeface="Wingdings"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 typeface="Wingdings"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 typeface="Wingdings"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 typeface="Wingdings"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485599" y="6474460"/>
            <a:ext cx="201201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40" name="763: Fibinary Numbers"/>
          <p:cNvSpPr txBox="1">
            <a:spLocks noGrp="1"/>
          </p:cNvSpPr>
          <p:nvPr>
            <p:ph type="title" idx="4294967295"/>
          </p:nvPr>
        </p:nvSpPr>
        <p:spPr>
          <a:xfrm>
            <a:off x="533400" y="381000"/>
            <a:ext cx="77724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b="1"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 smtClean="0"/>
              <a:t>1753</a:t>
            </a:r>
            <a:r>
              <a:rPr dirty="0" smtClean="0"/>
              <a:t>: </a:t>
            </a:r>
            <a:r>
              <a:rPr lang="en-US" altLang="zh-TW" b="1" dirty="0">
                <a:sym typeface="Times New Roman"/>
              </a:rPr>
              <a:t>Need for Speed</a:t>
            </a:r>
            <a:endParaRPr dirty="0"/>
          </a:p>
        </p:txBody>
      </p:sp>
      <p:sp>
        <p:nvSpPr>
          <p:cNvPr id="41" name="★☆☆☆☆…"/>
          <p:cNvSpPr txBox="1">
            <a:spLocks noGrp="1"/>
          </p:cNvSpPr>
          <p:nvPr>
            <p:ph type="body" idx="4294967295"/>
          </p:nvPr>
        </p:nvSpPr>
        <p:spPr>
          <a:xfrm>
            <a:off x="381000" y="1447800"/>
            <a:ext cx="8077200" cy="478948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spcBef>
                <a:spcPts val="500"/>
              </a:spcBef>
              <a:defRPr sz="2400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dirty="0" smtClean="0"/>
              <a:t>★</a:t>
            </a:r>
            <a:r>
              <a:rPr lang="zh-TW" altLang="en-US" sz="2400" dirty="0">
                <a:solidFill>
                  <a:srgbClr val="FF0000"/>
                </a:solidFill>
                <a:sym typeface="Times New Roman"/>
              </a:rPr>
              <a:t>★</a:t>
            </a:r>
            <a:r>
              <a:rPr dirty="0" smtClean="0"/>
              <a:t>☆☆☆</a:t>
            </a:r>
            <a:endParaRPr dirty="0"/>
          </a:p>
          <a:p>
            <a:pPr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>
                <a:latin typeface="標楷體"/>
                <a:ea typeface="標楷體"/>
                <a:cs typeface="標楷體"/>
                <a:sym typeface="標楷體"/>
              </a:rPr>
              <a:t>題組：</a:t>
            </a:r>
            <a:r>
              <a:rPr b="0" dirty="0" err="1">
                <a:solidFill>
                  <a:srgbClr val="000000"/>
                </a:solidFill>
              </a:rPr>
              <a:t>Problem</a:t>
            </a:r>
            <a:r>
              <a:rPr b="0" dirty="0">
                <a:solidFill>
                  <a:srgbClr val="000000"/>
                </a:solidFill>
              </a:rPr>
              <a:t> Set Archive with Online Judge</a:t>
            </a:r>
          </a:p>
          <a:p>
            <a:pPr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>
                <a:latin typeface="標楷體"/>
                <a:ea typeface="標楷體"/>
                <a:cs typeface="標楷體"/>
                <a:sym typeface="標楷體"/>
              </a:rPr>
              <a:t>題號</a:t>
            </a:r>
            <a:r>
              <a:rPr b="0" dirty="0" smtClean="0">
                <a:latin typeface="標楷體"/>
                <a:ea typeface="標楷體"/>
                <a:cs typeface="標楷體"/>
                <a:sym typeface="標楷體"/>
              </a:rPr>
              <a:t>：</a:t>
            </a:r>
            <a:r>
              <a:rPr lang="en-US" altLang="zh-TW" dirty="0">
                <a:solidFill>
                  <a:schemeClr val="tx1"/>
                </a:solidFill>
                <a:sym typeface="Times New Roman"/>
              </a:rPr>
              <a:t>1753: Need for Speed</a:t>
            </a:r>
            <a:endParaRPr lang="en-US" dirty="0" smtClean="0">
              <a:solidFill>
                <a:schemeClr val="tx1"/>
              </a:solidFill>
              <a:latin typeface="標楷體"/>
              <a:ea typeface="標楷體"/>
              <a:cs typeface="標楷體"/>
              <a:sym typeface="標楷體"/>
            </a:endParaRPr>
          </a:p>
          <a:p>
            <a:pPr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 smtClean="0">
                <a:latin typeface="標楷體"/>
                <a:ea typeface="標楷體"/>
                <a:cs typeface="標楷體"/>
                <a:sym typeface="標楷體"/>
              </a:rPr>
              <a:t>解題者</a:t>
            </a:r>
            <a:r>
              <a:rPr b="0" dirty="0" smtClean="0">
                <a:latin typeface="標楷體"/>
                <a:ea typeface="標楷體"/>
                <a:cs typeface="標楷體"/>
                <a:sym typeface="標楷體"/>
              </a:rPr>
              <a:t>：</a:t>
            </a:r>
            <a:r>
              <a:rPr lang="zh-TW" altLang="en-US" dirty="0" smtClean="0">
                <a:solidFill>
                  <a:schemeClr val="tx1"/>
                </a:solidFill>
                <a:latin typeface="標楷體"/>
                <a:ea typeface="標楷體"/>
                <a:cs typeface="標楷體"/>
                <a:sym typeface="標楷體"/>
              </a:rPr>
              <a:t>郭兆霖</a:t>
            </a:r>
            <a:endParaRPr lang="zh-TW" altLang="en-US" dirty="0">
              <a:solidFill>
                <a:schemeClr val="tx1"/>
              </a:solidFill>
              <a:latin typeface="標楷體"/>
              <a:ea typeface="標楷體"/>
              <a:cs typeface="標楷體"/>
              <a:sym typeface="標楷體"/>
            </a:endParaRPr>
          </a:p>
          <a:p>
            <a:pPr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smtClean="0">
                <a:latin typeface="標楷體"/>
                <a:ea typeface="標楷體"/>
                <a:cs typeface="標楷體"/>
                <a:sym typeface="標楷體"/>
              </a:rPr>
              <a:t>解題日期：</a:t>
            </a:r>
            <a:r>
              <a:rPr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2019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日</a:t>
            </a:r>
          </a:p>
          <a:p>
            <a:pPr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 smtClean="0">
                <a:latin typeface="標楷體"/>
                <a:ea typeface="標楷體"/>
                <a:cs typeface="標楷體"/>
                <a:sym typeface="標楷體"/>
              </a:rPr>
              <a:t>題意：</a:t>
            </a:r>
            <a:r>
              <a:rPr lang="en-US" b="0" dirty="0" err="1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Sheila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的車的儀錶板壞了，所以顯示的時速與真正的時速有一個誤差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c(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可能為負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)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，每筆測資第一行有路程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n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段及總花費時間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t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，接著有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n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行輸入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d(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行駛距離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)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和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s(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儀錶板顯示的速度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)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要你求出誤差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c</a:t>
            </a:r>
            <a:r>
              <a:rPr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。</a:t>
            </a:r>
            <a:endParaRPr b="0" dirty="0">
              <a:solidFill>
                <a:srgbClr val="000000"/>
              </a:solidFill>
              <a:latin typeface="標楷體"/>
              <a:ea typeface="標楷體"/>
              <a:cs typeface="標楷體"/>
              <a:sym typeface="標楷體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67744" y="4437112"/>
            <a:ext cx="5976664" cy="2088232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67744" y="1916832"/>
            <a:ext cx="4752528" cy="1728192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485599" y="6474460"/>
            <a:ext cx="201201" cy="3073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44" name="題意範例：…"/>
          <p:cNvSpPr txBox="1">
            <a:spLocks noGrp="1"/>
          </p:cNvSpPr>
          <p:nvPr>
            <p:ph type="body" idx="4294967295"/>
          </p:nvPr>
        </p:nvSpPr>
        <p:spPr>
          <a:xfrm>
            <a:off x="177800" y="300037"/>
            <a:ext cx="8452942" cy="625792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>
                <a:latin typeface="標楷體"/>
                <a:ea typeface="標楷體"/>
                <a:cs typeface="標楷體"/>
                <a:sym typeface="標楷體"/>
              </a:rPr>
              <a:t>題意範例</a:t>
            </a:r>
            <a:r>
              <a:rPr b="0" dirty="0">
                <a:latin typeface="標楷體"/>
                <a:ea typeface="標楷體"/>
                <a:cs typeface="標楷體"/>
                <a:sym typeface="標楷體"/>
              </a:rPr>
              <a:t>：</a:t>
            </a:r>
            <a:r>
              <a:rPr b="0" dirty="0"/>
              <a:t>  </a:t>
            </a:r>
          </a:p>
          <a:p>
            <a:pPr marL="0" indent="0">
              <a:spcBef>
                <a:spcPts val="500"/>
              </a:spcBef>
              <a:buClrTx/>
              <a:buSzTx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dirty="0"/>
              <a:t>    Sample </a:t>
            </a:r>
            <a:r>
              <a:rPr dirty="0" smtClean="0"/>
              <a:t>Input</a:t>
            </a:r>
            <a:r>
              <a:rPr lang="en-US" dirty="0" smtClean="0"/>
              <a:t>                        Sample Output</a:t>
            </a:r>
          </a:p>
          <a:p>
            <a:pPr marL="0" indent="0">
              <a:spcBef>
                <a:spcPts val="500"/>
              </a:spcBef>
              <a:buClrTx/>
              <a:buSzTx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sym typeface="Times New Roman"/>
              </a:rPr>
              <a:t>    3 </a:t>
            </a:r>
            <a:r>
              <a:rPr lang="en-US" altLang="zh-TW" sz="2400" dirty="0" smtClean="0">
                <a:solidFill>
                  <a:srgbClr val="FF0000"/>
                </a:solidFill>
                <a:sym typeface="Times New Roman"/>
              </a:rPr>
              <a:t>5</a:t>
            </a:r>
            <a:r>
              <a:rPr lang="en-US" altLang="zh-TW" sz="2400" dirty="0" smtClean="0">
                <a:sym typeface="Times New Roman"/>
              </a:rPr>
              <a:t>                                        3.000000000</a:t>
            </a:r>
          </a:p>
          <a:p>
            <a:pPr marL="0" indent="0">
              <a:spcBef>
                <a:spcPts val="500"/>
              </a:spcBef>
              <a:buClrTx/>
              <a:buSzTx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sz="2400" dirty="0" smtClean="0"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sym typeface="Times New Roman"/>
              </a:rPr>
              <a:t>4 </a:t>
            </a:r>
            <a:r>
              <a:rPr lang="en-US" altLang="zh-TW" sz="2400" dirty="0">
                <a:sym typeface="Times New Roman"/>
              </a:rPr>
              <a:t>-</a:t>
            </a:r>
            <a:r>
              <a:rPr lang="en-US" altLang="zh-TW" sz="2400" dirty="0" smtClean="0">
                <a:sym typeface="Times New Roman"/>
              </a:rPr>
              <a:t>1                    </a:t>
            </a:r>
            <a:r>
              <a:rPr lang="zh-TW" altLang="en-US" sz="2400" dirty="0" smtClean="0">
                <a:sym typeface="Times New Roman"/>
              </a:rPr>
              <a:t> </a:t>
            </a:r>
            <a:r>
              <a:rPr lang="en-US" altLang="zh-TW" sz="2400" dirty="0" smtClean="0">
                <a:solidFill>
                  <a:schemeClr val="tx1"/>
                </a:solidFill>
                <a:sym typeface="Times New Roman"/>
              </a:rPr>
              <a:t>4  /  (-1+ 3.0000000)  =  2</a:t>
            </a:r>
            <a:endParaRPr lang="en-US" altLang="zh-TW" sz="2400" dirty="0" smtClean="0"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sym typeface="Times New Roman"/>
              </a:rPr>
              <a:t>4 </a:t>
            </a:r>
            <a:r>
              <a:rPr lang="en-US" altLang="zh-TW" sz="2400" dirty="0">
                <a:sym typeface="Times New Roman"/>
              </a:rPr>
              <a:t>0 </a:t>
            </a:r>
            <a:r>
              <a:rPr lang="en-US" altLang="zh-TW" sz="2400" dirty="0" smtClean="0">
                <a:sym typeface="Times New Roman"/>
              </a:rPr>
              <a:t>                     4 </a:t>
            </a:r>
            <a:r>
              <a:rPr lang="zh-TW" altLang="en-US" sz="2400" dirty="0" smtClean="0">
                <a:sym typeface="Times New Roman"/>
              </a:rPr>
              <a:t> </a:t>
            </a:r>
            <a:r>
              <a:rPr lang="en-US" altLang="zh-TW" sz="2400" dirty="0" smtClean="0">
                <a:sym typeface="Times New Roman"/>
              </a:rPr>
              <a:t>/   (</a:t>
            </a:r>
            <a:r>
              <a:rPr lang="en-US" altLang="zh-TW" sz="24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sym typeface="Times New Roman"/>
              </a:rPr>
              <a:t>0</a:t>
            </a:r>
            <a:r>
              <a:rPr lang="en-US" altLang="zh-TW" sz="2400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sym typeface="Times New Roman"/>
              </a:rPr>
              <a:t>+  3.0000000</a:t>
            </a:r>
            <a:r>
              <a:rPr lang="en-US" altLang="zh-TW" sz="2400" dirty="0" smtClean="0">
                <a:sym typeface="Times New Roman"/>
              </a:rPr>
              <a:t>)  = 4/3</a:t>
            </a:r>
            <a:endParaRPr lang="en-US" altLang="zh-TW" sz="2400" dirty="0"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sym typeface="Times New Roman"/>
              </a:rPr>
              <a:t>10 3                   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sym typeface="Times New Roman"/>
              </a:rPr>
              <a:t>10 /  (3</a:t>
            </a:r>
            <a:r>
              <a:rPr lang="en-US" altLang="zh-TW" sz="2400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sym typeface="Times New Roman"/>
              </a:rPr>
              <a:t>+  3.0000000</a:t>
            </a:r>
            <a:r>
              <a:rPr lang="en-US" altLang="zh-TW" sz="2400" dirty="0">
                <a:uFill>
                  <a:solidFill>
                    <a:srgbClr val="000000"/>
                  </a:solidFill>
                </a:uFill>
                <a:sym typeface="Times New Roman"/>
              </a:rPr>
              <a:t>)  = 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sym typeface="Times New Roman"/>
              </a:rPr>
              <a:t>10/6</a:t>
            </a:r>
            <a:endParaRPr lang="en-US" altLang="zh-TW" sz="2400" dirty="0" smtClean="0"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sym typeface="Times New Roman"/>
              </a:rPr>
              <a:t> 			</a:t>
            </a:r>
            <a:r>
              <a:rPr lang="en-US" altLang="zh-TW" sz="2400" dirty="0">
                <a:sym typeface="Times New Roman"/>
              </a:rPr>
              <a:t>	</a:t>
            </a:r>
            <a:r>
              <a:rPr lang="en-US" altLang="zh-TW" sz="2400" dirty="0" smtClean="0">
                <a:sym typeface="Times New Roman"/>
              </a:rPr>
              <a:t>		   2 + 4/3 + 10 /6 = </a:t>
            </a:r>
            <a:r>
              <a:rPr lang="en-US" altLang="zh-TW" sz="2400" dirty="0" smtClean="0">
                <a:solidFill>
                  <a:srgbClr val="FF0000"/>
                </a:solidFill>
                <a:sym typeface="Times New Roman"/>
              </a:rPr>
              <a:t>5</a:t>
            </a: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sz="2400" dirty="0" smtClean="0">
              <a:solidFill>
                <a:srgbClr val="FF0000"/>
              </a:solidFill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sym typeface="Times New Roman"/>
              </a:rPr>
              <a:t>4 </a:t>
            </a:r>
            <a:r>
              <a:rPr lang="en-US" altLang="zh-TW" sz="2400" dirty="0">
                <a:solidFill>
                  <a:srgbClr val="FF0000"/>
                </a:solidFill>
                <a:sym typeface="Times New Roman"/>
              </a:rPr>
              <a:t>10</a:t>
            </a:r>
            <a:r>
              <a:rPr lang="en-US" altLang="zh-TW" sz="2400" dirty="0">
                <a:sym typeface="Times New Roman"/>
              </a:rPr>
              <a:t> </a:t>
            </a:r>
            <a:r>
              <a:rPr lang="en-US" altLang="zh-TW" sz="2400" dirty="0" smtClean="0">
                <a:sym typeface="Times New Roman"/>
              </a:rPr>
              <a:t>                                    </a:t>
            </a:r>
            <a:r>
              <a:rPr lang="en-US" altLang="zh-TW" sz="2400" dirty="0">
                <a:uFill>
                  <a:solidFill>
                    <a:srgbClr val="000000"/>
                  </a:solidFill>
                </a:uFill>
                <a:sym typeface="Times New Roman"/>
              </a:rPr>
              <a:t>-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sym typeface="Times New Roman"/>
              </a:rPr>
              <a:t>0.508653377</a:t>
            </a: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sz="2400" dirty="0" smtClean="0"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sym typeface="Times New Roman"/>
              </a:rPr>
              <a:t>5 </a:t>
            </a:r>
            <a:r>
              <a:rPr lang="en-US" altLang="zh-TW" sz="2400" dirty="0">
                <a:sym typeface="Times New Roman"/>
              </a:rPr>
              <a:t>3 </a:t>
            </a:r>
            <a:r>
              <a:rPr lang="en-US" altLang="zh-TW" sz="2400" dirty="0" smtClean="0">
                <a:sym typeface="Times New Roman"/>
              </a:rPr>
              <a:t>					</a:t>
            </a:r>
            <a:r>
              <a:rPr lang="en-US" altLang="zh-TW" sz="2400" dirty="0">
                <a:sym typeface="Times New Roman"/>
              </a:rPr>
              <a:t>	</a:t>
            </a:r>
            <a:r>
              <a:rPr lang="en-US" altLang="zh-TW" sz="2400" dirty="0" smtClean="0">
                <a:sym typeface="Times New Roman"/>
              </a:rPr>
              <a:t>5 / (3+ 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sym typeface="Times New Roman"/>
              </a:rPr>
              <a:t>-0.508653377</a:t>
            </a:r>
            <a:r>
              <a:rPr lang="en-US" altLang="zh-TW" sz="2400" dirty="0" smtClean="0">
                <a:sym typeface="Times New Roman"/>
              </a:rPr>
              <a:t>) </a:t>
            </a:r>
            <a:r>
              <a:rPr lang="en-US" altLang="zh-TW" sz="2400" dirty="0">
                <a:sym typeface="Times New Roman"/>
              </a:rPr>
              <a:t>= 2.00695</a:t>
            </a:r>
            <a:endParaRPr lang="en-US" altLang="zh-TW" sz="2400" dirty="0" smtClean="0"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sym typeface="Times New Roman"/>
              </a:rPr>
              <a:t>2 </a:t>
            </a:r>
            <a:r>
              <a:rPr lang="en-US" altLang="zh-TW" sz="2400" dirty="0">
                <a:sym typeface="Times New Roman"/>
              </a:rPr>
              <a:t>2 </a:t>
            </a:r>
            <a:r>
              <a:rPr lang="en-US" altLang="zh-TW" sz="2400" dirty="0" smtClean="0">
                <a:sym typeface="Times New Roman"/>
              </a:rPr>
              <a:t>                   	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sym typeface="Times New Roman"/>
              </a:rPr>
              <a:t>2 </a:t>
            </a:r>
            <a:r>
              <a:rPr lang="en-US" altLang="zh-TW" sz="2400" dirty="0">
                <a:uFill>
                  <a:solidFill>
                    <a:srgbClr val="000000"/>
                  </a:solidFill>
                </a:uFill>
                <a:sym typeface="Times New Roman"/>
              </a:rPr>
              <a:t>/ 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sym typeface="Times New Roman"/>
              </a:rPr>
              <a:t>(2+ -</a:t>
            </a:r>
            <a:r>
              <a:rPr lang="en-US" altLang="zh-TW" sz="2400" dirty="0">
                <a:uFill>
                  <a:solidFill>
                    <a:srgbClr val="000000"/>
                  </a:solidFill>
                </a:uFill>
                <a:sym typeface="Times New Roman"/>
              </a:rPr>
              <a:t>0.508653377) = 1.34107</a:t>
            </a:r>
            <a:endParaRPr lang="en-US" altLang="zh-TW" sz="2400" dirty="0" smtClean="0"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sym typeface="Times New Roman"/>
              </a:rPr>
              <a:t>3 6                       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sym typeface="Times New Roman"/>
              </a:rPr>
              <a:t>3 </a:t>
            </a:r>
            <a:r>
              <a:rPr lang="en-US" altLang="zh-TW" sz="2400" dirty="0">
                <a:uFill>
                  <a:solidFill>
                    <a:srgbClr val="000000"/>
                  </a:solidFill>
                </a:uFill>
                <a:sym typeface="Times New Roman"/>
              </a:rPr>
              <a:t>/ 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sym typeface="Times New Roman"/>
              </a:rPr>
              <a:t>(6+ -</a:t>
            </a:r>
            <a:r>
              <a:rPr lang="en-US" altLang="zh-TW" sz="2400" dirty="0">
                <a:uFill>
                  <a:solidFill>
                    <a:srgbClr val="000000"/>
                  </a:solidFill>
                </a:uFill>
                <a:sym typeface="Times New Roman"/>
              </a:rPr>
              <a:t>0.508653377) = 0.546314</a:t>
            </a:r>
            <a:endParaRPr lang="en-US" altLang="zh-TW" sz="2400" dirty="0" smtClean="0"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sym typeface="Times New Roman"/>
              </a:rPr>
              <a:t>3 1                       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sym typeface="Times New Roman"/>
              </a:rPr>
              <a:t>3 </a:t>
            </a:r>
            <a:r>
              <a:rPr lang="en-US" altLang="zh-TW" sz="2400" dirty="0">
                <a:uFill>
                  <a:solidFill>
                    <a:srgbClr val="000000"/>
                  </a:solidFill>
                </a:uFill>
                <a:sym typeface="Times New Roman"/>
              </a:rPr>
              <a:t>/ 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sym typeface="Times New Roman"/>
              </a:rPr>
              <a:t>(1+ -</a:t>
            </a:r>
            <a:r>
              <a:rPr lang="en-US" altLang="zh-TW" sz="2400" dirty="0">
                <a:uFill>
                  <a:solidFill>
                    <a:srgbClr val="000000"/>
                  </a:solidFill>
                </a:uFill>
                <a:sym typeface="Times New Roman"/>
              </a:rPr>
              <a:t>0.508653377) = 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sym typeface="Times New Roman"/>
              </a:rPr>
              <a:t>6.10567</a:t>
            </a: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sz="2400" dirty="0" smtClean="0">
                <a:uFill>
                  <a:solidFill>
                    <a:srgbClr val="000000"/>
                  </a:solidFill>
                </a:uFill>
                <a:sym typeface="Times New Roman"/>
              </a:rPr>
              <a:t>							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sym typeface="Times New Roman"/>
              </a:rPr>
              <a:t>2.00695+1.34107+0.546314+6.10567 =</a:t>
            </a:r>
            <a:r>
              <a:rPr lang="en-US" altLang="zh-TW" sz="2400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sym typeface="Times New Roman"/>
              </a:rPr>
              <a:t>10.0</a:t>
            </a:r>
            <a:endParaRPr lang="en-US" altLang="zh-TW" sz="2400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sz="2400" dirty="0" smtClean="0">
              <a:uFill>
                <a:solidFill>
                  <a:srgbClr val="000000"/>
                </a:solidFill>
              </a:uFill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sz="2400" dirty="0">
              <a:uFill>
                <a:solidFill>
                  <a:srgbClr val="000000"/>
                </a:solidFill>
              </a:uFill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sz="2400" dirty="0">
              <a:uFill>
                <a:solidFill>
                  <a:srgbClr val="000000"/>
                </a:solidFill>
              </a:uFill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485599" y="6474460"/>
            <a:ext cx="201202" cy="3073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47" name="解法：…"/>
          <p:cNvSpPr txBox="1">
            <a:spLocks noGrp="1"/>
          </p:cNvSpPr>
          <p:nvPr>
            <p:ph type="body" idx="4294967295"/>
          </p:nvPr>
        </p:nvSpPr>
        <p:spPr>
          <a:xfrm>
            <a:off x="228600" y="342899"/>
            <a:ext cx="8686800" cy="61722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>
                <a:latin typeface="標楷體"/>
                <a:ea typeface="標楷體"/>
                <a:cs typeface="標楷體"/>
                <a:sym typeface="標楷體"/>
              </a:rPr>
              <a:t>解法</a:t>
            </a:r>
            <a:r>
              <a:rPr b="0" dirty="0">
                <a:latin typeface="標楷體"/>
                <a:ea typeface="標楷體"/>
                <a:cs typeface="標楷體"/>
                <a:sym typeface="標楷體"/>
              </a:rPr>
              <a:t>：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   </a:t>
            </a:r>
            <a:r>
              <a:rPr lang="zh-TW" altLang="en-US" b="0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    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這題沒有公式所以只能用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binary search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尋找，上界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最小要設定為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1001000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，而下界則為輸入所給的速率當中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最小的乘上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-1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，這樣避免速率出現負數。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b="1" dirty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2 10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b="1" dirty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10 3 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3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answer -1 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上界 下界 平均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-10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10/(3+0)+10/(6+0)=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&lt;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-10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-5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10/(3-5)+10/(3-5)=-10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&lt;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-5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-10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-7.5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10/(3-7.5)+10/(3-7.5)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=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-4.44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&lt;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-7.5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-10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-8.75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10/(3-8.25)+10/(3-8.25)=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-3.2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&lt;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最後平均為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 </a:t>
            </a:r>
            <a:r>
              <a:rPr lang="zh-TW" altLang="en-US" b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與答案不同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 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  </a:t>
            </a:r>
            <a:endParaRPr lang="en-US" altLang="zh-TW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dirty="0"/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b="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1" dirty="0" smtClean="0">
                <a:solidFill>
                  <a:srgbClr val="3BA943"/>
                </a:solidFill>
              </a:rPr>
              <a:t>     </a:t>
            </a:r>
            <a:endParaRPr lang="en-US" altLang="zh-TW" b="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1" dirty="0">
                <a:solidFill>
                  <a:srgbClr val="3BA943"/>
                </a:solidFill>
              </a:rPr>
              <a:t> </a:t>
            </a:r>
            <a:r>
              <a:rPr lang="zh-TW" altLang="en-US" b="1" dirty="0" smtClean="0">
                <a:solidFill>
                  <a:srgbClr val="3BA943"/>
                </a:solidFill>
              </a:rPr>
              <a:t>     </a:t>
            </a:r>
            <a:endParaRPr lang="en-US" altLang="zh-TW" b="1" dirty="0" smtClean="0">
              <a:solidFill>
                <a:srgbClr val="3BA943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1" dirty="0" smtClean="0">
                <a:solidFill>
                  <a:srgbClr val="3BA943"/>
                </a:solidFill>
              </a:rPr>
              <a:t>      </a:t>
            </a:r>
            <a:endParaRPr lang="en-US" altLang="zh-TW" b="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dirty="0"/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b="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dirty="0"/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b="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dirty="0"/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b="1" dirty="0">
                <a:solidFill>
                  <a:srgbClr val="3BA943"/>
                </a:solidFill>
              </a:rPr>
              <a:t>	</a:t>
            </a:r>
            <a:endParaRPr lang="en-US" altLang="zh-TW" b="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解法範例：…"/>
          <p:cNvSpPr txBox="1">
            <a:spLocks noGrp="1"/>
          </p:cNvSpPr>
          <p:nvPr>
            <p:ph type="body" idx="4294967295"/>
          </p:nvPr>
        </p:nvSpPr>
        <p:spPr>
          <a:xfrm>
            <a:off x="176658" y="215899"/>
            <a:ext cx="8485884" cy="630282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>
                <a:latin typeface="標楷體"/>
                <a:ea typeface="標楷體"/>
                <a:cs typeface="標楷體"/>
                <a:sym typeface="標楷體"/>
              </a:rPr>
              <a:t>解法範例</a:t>
            </a:r>
            <a:r>
              <a:rPr b="0" dirty="0">
                <a:latin typeface="標楷體"/>
                <a:ea typeface="標楷體"/>
                <a:cs typeface="標楷體"/>
                <a:sym typeface="標楷體"/>
              </a:rPr>
              <a:t>：</a:t>
            </a: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>
                <a:latin typeface="標楷體"/>
                <a:ea typeface="標楷體"/>
                <a:cs typeface="標楷體"/>
                <a:sym typeface="標楷體"/>
              </a:rPr>
              <a:t>  </a:t>
            </a:r>
            <a:endParaRPr lang="en-US" b="0" dirty="0" smtClean="0">
              <a:latin typeface="標楷體"/>
              <a:ea typeface="標楷體"/>
              <a:cs typeface="標楷體"/>
              <a:sym typeface="標楷體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1" dirty="0" smtClean="0">
                <a:latin typeface="標楷體"/>
                <a:ea typeface="標楷體"/>
                <a:sym typeface="標楷體"/>
              </a:rPr>
              <a:t>  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endParaRPr b="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dirty="0">
                <a:latin typeface="標楷體" pitchFamily="65" charset="-120"/>
                <a:ea typeface="標楷體" pitchFamily="65" charset="-120"/>
              </a:rPr>
              <a:t> 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0</a:t>
            </a:r>
          </a:p>
          <a:p>
            <a:pPr marL="0" indent="0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-1</a:t>
            </a:r>
          </a:p>
          <a:p>
            <a:pPr marL="0" indent="0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endParaRPr dirty="0">
              <a:latin typeface="標楷體" pitchFamily="65" charset="-120"/>
              <a:ea typeface="標楷體" pitchFamily="65" charset="-120"/>
            </a:endParaRPr>
          </a:p>
          <a:p>
            <a:pPr marL="0" indent="0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dirty="0">
                <a:latin typeface="標楷體" pitchFamily="65" charset="-120"/>
                <a:ea typeface="標楷體" pitchFamily="65" charset="-120"/>
              </a:rPr>
              <a:t>	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dirty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以這筆測資，上界為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1001000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，下界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(-1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*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-1)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，平均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  <a:sym typeface="Times New Roman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 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500500.5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 帶入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c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進行計算</a:t>
            </a:r>
            <a:endParaRPr lang="en-US" altLang="zh-TW" sz="2400" dirty="0"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pPr marL="0" indent="0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4/(0+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500500.5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4/(-1+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  <a:sym typeface="Times New Roman"/>
              </a:rPr>
              <a:t> 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  <a:sym typeface="Times New Roman"/>
              </a:rPr>
              <a:t>500500.5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10/(3+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  <a:sym typeface="Times New Roman"/>
              </a:rPr>
              <a:t> 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  <a:sym typeface="Times New Roman"/>
              </a:rPr>
              <a:t>500500.5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&lt;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(t)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                     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求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出來的值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小於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(t)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，代表除數太大，上界改為平均                 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500500.5</a:t>
            </a:r>
          </a:p>
          <a:p>
            <a:pPr marL="0" indent="0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  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  <a:sym typeface="Times New Roman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繼續進行計算，最後得出答案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3.0000000000</a:t>
            </a:r>
            <a:r>
              <a:rPr lang="zh-TW" altLang="en-US" sz="2400" dirty="0" smtClean="0">
                <a:sym typeface="Times New Roman"/>
              </a:rPr>
              <a:t>。</a:t>
            </a:r>
            <a:endParaRPr lang="en-US" altLang="zh-TW" dirty="0" smtClean="0"/>
          </a:p>
          <a:p>
            <a:pPr marL="0" indent="0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endParaRPr dirty="0"/>
          </a:p>
          <a:p>
            <a:pPr marL="0" indent="0" defTabSz="304800">
              <a:lnSpc>
                <a:spcPts val="1800"/>
              </a:lnSpc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endParaRPr dirty="0"/>
          </a:p>
          <a:p>
            <a:pPr marL="0" indent="0" defTabSz="304800">
              <a:lnSpc>
                <a:spcPts val="1800"/>
              </a:lnSpc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dirty="0"/>
              <a:t>   </a:t>
            </a:r>
          </a:p>
        </p:txBody>
      </p:sp>
      <p:sp>
        <p:nvSpPr>
          <p:cNvPr id="51" name="＋"/>
          <p:cNvSpPr txBox="1"/>
          <p:nvPr/>
        </p:nvSpPr>
        <p:spPr>
          <a:xfrm>
            <a:off x="3288030" y="682421"/>
            <a:ext cx="92396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endParaRPr dirty="0"/>
          </a:p>
        </p:txBody>
      </p:sp>
      <p:sp>
        <p:nvSpPr>
          <p:cNvPr id="52" name="Index     4  3  2  1  0…"/>
          <p:cNvSpPr txBox="1"/>
          <p:nvPr/>
        </p:nvSpPr>
        <p:spPr>
          <a:xfrm>
            <a:off x="6804248" y="1192962"/>
            <a:ext cx="18934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304800">
              <a:tabLst>
                <a:tab pos="914400" algn="l"/>
                <a:tab pos="1828800" algn="l"/>
              </a:tabLst>
              <a:defRPr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485599" y="6474460"/>
            <a:ext cx="201202" cy="3073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61" name="討論：…"/>
          <p:cNvSpPr txBox="1">
            <a:spLocks noGrp="1"/>
          </p:cNvSpPr>
          <p:nvPr>
            <p:ph type="body" idx="4294967295"/>
          </p:nvPr>
        </p:nvSpPr>
        <p:spPr>
          <a:xfrm>
            <a:off x="228600" y="431800"/>
            <a:ext cx="8229600" cy="5257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>
                <a:latin typeface="標楷體"/>
                <a:ea typeface="標楷體"/>
                <a:cs typeface="標楷體"/>
                <a:sym typeface="標楷體"/>
              </a:rPr>
              <a:t>討論</a:t>
            </a:r>
            <a:r>
              <a:rPr b="0" dirty="0">
                <a:latin typeface="標楷體"/>
                <a:ea typeface="標楷體"/>
                <a:cs typeface="標楷體"/>
                <a:sym typeface="標楷體"/>
              </a:rPr>
              <a:t>：</a:t>
            </a:r>
          </a:p>
          <a:p>
            <a:pPr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dirty="0"/>
              <a:t>	</a:t>
            </a:r>
            <a:r>
              <a:rPr lang="en-US" dirty="0" smtClean="0"/>
              <a:t>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為何上界要設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1001000?</a:t>
            </a:r>
          </a:p>
          <a:p>
            <a:pPr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dirty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	</a:t>
            </a:r>
            <a:r>
              <a:rPr lang="en-US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當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n = 1000 t = 1</a:t>
            </a:r>
          </a:p>
          <a:p>
            <a:pPr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dirty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	</a:t>
            </a:r>
            <a:r>
              <a:rPr lang="en-US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每行輸入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d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=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1000 , s = -1000</a:t>
            </a: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	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	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為何下界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  <a:sym typeface="Times New Roman"/>
              </a:rPr>
              <a:t>要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設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  <a:sym typeface="Times New Roman"/>
              </a:rPr>
              <a:t>最小值乘上負一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?</a:t>
            </a: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		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假設正確答案為負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100</a:t>
            </a: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>
                <a:latin typeface="標楷體" pitchFamily="65" charset="-120"/>
                <a:ea typeface="標楷體" pitchFamily="65" charset="-120"/>
                <a:sym typeface="Times New Roman"/>
              </a:rPr>
              <a:t>	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	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第一次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binary search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Times New Roman"/>
              </a:rPr>
              <a:t>做完上界改為零下界</a:t>
            </a:r>
            <a:endParaRPr lang="en-US" altLang="zh-TW" sz="2400" dirty="0"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	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如果為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-1001000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平均為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-500500.5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總和為負一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標楷體"/>
              <a:sym typeface="標楷體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	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定小於所求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t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，上界變成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-500500.5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就無法找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標楷體"/>
              <a:sym typeface="標楷體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	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到正確答案了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標楷體"/>
              <a:sym typeface="標楷體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	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標楷體"/>
              <a:sym typeface="標楷體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endParaRPr dirty="0">
              <a:latin typeface="標楷體"/>
              <a:ea typeface="標楷體"/>
              <a:cs typeface="標楷體"/>
              <a:sym typeface="標楷體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ends">
  <a:themeElements>
    <a:clrScheme name="Blend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ends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Blen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ends">
  <a:themeElements>
    <a:clrScheme name="Blend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ends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Blen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319</Words>
  <Application>Microsoft Office PowerPoint</Application>
  <PresentationFormat>如螢幕大小 (4:3)</PresentationFormat>
  <Paragraphs>86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Blends</vt:lpstr>
      <vt:lpstr>1753: Need for Speed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1753: Need for Speed</dc:title>
  <cp:lastModifiedBy>user</cp:lastModifiedBy>
  <cp:revision>32</cp:revision>
  <dcterms:modified xsi:type="dcterms:W3CDTF">2019-04-24T16:55:58Z</dcterms:modified>
</cp:coreProperties>
</file>