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7"/>
  </p:notesMasterIdLst>
  <p:sldIdLst>
    <p:sldId id="256" r:id="rId2"/>
    <p:sldId id="257" r:id="rId3"/>
    <p:sldId id="258" r:id="rId4"/>
    <p:sldId id="259" r:id="rId5"/>
    <p:sldId id="261" r:id="rId6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1pPr>
    <a:lvl2pPr marL="0" marR="0" indent="4572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2pPr>
    <a:lvl3pPr marL="0" marR="0" indent="9144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3pPr>
    <a:lvl4pPr marL="0" marR="0" indent="13716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4pPr>
    <a:lvl5pPr marL="0" marR="0" indent="182880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24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ahoma"/>
        <a:ea typeface="Tahoma"/>
        <a:cs typeface="Tahoma"/>
        <a:sym typeface="Tahoma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F5E1"/>
          </a:solidFill>
        </a:fill>
      </a:tcStyle>
    </a:wholeTbl>
    <a:band2H>
      <a:tcTxStyle/>
      <a:tcStyle>
        <a:tcBdr/>
        <a:fill>
          <a:solidFill>
            <a:srgbClr val="E6FAF1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ahoma"/>
          <a:ea typeface="Tahoma"/>
          <a:cs typeface="Tahom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ahoma"/>
          <a:ea typeface="Tahoma"/>
          <a:cs typeface="Tahom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7" name="Shape 3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876265951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1pPr>
    <a:lvl2pPr indent="228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2pPr>
    <a:lvl3pPr indent="457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3pPr>
    <a:lvl4pPr indent="685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4pPr>
    <a:lvl5pPr indent="9144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5pPr>
    <a:lvl6pPr indent="11430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6pPr>
    <a:lvl7pPr indent="13716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7pPr>
    <a:lvl8pPr indent="16002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8pPr>
    <a:lvl9pPr indent="1828800" latinLnBrk="0">
      <a:spcBef>
        <a:spcPts val="400"/>
      </a:spcBef>
      <a:defRPr sz="1200">
        <a:latin typeface="+mj-lt"/>
        <a:ea typeface="+mj-ea"/>
        <a:cs typeface="+mj-cs"/>
        <a:sym typeface="Times New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幻燈片編號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Defau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群組"/>
          <p:cNvGrpSpPr/>
          <p:nvPr/>
        </p:nvGrpSpPr>
        <p:grpSpPr>
          <a:xfrm>
            <a:off x="-1" y="2438400"/>
            <a:ext cx="9009064" cy="1052513"/>
            <a:chOff x="0" y="0"/>
            <a:chExt cx="9009062" cy="1052512"/>
          </a:xfrm>
        </p:grpSpPr>
        <p:grpSp>
          <p:nvGrpSpPr>
            <p:cNvPr id="20" name="群組"/>
            <p:cNvGrpSpPr/>
            <p:nvPr/>
          </p:nvGrpSpPr>
          <p:grpSpPr>
            <a:xfrm>
              <a:off x="293687" y="107950"/>
              <a:ext cx="712788" cy="474663"/>
              <a:chOff x="0" y="0"/>
              <a:chExt cx="712787" cy="474662"/>
            </a:xfrm>
          </p:grpSpPr>
          <p:sp>
            <p:nvSpPr>
              <p:cNvPr id="18" name="矩形"/>
              <p:cNvSpPr/>
              <p:nvPr/>
            </p:nvSpPr>
            <p:spPr>
              <a:xfrm>
                <a:off x="0" y="0"/>
                <a:ext cx="438639" cy="474663"/>
              </a:xfrm>
              <a:prstGeom prst="rect">
                <a:avLst/>
              </a:prstGeom>
              <a:solidFill>
                <a:srgbClr val="3333CC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/>
                </a:pPr>
                <a:endParaRPr/>
              </a:p>
            </p:txBody>
          </p:sp>
          <p:sp>
            <p:nvSpPr>
              <p:cNvPr id="19" name="矩形"/>
              <p:cNvSpPr/>
              <p:nvPr/>
            </p:nvSpPr>
            <p:spPr>
              <a:xfrm>
                <a:off x="383808" y="0"/>
                <a:ext cx="328980" cy="474663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rgbClr val="3333CC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/>
                </a:pPr>
                <a:endParaRPr/>
              </a:p>
            </p:txBody>
          </p:sp>
        </p:grpSp>
        <p:grpSp>
          <p:nvGrpSpPr>
            <p:cNvPr id="23" name="群組"/>
            <p:cNvGrpSpPr/>
            <p:nvPr/>
          </p:nvGrpSpPr>
          <p:grpSpPr>
            <a:xfrm>
              <a:off x="417512" y="530225"/>
              <a:ext cx="739776" cy="474663"/>
              <a:chOff x="0" y="0"/>
              <a:chExt cx="739774" cy="474662"/>
            </a:xfrm>
          </p:grpSpPr>
          <p:sp>
            <p:nvSpPr>
              <p:cNvPr id="21" name="矩形"/>
              <p:cNvSpPr/>
              <p:nvPr/>
            </p:nvSpPr>
            <p:spPr>
              <a:xfrm>
                <a:off x="0" y="0"/>
                <a:ext cx="422729" cy="474663"/>
              </a:xfrm>
              <a:prstGeom prst="rect">
                <a:avLst/>
              </a:prstGeom>
              <a:solidFill>
                <a:schemeClr val="accent2"/>
              </a:soli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/>
                </a:pPr>
                <a:endParaRPr/>
              </a:p>
            </p:txBody>
          </p:sp>
          <p:sp>
            <p:nvSpPr>
              <p:cNvPr id="22" name="矩形"/>
              <p:cNvSpPr/>
              <p:nvPr/>
            </p:nvSpPr>
            <p:spPr>
              <a:xfrm>
                <a:off x="369887" y="0"/>
                <a:ext cx="369888" cy="474663"/>
              </a:xfrm>
              <a:prstGeom prst="rect">
                <a:avLst/>
              </a:prstGeom>
              <a:gradFill flip="none" rotWithShape="1">
                <a:gsLst>
                  <a:gs pos="0">
                    <a:srgbClr val="FFFFFF"/>
                  </a:gs>
                  <a:gs pos="100000">
                    <a:schemeClr val="accent2"/>
                  </a:gs>
                </a:gsLst>
                <a:lin ang="10800000" scaled="0"/>
              </a:gradFill>
              <a:ln w="12700" cap="flat">
                <a:noFill/>
                <a:miter lim="400000"/>
              </a:ln>
              <a:effectLst/>
            </p:spPr>
            <p:txBody>
              <a:bodyPr wrap="square" lIns="45719" tIns="45719" rIns="45719" bIns="45719" numCol="1" anchor="ctr">
                <a:noAutofit/>
              </a:bodyPr>
              <a:lstStyle/>
              <a:p>
                <a:pPr>
                  <a:defRPr sz="1800"/>
                </a:pPr>
                <a:endParaRPr/>
              </a:p>
            </p:txBody>
          </p:sp>
        </p:grpSp>
        <p:sp>
          <p:nvSpPr>
            <p:cNvPr id="24" name="矩形"/>
            <p:cNvSpPr/>
            <p:nvPr/>
          </p:nvSpPr>
          <p:spPr>
            <a:xfrm>
              <a:off x="-1" y="457200"/>
              <a:ext cx="560389" cy="422275"/>
            </a:xfrm>
            <a:prstGeom prst="rect">
              <a:avLst/>
            </a:prstGeom>
            <a:gradFill flip="none" rotWithShape="1">
              <a:gsLst>
                <a:gs pos="0">
                  <a:srgbClr val="FF0000"/>
                </a:gs>
                <a:gs pos="100000">
                  <a:srgbClr val="FFFFFF"/>
                </a:gs>
              </a:gsLst>
              <a:lin ang="81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25" name="矩形"/>
            <p:cNvSpPr/>
            <p:nvPr/>
          </p:nvSpPr>
          <p:spPr>
            <a:xfrm>
              <a:off x="635000" y="0"/>
              <a:ext cx="31750" cy="1052513"/>
            </a:xfrm>
            <a:prstGeom prst="rect">
              <a:avLst/>
            </a:prstGeom>
            <a:solidFill>
              <a:srgbClr val="1C1C1C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  <p:sp>
          <p:nvSpPr>
            <p:cNvPr id="26" name="矩形"/>
            <p:cNvSpPr/>
            <p:nvPr/>
          </p:nvSpPr>
          <p:spPr>
            <a:xfrm rot="10800000" flipH="1">
              <a:off x="315912" y="822325"/>
              <a:ext cx="8693151" cy="55563"/>
            </a:xfrm>
            <a:prstGeom prst="rect">
              <a:avLst/>
            </a:prstGeom>
            <a:gradFill flip="none" rotWithShape="1">
              <a:gsLst>
                <a:gs pos="0">
                  <a:srgbClr val="FFFFFF"/>
                </a:gs>
                <a:gs pos="100000">
                  <a:srgbClr val="1C1C1C"/>
                </a:gs>
              </a:gsLst>
              <a:lin ang="1080000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>
                <a:defRPr sz="1800"/>
              </a:pPr>
              <a:endParaRPr/>
            </a:p>
          </p:txBody>
        </p:sp>
      </p:grpSp>
      <p:sp>
        <p:nvSpPr>
          <p:cNvPr id="28" name="大標題文字"/>
          <p:cNvSpPr txBox="1">
            <a:spLocks noGrp="1"/>
          </p:cNvSpPr>
          <p:nvPr>
            <p:ph type="title"/>
          </p:nvPr>
        </p:nvSpPr>
        <p:spPr>
          <a:xfrm>
            <a:off x="762000" y="381000"/>
            <a:ext cx="7793038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大標題文字</a:t>
            </a:r>
          </a:p>
        </p:txBody>
      </p:sp>
      <p:sp>
        <p:nvSpPr>
          <p:cNvPr id="29" name="內文層級一…"/>
          <p:cNvSpPr txBox="1">
            <a:spLocks noGrp="1"/>
          </p:cNvSpPr>
          <p:nvPr>
            <p:ph type="body" idx="1"/>
          </p:nvPr>
        </p:nvSpPr>
        <p:spPr>
          <a:xfrm>
            <a:off x="762000" y="1524000"/>
            <a:ext cx="7772400" cy="4648200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  <p:sp>
        <p:nvSpPr>
          <p:cNvPr id="30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8464738" y="6398260"/>
            <a:ext cx="298263" cy="307340"/>
          </a:xfrm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8388538" y="6474460"/>
            <a:ext cx="298263" cy="3073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b">
            <a:spAutoFit/>
          </a:bodyPr>
          <a:lstStyle>
            <a:lvl1pPr algn="r">
              <a:defRPr sz="1400">
                <a:solidFill>
                  <a:schemeClr val="accent1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  <p:sp>
        <p:nvSpPr>
          <p:cNvPr id="3" name="大標題文字"/>
          <p:cNvSpPr txBox="1"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 anchor="b"/>
          <a:lstStyle/>
          <a:p>
            <a:r>
              <a:t>大標題文字</a:t>
            </a:r>
          </a:p>
        </p:txBody>
      </p:sp>
      <p:sp>
        <p:nvSpPr>
          <p:cNvPr id="4" name="內文層級一…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45719" rIns="45719"/>
          <a:lstStyle/>
          <a:p>
            <a:r>
              <a:t>內文層級一</a:t>
            </a:r>
          </a:p>
          <a:p>
            <a:pPr lvl="1"/>
            <a:r>
              <a:t>內文層級二</a:t>
            </a:r>
          </a:p>
          <a:p>
            <a:pPr lvl="2"/>
            <a:r>
              <a:t>內文層級三</a:t>
            </a:r>
          </a:p>
          <a:p>
            <a:pPr lvl="3"/>
            <a:r>
              <a:t>內文層級四</a:t>
            </a:r>
          </a:p>
          <a:p>
            <a:pPr lvl="4"/>
            <a:r>
              <a:t>內文層級五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5pPr>
      <a:lvl6pPr marL="0" marR="0" indent="4572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6pPr>
      <a:lvl7pPr marL="0" marR="0" indent="9144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7pPr>
      <a:lvl8pPr marL="0" marR="0" indent="13716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8pPr>
      <a:lvl9pPr marL="0" marR="0" indent="182880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333399"/>
          </a:solidFill>
          <a:uFillTx/>
          <a:latin typeface="Tahoma"/>
          <a:ea typeface="Tahoma"/>
          <a:cs typeface="Tahoma"/>
          <a:sym typeface="Tahoma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60000"/>
        <a:buFontTx/>
        <a:buChar char="■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5000"/>
        <a:buFontTx/>
        <a:buChar char="■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5000"/>
        <a:buFontTx/>
        <a:buChar char="■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4pPr>
      <a:lvl5pPr marL="22352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Tx/>
        <a:buChar char="■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5pPr>
      <a:lvl6pPr marL="26924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 typeface="Wingdings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6pPr>
      <a:lvl7pPr marL="31496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 typeface="Wingdings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7pPr>
      <a:lvl8pPr marL="36068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 typeface="Wingdings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8pPr>
      <a:lvl9pPr marL="4064000" marR="0" indent="-4064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>
          <a:srgbClr val="3333CC"/>
        </a:buClr>
        <a:buSzPct val="50000"/>
        <a:buFont typeface="Wingdings"/>
        <a:buChar char="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Tahoma"/>
          <a:ea typeface="Tahoma"/>
          <a:cs typeface="Tahoma"/>
          <a:sym typeface="Tahoma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1pPr>
      <a:lvl2pPr marL="0" marR="0" indent="4572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2pPr>
      <a:lvl3pPr marL="0" marR="0" indent="9144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3pPr>
      <a:lvl4pPr marL="0" marR="0" indent="13716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4pPr>
      <a:lvl5pPr marL="0" marR="0" indent="182880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ahom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8485599" y="6474460"/>
            <a:ext cx="201201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1</a:t>
            </a:fld>
            <a:endParaRPr/>
          </a:p>
        </p:txBody>
      </p:sp>
      <p:sp>
        <p:nvSpPr>
          <p:cNvPr id="40" name="763: Fibinary Numbers"/>
          <p:cNvSpPr txBox="1">
            <a:spLocks noGrp="1"/>
          </p:cNvSpPr>
          <p:nvPr>
            <p:ph type="title" idx="4294967295"/>
          </p:nvPr>
        </p:nvSpPr>
        <p:spPr>
          <a:xfrm>
            <a:off x="533400" y="381000"/>
            <a:ext cx="7772400" cy="914400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defRPr b="1"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dirty="0" smtClean="0"/>
              <a:t>1753</a:t>
            </a:r>
            <a:r>
              <a:rPr dirty="0" smtClean="0"/>
              <a:t>: </a:t>
            </a:r>
            <a:r>
              <a:rPr lang="en-US" altLang="zh-TW" b="1" dirty="0">
                <a:sym typeface="Times New Roman"/>
              </a:rPr>
              <a:t>Need for Speed</a:t>
            </a:r>
            <a:endParaRPr dirty="0"/>
          </a:p>
        </p:txBody>
      </p:sp>
      <p:sp>
        <p:nvSpPr>
          <p:cNvPr id="41" name="★☆☆☆☆…"/>
          <p:cNvSpPr txBox="1">
            <a:spLocks noGrp="1"/>
          </p:cNvSpPr>
          <p:nvPr>
            <p:ph type="body" idx="4294967295"/>
          </p:nvPr>
        </p:nvSpPr>
        <p:spPr>
          <a:xfrm>
            <a:off x="381000" y="1447800"/>
            <a:ext cx="8077200" cy="4789488"/>
          </a:xfrm>
          <a:prstGeom prst="rect">
            <a:avLst/>
          </a:prstGeom>
          <a:solidFill>
            <a:schemeClr val="bg1"/>
          </a:solidFill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pPr>
              <a:spcBef>
                <a:spcPts val="500"/>
              </a:spcBef>
              <a:defRPr sz="2400">
                <a:solidFill>
                  <a:srgbClr val="FF0000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dirty="0" smtClean="0"/>
              <a:t>★</a:t>
            </a:r>
            <a:r>
              <a:rPr lang="zh-TW" altLang="en-US" sz="2400" dirty="0">
                <a:solidFill>
                  <a:srgbClr val="FF0000"/>
                </a:solidFill>
                <a:sym typeface="Times New Roman"/>
              </a:rPr>
              <a:t>★</a:t>
            </a:r>
            <a:r>
              <a:rPr dirty="0" smtClean="0"/>
              <a:t>☆☆☆</a:t>
            </a:r>
            <a:endParaRPr dirty="0"/>
          </a:p>
          <a:p>
            <a:pPr>
              <a:spcBef>
                <a:spcPts val="500"/>
              </a:spcBef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b="0" dirty="0" err="1">
                <a:latin typeface="標楷體"/>
                <a:ea typeface="標楷體"/>
                <a:cs typeface="標楷體"/>
                <a:sym typeface="標楷體"/>
              </a:rPr>
              <a:t>題組：</a:t>
            </a:r>
            <a:r>
              <a:rPr b="0" dirty="0" err="1">
                <a:solidFill>
                  <a:srgbClr val="000000"/>
                </a:solidFill>
              </a:rPr>
              <a:t>Problem</a:t>
            </a:r>
            <a:r>
              <a:rPr b="0" dirty="0">
                <a:solidFill>
                  <a:srgbClr val="000000"/>
                </a:solidFill>
              </a:rPr>
              <a:t> Set Archive with Online Judge</a:t>
            </a:r>
          </a:p>
          <a:p>
            <a:pPr>
              <a:spcBef>
                <a:spcPts val="500"/>
              </a:spcBef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b="0" dirty="0">
                <a:latin typeface="標楷體"/>
                <a:ea typeface="標楷體"/>
                <a:cs typeface="標楷體"/>
                <a:sym typeface="標楷體"/>
              </a:rPr>
              <a:t>題號</a:t>
            </a:r>
            <a:r>
              <a:rPr b="0" dirty="0" smtClean="0">
                <a:latin typeface="標楷體"/>
                <a:ea typeface="標楷體"/>
                <a:cs typeface="標楷體"/>
                <a:sym typeface="標楷體"/>
              </a:rPr>
              <a:t>：</a:t>
            </a:r>
            <a:r>
              <a:rPr lang="en-US" altLang="zh-TW" dirty="0">
                <a:solidFill>
                  <a:schemeClr val="tx1"/>
                </a:solidFill>
                <a:sym typeface="Times New Roman"/>
              </a:rPr>
              <a:t>1753: Need for Speed</a:t>
            </a:r>
            <a:endParaRPr lang="en-US" dirty="0" smtClean="0">
              <a:solidFill>
                <a:schemeClr val="tx1"/>
              </a:solidFill>
              <a:latin typeface="標楷體"/>
              <a:ea typeface="標楷體"/>
              <a:cs typeface="標楷體"/>
              <a:sym typeface="標楷體"/>
            </a:endParaRPr>
          </a:p>
          <a:p>
            <a:pPr>
              <a:spcBef>
                <a:spcPts val="500"/>
              </a:spcBef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b="0" dirty="0" err="1" smtClean="0">
                <a:latin typeface="標楷體"/>
                <a:ea typeface="標楷體"/>
                <a:cs typeface="標楷體"/>
                <a:sym typeface="標楷體"/>
              </a:rPr>
              <a:t>解題者</a:t>
            </a:r>
            <a:r>
              <a:rPr b="0" dirty="0" smtClean="0">
                <a:latin typeface="標楷體"/>
                <a:ea typeface="標楷體"/>
                <a:cs typeface="標楷體"/>
                <a:sym typeface="標楷體"/>
              </a:rPr>
              <a:t>：</a:t>
            </a:r>
            <a:r>
              <a:rPr lang="zh-TW" altLang="en-US" dirty="0" smtClean="0">
                <a:solidFill>
                  <a:schemeClr val="tx1"/>
                </a:solidFill>
                <a:latin typeface="標楷體"/>
                <a:ea typeface="標楷體"/>
                <a:cs typeface="標楷體"/>
                <a:sym typeface="標楷體"/>
              </a:rPr>
              <a:t>郭兆霖</a:t>
            </a:r>
            <a:endParaRPr lang="zh-TW" altLang="en-US" dirty="0">
              <a:solidFill>
                <a:schemeClr val="tx1"/>
              </a:solidFill>
              <a:latin typeface="標楷體"/>
              <a:ea typeface="標楷體"/>
              <a:cs typeface="標楷體"/>
              <a:sym typeface="標楷體"/>
            </a:endParaRPr>
          </a:p>
          <a:p>
            <a:pPr>
              <a:spcBef>
                <a:spcPts val="500"/>
              </a:spcBef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b="0" dirty="0" smtClean="0">
                <a:latin typeface="標楷體"/>
                <a:ea typeface="標楷體"/>
                <a:cs typeface="標楷體"/>
                <a:sym typeface="標楷體"/>
              </a:rPr>
              <a:t>解題日期：</a:t>
            </a:r>
            <a:r>
              <a:rPr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2019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年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月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b="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日</a:t>
            </a:r>
          </a:p>
          <a:p>
            <a:pPr>
              <a:spcBef>
                <a:spcPts val="500"/>
              </a:spcBef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b="0" dirty="0" err="1" smtClean="0">
                <a:latin typeface="標楷體"/>
                <a:ea typeface="標楷體"/>
                <a:cs typeface="標楷體"/>
                <a:sym typeface="標楷體"/>
              </a:rPr>
              <a:t>題意：</a:t>
            </a:r>
            <a:r>
              <a:rPr lang="en-US" b="0" dirty="0" err="1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Sheila</a:t>
            </a:r>
            <a:r>
              <a:rPr lang="zh-TW" altLang="en-US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的車的儀錶板壞了，所以顯示的時速與真正的時速有一個誤差</a:t>
            </a:r>
            <a:r>
              <a:rPr lang="en-US" altLang="zh-TW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c(</a:t>
            </a:r>
            <a:r>
              <a:rPr lang="zh-TW" altLang="en-US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可能為負</a:t>
            </a:r>
            <a:r>
              <a:rPr lang="en-US" altLang="zh-TW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)</a:t>
            </a:r>
            <a:r>
              <a:rPr lang="zh-TW" altLang="en-US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，每筆測資第一行有路程</a:t>
            </a:r>
            <a:r>
              <a:rPr lang="en-US" altLang="zh-TW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n</a:t>
            </a:r>
            <a:r>
              <a:rPr lang="zh-TW" altLang="en-US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段及總花費時間</a:t>
            </a:r>
            <a:r>
              <a:rPr lang="en-US" altLang="zh-TW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t</a:t>
            </a:r>
            <a:r>
              <a:rPr lang="zh-TW" altLang="en-US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，接著有</a:t>
            </a:r>
            <a:r>
              <a:rPr lang="en-US" altLang="zh-TW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n</a:t>
            </a:r>
            <a:r>
              <a:rPr lang="zh-TW" altLang="en-US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行輸入</a:t>
            </a:r>
            <a:r>
              <a:rPr lang="en-US" altLang="zh-TW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d(</a:t>
            </a:r>
            <a:r>
              <a:rPr lang="zh-TW" altLang="en-US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行駛距離</a:t>
            </a:r>
            <a:r>
              <a:rPr lang="en-US" altLang="zh-TW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)</a:t>
            </a:r>
            <a:r>
              <a:rPr lang="zh-TW" altLang="en-US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和</a:t>
            </a:r>
            <a:r>
              <a:rPr lang="en-US" altLang="zh-TW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s(</a:t>
            </a:r>
            <a:r>
              <a:rPr lang="zh-TW" altLang="en-US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儀錶板顯示的速度</a:t>
            </a:r>
            <a:r>
              <a:rPr lang="en-US" altLang="zh-TW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)</a:t>
            </a:r>
            <a:r>
              <a:rPr lang="zh-TW" altLang="en-US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要你求出誤差</a:t>
            </a:r>
            <a:r>
              <a:rPr lang="en-US" altLang="zh-TW"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c</a:t>
            </a:r>
            <a:r>
              <a:rPr b="0" dirty="0" smtClean="0">
                <a:solidFill>
                  <a:srgbClr val="000000"/>
                </a:solidFill>
                <a:latin typeface="標楷體"/>
                <a:ea typeface="標楷體"/>
                <a:cs typeface="標楷體"/>
                <a:sym typeface="標楷體"/>
              </a:rPr>
              <a:t>。</a:t>
            </a:r>
            <a:endParaRPr b="0" dirty="0">
              <a:solidFill>
                <a:srgbClr val="000000"/>
              </a:solidFill>
              <a:latin typeface="標楷體"/>
              <a:ea typeface="標楷體"/>
              <a:cs typeface="標楷體"/>
              <a:sym typeface="標楷體"/>
            </a:endParaRP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/>
        </p:nvSpPr>
        <p:spPr>
          <a:xfrm>
            <a:off x="2267744" y="4437112"/>
            <a:ext cx="5976664" cy="2088232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2267744" y="1916832"/>
            <a:ext cx="4752528" cy="1728192"/>
          </a:xfrm>
          <a:prstGeom prst="rect">
            <a:avLst/>
          </a:prstGeom>
          <a:solidFill>
            <a:srgbClr val="FFFFFF"/>
          </a:solidFill>
          <a:ln w="25400" cap="flat">
            <a:solidFill>
              <a:schemeClr val="accent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zh-TW" altLang="en-US" sz="24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Tahoma"/>
              <a:ea typeface="Tahoma"/>
              <a:cs typeface="Tahoma"/>
              <a:sym typeface="Tahoma"/>
            </a:endParaRPr>
          </a:p>
        </p:txBody>
      </p:sp>
      <p:sp>
        <p:nvSpPr>
          <p:cNvPr id="43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8485599" y="6474460"/>
            <a:ext cx="201201" cy="30734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2</a:t>
            </a:fld>
            <a:endParaRPr/>
          </a:p>
        </p:txBody>
      </p:sp>
      <p:sp>
        <p:nvSpPr>
          <p:cNvPr id="44" name="題意範例：…"/>
          <p:cNvSpPr txBox="1">
            <a:spLocks noGrp="1"/>
          </p:cNvSpPr>
          <p:nvPr>
            <p:ph type="body" idx="4294967295"/>
          </p:nvPr>
        </p:nvSpPr>
        <p:spPr>
          <a:xfrm>
            <a:off x="177800" y="300037"/>
            <a:ext cx="8452942" cy="6257926"/>
          </a:xfrm>
          <a:prstGeom prst="rect">
            <a:avLst/>
          </a:prstGeo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ts val="500"/>
              </a:spcBef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b="0" dirty="0" err="1">
                <a:latin typeface="標楷體"/>
                <a:ea typeface="標楷體"/>
                <a:cs typeface="標楷體"/>
                <a:sym typeface="標楷體"/>
              </a:rPr>
              <a:t>題意範例</a:t>
            </a:r>
            <a:r>
              <a:rPr b="0" dirty="0">
                <a:latin typeface="標楷體"/>
                <a:ea typeface="標楷體"/>
                <a:cs typeface="標楷體"/>
                <a:sym typeface="標楷體"/>
              </a:rPr>
              <a:t>：</a:t>
            </a:r>
            <a:r>
              <a:rPr b="0" dirty="0"/>
              <a:t>  </a:t>
            </a:r>
          </a:p>
          <a:p>
            <a:pPr marL="0" indent="0">
              <a:spcBef>
                <a:spcPts val="500"/>
              </a:spcBef>
              <a:buClrTx/>
              <a:buSzTx/>
              <a:buNone/>
              <a:defRPr sz="2400">
                <a:latin typeface="+mj-lt"/>
                <a:ea typeface="+mj-ea"/>
                <a:cs typeface="+mj-cs"/>
                <a:sym typeface="Times New Roman"/>
              </a:defRPr>
            </a:pPr>
            <a:r>
              <a:rPr dirty="0"/>
              <a:t>    Sample </a:t>
            </a:r>
            <a:r>
              <a:rPr dirty="0" smtClean="0"/>
              <a:t>Input</a:t>
            </a:r>
            <a:r>
              <a:rPr lang="en-US" dirty="0" smtClean="0"/>
              <a:t>                        Sample Output</a:t>
            </a:r>
          </a:p>
          <a:p>
            <a:pPr marL="0" indent="0">
              <a:spcBef>
                <a:spcPts val="500"/>
              </a:spcBef>
              <a:buClrTx/>
              <a:buSzTx/>
              <a:buNone/>
              <a:defRPr sz="2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sz="2400" dirty="0" smtClean="0">
                <a:sym typeface="Times New Roman"/>
              </a:rPr>
              <a:t>    3 </a:t>
            </a:r>
            <a:r>
              <a:rPr lang="en-US" altLang="zh-TW" sz="2400" dirty="0" smtClean="0">
                <a:solidFill>
                  <a:srgbClr val="FF0000"/>
                </a:solidFill>
                <a:sym typeface="Times New Roman"/>
              </a:rPr>
              <a:t>5</a:t>
            </a:r>
            <a:r>
              <a:rPr lang="en-US" altLang="zh-TW" sz="2400" dirty="0" smtClean="0">
                <a:sym typeface="Times New Roman"/>
              </a:rPr>
              <a:t>                                        3.000000000</a:t>
            </a:r>
          </a:p>
          <a:p>
            <a:pPr marL="0" indent="0">
              <a:spcBef>
                <a:spcPts val="500"/>
              </a:spcBef>
              <a:buClrTx/>
              <a:buSzTx/>
              <a:buNone/>
              <a:defRPr sz="2400"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sz="2400" dirty="0" smtClean="0">
              <a:sym typeface="Times New Roman"/>
            </a:endParaRP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sz="2400" dirty="0" smtClean="0">
                <a:sym typeface="Times New Roman"/>
              </a:rPr>
              <a:t>4 </a:t>
            </a:r>
            <a:r>
              <a:rPr lang="en-US" altLang="zh-TW" sz="2400" dirty="0">
                <a:sym typeface="Times New Roman"/>
              </a:rPr>
              <a:t>-</a:t>
            </a:r>
            <a:r>
              <a:rPr lang="en-US" altLang="zh-TW" sz="2400" dirty="0" smtClean="0">
                <a:sym typeface="Times New Roman"/>
              </a:rPr>
              <a:t>1                    </a:t>
            </a:r>
            <a:r>
              <a:rPr lang="zh-TW" altLang="en-US" sz="2400" dirty="0" smtClean="0">
                <a:sym typeface="Times New Roman"/>
              </a:rPr>
              <a:t> </a:t>
            </a:r>
            <a:r>
              <a:rPr lang="en-US" altLang="zh-TW" sz="2400" dirty="0" smtClean="0">
                <a:solidFill>
                  <a:schemeClr val="tx1"/>
                </a:solidFill>
                <a:sym typeface="Times New Roman"/>
              </a:rPr>
              <a:t>4  /  (-1+ 3.0000000)  =  2</a:t>
            </a:r>
            <a:endParaRPr lang="en-US" altLang="zh-TW" sz="2400" dirty="0" smtClean="0">
              <a:sym typeface="Times New Roman"/>
            </a:endParaRP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sz="2400" dirty="0" smtClean="0">
                <a:sym typeface="Times New Roman"/>
              </a:rPr>
              <a:t>4 </a:t>
            </a:r>
            <a:r>
              <a:rPr lang="en-US" altLang="zh-TW" sz="2400" dirty="0">
                <a:sym typeface="Times New Roman"/>
              </a:rPr>
              <a:t>0 </a:t>
            </a:r>
            <a:r>
              <a:rPr lang="en-US" altLang="zh-TW" sz="2400" dirty="0" smtClean="0">
                <a:sym typeface="Times New Roman"/>
              </a:rPr>
              <a:t>                     4 </a:t>
            </a:r>
            <a:r>
              <a:rPr lang="zh-TW" altLang="en-US" sz="2400" dirty="0" smtClean="0">
                <a:sym typeface="Times New Roman"/>
              </a:rPr>
              <a:t> </a:t>
            </a:r>
            <a:r>
              <a:rPr lang="en-US" altLang="zh-TW" sz="2400" dirty="0" smtClean="0">
                <a:sym typeface="Times New Roman"/>
              </a:rPr>
              <a:t>/   (</a:t>
            </a:r>
            <a:r>
              <a:rPr lang="en-US" altLang="zh-TW" sz="2400" dirty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sym typeface="Times New Roman"/>
              </a:rPr>
              <a:t>0</a:t>
            </a:r>
            <a:r>
              <a:rPr lang="en-US" altLang="zh-TW" sz="2400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sym typeface="Times New Roman"/>
              </a:rPr>
              <a:t>+  3.0000000</a:t>
            </a:r>
            <a:r>
              <a:rPr lang="en-US" altLang="zh-TW" sz="2400" dirty="0" smtClean="0">
                <a:sym typeface="Times New Roman"/>
              </a:rPr>
              <a:t>)  = 4/3</a:t>
            </a:r>
            <a:endParaRPr lang="en-US" altLang="zh-TW" sz="2400" dirty="0">
              <a:sym typeface="Times New Roman"/>
            </a:endParaRP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sz="2400" dirty="0" smtClean="0">
                <a:sym typeface="Times New Roman"/>
              </a:rPr>
              <a:t>10 3                   </a:t>
            </a:r>
            <a:r>
              <a:rPr lang="en-US" altLang="zh-TW" sz="2400" dirty="0" smtClean="0">
                <a:uFill>
                  <a:solidFill>
                    <a:srgbClr val="000000"/>
                  </a:solidFill>
                </a:uFill>
                <a:sym typeface="Times New Roman"/>
              </a:rPr>
              <a:t>10 /  (3</a:t>
            </a:r>
            <a:r>
              <a:rPr lang="en-US" altLang="zh-TW" sz="2400" dirty="0" smtClean="0">
                <a:solidFill>
                  <a:schemeClr val="tx1"/>
                </a:solidFill>
                <a:uFill>
                  <a:solidFill>
                    <a:srgbClr val="000000"/>
                  </a:solidFill>
                </a:uFill>
                <a:sym typeface="Times New Roman"/>
              </a:rPr>
              <a:t>+  3.0000000</a:t>
            </a:r>
            <a:r>
              <a:rPr lang="en-US" altLang="zh-TW" sz="2400" dirty="0">
                <a:uFill>
                  <a:solidFill>
                    <a:srgbClr val="000000"/>
                  </a:solidFill>
                </a:uFill>
                <a:sym typeface="Times New Roman"/>
              </a:rPr>
              <a:t>)  = </a:t>
            </a:r>
            <a:r>
              <a:rPr lang="en-US" altLang="zh-TW" sz="2400" dirty="0" smtClean="0">
                <a:uFill>
                  <a:solidFill>
                    <a:srgbClr val="000000"/>
                  </a:solidFill>
                </a:uFill>
                <a:sym typeface="Times New Roman"/>
              </a:rPr>
              <a:t>10/6</a:t>
            </a:r>
            <a:endParaRPr lang="en-US" altLang="zh-TW" sz="2400" dirty="0" smtClean="0">
              <a:sym typeface="Times New Roman"/>
            </a:endParaRP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sz="2400" dirty="0" smtClean="0">
                <a:sym typeface="Times New Roman"/>
              </a:rPr>
              <a:t> 			</a:t>
            </a:r>
            <a:r>
              <a:rPr lang="en-US" altLang="zh-TW" sz="2400" dirty="0">
                <a:sym typeface="Times New Roman"/>
              </a:rPr>
              <a:t>	</a:t>
            </a:r>
            <a:r>
              <a:rPr lang="en-US" altLang="zh-TW" sz="2400" dirty="0" smtClean="0">
                <a:sym typeface="Times New Roman"/>
              </a:rPr>
              <a:t>		   2 + 4/3 + 10 /6 = </a:t>
            </a:r>
            <a:r>
              <a:rPr lang="en-US" altLang="zh-TW" sz="2400" dirty="0" smtClean="0">
                <a:solidFill>
                  <a:srgbClr val="FF0000"/>
                </a:solidFill>
                <a:sym typeface="Times New Roman"/>
              </a:rPr>
              <a:t>5</a:t>
            </a: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sz="2400" dirty="0" smtClean="0">
              <a:solidFill>
                <a:srgbClr val="FF0000"/>
              </a:solidFill>
              <a:sym typeface="Times New Roman"/>
            </a:endParaRP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sz="2400" dirty="0" smtClean="0">
                <a:sym typeface="Times New Roman"/>
              </a:rPr>
              <a:t>4 </a:t>
            </a:r>
            <a:r>
              <a:rPr lang="en-US" altLang="zh-TW" sz="2400" dirty="0">
                <a:solidFill>
                  <a:srgbClr val="FF0000"/>
                </a:solidFill>
                <a:sym typeface="Times New Roman"/>
              </a:rPr>
              <a:t>10</a:t>
            </a:r>
            <a:r>
              <a:rPr lang="en-US" altLang="zh-TW" sz="2400" dirty="0">
                <a:sym typeface="Times New Roman"/>
              </a:rPr>
              <a:t> </a:t>
            </a:r>
            <a:r>
              <a:rPr lang="en-US" altLang="zh-TW" sz="2400" dirty="0" smtClean="0">
                <a:sym typeface="Times New Roman"/>
              </a:rPr>
              <a:t>                                    </a:t>
            </a:r>
            <a:r>
              <a:rPr lang="en-US" altLang="zh-TW" sz="2400" dirty="0">
                <a:uFill>
                  <a:solidFill>
                    <a:srgbClr val="000000"/>
                  </a:solidFill>
                </a:uFill>
                <a:sym typeface="Times New Roman"/>
              </a:rPr>
              <a:t>-</a:t>
            </a:r>
            <a:r>
              <a:rPr lang="en-US" altLang="zh-TW" sz="2400" dirty="0" smtClean="0">
                <a:uFill>
                  <a:solidFill>
                    <a:srgbClr val="000000"/>
                  </a:solidFill>
                </a:uFill>
                <a:sym typeface="Times New Roman"/>
              </a:rPr>
              <a:t>0.508653377</a:t>
            </a: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sz="2400" dirty="0" smtClean="0">
              <a:sym typeface="Times New Roman"/>
            </a:endParaRP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sz="2400" dirty="0" smtClean="0">
                <a:sym typeface="Times New Roman"/>
              </a:rPr>
              <a:t>5 </a:t>
            </a:r>
            <a:r>
              <a:rPr lang="en-US" altLang="zh-TW" sz="2400" dirty="0">
                <a:sym typeface="Times New Roman"/>
              </a:rPr>
              <a:t>3 </a:t>
            </a:r>
            <a:r>
              <a:rPr lang="en-US" altLang="zh-TW" sz="2400" dirty="0" smtClean="0">
                <a:sym typeface="Times New Roman"/>
              </a:rPr>
              <a:t>					</a:t>
            </a:r>
            <a:r>
              <a:rPr lang="en-US" altLang="zh-TW" sz="2400" dirty="0">
                <a:sym typeface="Times New Roman"/>
              </a:rPr>
              <a:t>	</a:t>
            </a:r>
            <a:r>
              <a:rPr lang="en-US" altLang="zh-TW" sz="2400" dirty="0" smtClean="0">
                <a:sym typeface="Times New Roman"/>
              </a:rPr>
              <a:t>5 / (3+ </a:t>
            </a:r>
            <a:r>
              <a:rPr lang="en-US" altLang="zh-TW" sz="2400" dirty="0" smtClean="0">
                <a:uFill>
                  <a:solidFill>
                    <a:srgbClr val="000000"/>
                  </a:solidFill>
                </a:uFill>
                <a:sym typeface="Times New Roman"/>
              </a:rPr>
              <a:t>-0.508653377</a:t>
            </a:r>
            <a:r>
              <a:rPr lang="en-US" altLang="zh-TW" sz="2400" dirty="0" smtClean="0">
                <a:sym typeface="Times New Roman"/>
              </a:rPr>
              <a:t>) </a:t>
            </a:r>
            <a:r>
              <a:rPr lang="en-US" altLang="zh-TW" sz="2400" dirty="0">
                <a:sym typeface="Times New Roman"/>
              </a:rPr>
              <a:t>= 2.00695</a:t>
            </a:r>
            <a:endParaRPr lang="en-US" altLang="zh-TW" sz="2400" dirty="0" smtClean="0">
              <a:sym typeface="Times New Roman"/>
            </a:endParaRP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sz="2400" dirty="0" smtClean="0">
                <a:sym typeface="Times New Roman"/>
              </a:rPr>
              <a:t>2 </a:t>
            </a:r>
            <a:r>
              <a:rPr lang="en-US" altLang="zh-TW" sz="2400" dirty="0">
                <a:sym typeface="Times New Roman"/>
              </a:rPr>
              <a:t>2 </a:t>
            </a:r>
            <a:r>
              <a:rPr lang="en-US" altLang="zh-TW" sz="2400" dirty="0" smtClean="0">
                <a:sym typeface="Times New Roman"/>
              </a:rPr>
              <a:t>                   	</a:t>
            </a:r>
            <a:r>
              <a:rPr lang="en-US" altLang="zh-TW" sz="2400" dirty="0" smtClean="0">
                <a:uFill>
                  <a:solidFill>
                    <a:srgbClr val="000000"/>
                  </a:solidFill>
                </a:uFill>
                <a:sym typeface="Times New Roman"/>
              </a:rPr>
              <a:t>2 </a:t>
            </a:r>
            <a:r>
              <a:rPr lang="en-US" altLang="zh-TW" sz="2400" dirty="0">
                <a:uFill>
                  <a:solidFill>
                    <a:srgbClr val="000000"/>
                  </a:solidFill>
                </a:uFill>
                <a:sym typeface="Times New Roman"/>
              </a:rPr>
              <a:t>/ </a:t>
            </a:r>
            <a:r>
              <a:rPr lang="en-US" altLang="zh-TW" sz="2400" dirty="0" smtClean="0">
                <a:uFill>
                  <a:solidFill>
                    <a:srgbClr val="000000"/>
                  </a:solidFill>
                </a:uFill>
                <a:sym typeface="Times New Roman"/>
              </a:rPr>
              <a:t>(2+ -</a:t>
            </a:r>
            <a:r>
              <a:rPr lang="en-US" altLang="zh-TW" sz="2400" dirty="0">
                <a:uFill>
                  <a:solidFill>
                    <a:srgbClr val="000000"/>
                  </a:solidFill>
                </a:uFill>
                <a:sym typeface="Times New Roman"/>
              </a:rPr>
              <a:t>0.508653377) = 1.34107</a:t>
            </a:r>
            <a:endParaRPr lang="en-US" altLang="zh-TW" sz="2400" dirty="0" smtClean="0">
              <a:sym typeface="Times New Roman"/>
            </a:endParaRP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sz="2400" dirty="0" smtClean="0">
                <a:sym typeface="Times New Roman"/>
              </a:rPr>
              <a:t>3 6                       </a:t>
            </a:r>
            <a:r>
              <a:rPr lang="en-US" altLang="zh-TW" sz="2400" dirty="0" smtClean="0">
                <a:uFill>
                  <a:solidFill>
                    <a:srgbClr val="000000"/>
                  </a:solidFill>
                </a:uFill>
                <a:sym typeface="Times New Roman"/>
              </a:rPr>
              <a:t>3 </a:t>
            </a:r>
            <a:r>
              <a:rPr lang="en-US" altLang="zh-TW" sz="2400" dirty="0">
                <a:uFill>
                  <a:solidFill>
                    <a:srgbClr val="000000"/>
                  </a:solidFill>
                </a:uFill>
                <a:sym typeface="Times New Roman"/>
              </a:rPr>
              <a:t>/ </a:t>
            </a:r>
            <a:r>
              <a:rPr lang="en-US" altLang="zh-TW" sz="2400" dirty="0" smtClean="0">
                <a:uFill>
                  <a:solidFill>
                    <a:srgbClr val="000000"/>
                  </a:solidFill>
                </a:uFill>
                <a:sym typeface="Times New Roman"/>
              </a:rPr>
              <a:t>(6+ -</a:t>
            </a:r>
            <a:r>
              <a:rPr lang="en-US" altLang="zh-TW" sz="2400" dirty="0">
                <a:uFill>
                  <a:solidFill>
                    <a:srgbClr val="000000"/>
                  </a:solidFill>
                </a:uFill>
                <a:sym typeface="Times New Roman"/>
              </a:rPr>
              <a:t>0.508653377) = 0.546314</a:t>
            </a:r>
            <a:endParaRPr lang="en-US" altLang="zh-TW" sz="2400" dirty="0" smtClean="0">
              <a:sym typeface="Times New Roman"/>
            </a:endParaRP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sz="2400" dirty="0" smtClean="0">
                <a:sym typeface="Times New Roman"/>
              </a:rPr>
              <a:t>3 1                       </a:t>
            </a:r>
            <a:r>
              <a:rPr lang="en-US" altLang="zh-TW" sz="2400" dirty="0" smtClean="0">
                <a:uFill>
                  <a:solidFill>
                    <a:srgbClr val="000000"/>
                  </a:solidFill>
                </a:uFill>
                <a:sym typeface="Times New Roman"/>
              </a:rPr>
              <a:t>3 </a:t>
            </a:r>
            <a:r>
              <a:rPr lang="en-US" altLang="zh-TW" sz="2400" dirty="0">
                <a:uFill>
                  <a:solidFill>
                    <a:srgbClr val="000000"/>
                  </a:solidFill>
                </a:uFill>
                <a:sym typeface="Times New Roman"/>
              </a:rPr>
              <a:t>/ </a:t>
            </a:r>
            <a:r>
              <a:rPr lang="en-US" altLang="zh-TW" sz="2400" dirty="0" smtClean="0">
                <a:uFill>
                  <a:solidFill>
                    <a:srgbClr val="000000"/>
                  </a:solidFill>
                </a:uFill>
                <a:sym typeface="Times New Roman"/>
              </a:rPr>
              <a:t>(1+ -</a:t>
            </a:r>
            <a:r>
              <a:rPr lang="en-US" altLang="zh-TW" sz="2400" dirty="0">
                <a:uFill>
                  <a:solidFill>
                    <a:srgbClr val="000000"/>
                  </a:solidFill>
                </a:uFill>
                <a:sym typeface="Times New Roman"/>
              </a:rPr>
              <a:t>0.508653377) = </a:t>
            </a:r>
            <a:r>
              <a:rPr lang="en-US" altLang="zh-TW" sz="2400" dirty="0" smtClean="0">
                <a:uFill>
                  <a:solidFill>
                    <a:srgbClr val="000000"/>
                  </a:solidFill>
                </a:uFill>
                <a:sym typeface="Times New Roman"/>
              </a:rPr>
              <a:t>6.10567</a:t>
            </a: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sz="2400" dirty="0" smtClean="0">
                <a:uFill>
                  <a:solidFill>
                    <a:srgbClr val="000000"/>
                  </a:solidFill>
                </a:uFill>
                <a:sym typeface="Times New Roman"/>
              </a:rPr>
              <a:t>							</a:t>
            </a:r>
            <a:r>
              <a:rPr lang="en-US" altLang="zh-TW" sz="2400" dirty="0" smtClean="0">
                <a:uFill>
                  <a:solidFill>
                    <a:srgbClr val="000000"/>
                  </a:solidFill>
                </a:uFill>
                <a:sym typeface="Times New Roman"/>
              </a:rPr>
              <a:t>2.00695+1.34107+0.546314+6.10567 =</a:t>
            </a:r>
            <a:r>
              <a:rPr lang="en-US" altLang="zh-TW" sz="2400" dirty="0" smtClean="0">
                <a:solidFill>
                  <a:srgbClr val="FF0000"/>
                </a:solidFill>
                <a:uFill>
                  <a:solidFill>
                    <a:srgbClr val="000000"/>
                  </a:solidFill>
                </a:uFill>
                <a:sym typeface="Times New Roman"/>
              </a:rPr>
              <a:t>10.0</a:t>
            </a:r>
            <a:endParaRPr lang="en-US" altLang="zh-TW" sz="2400" dirty="0">
              <a:solidFill>
                <a:srgbClr val="FF0000"/>
              </a:solidFill>
              <a:uFill>
                <a:solidFill>
                  <a:srgbClr val="000000"/>
                </a:solidFill>
              </a:uFill>
              <a:sym typeface="Times New Roman"/>
            </a:endParaRP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sz="2400" dirty="0" smtClean="0">
              <a:uFill>
                <a:solidFill>
                  <a:srgbClr val="000000"/>
                </a:solidFill>
              </a:uFill>
              <a:sym typeface="Times New Roman"/>
            </a:endParaRP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sz="2400" dirty="0">
              <a:uFill>
                <a:solidFill>
                  <a:srgbClr val="000000"/>
                </a:solidFill>
              </a:uFill>
              <a:sym typeface="Times New Roman"/>
            </a:endParaRP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sz="2400" dirty="0">
              <a:uFill>
                <a:solidFill>
                  <a:srgbClr val="000000"/>
                </a:solidFill>
              </a:uFill>
              <a:sym typeface="Times New Roman"/>
            </a:endParaRPr>
          </a:p>
          <a:p>
            <a:pPr marL="0" indent="316865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endParaRPr dirty="0"/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8485599" y="6474460"/>
            <a:ext cx="201202" cy="3073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3</a:t>
            </a:fld>
            <a:endParaRPr/>
          </a:p>
        </p:txBody>
      </p:sp>
      <p:sp>
        <p:nvSpPr>
          <p:cNvPr id="47" name="解法：…"/>
          <p:cNvSpPr txBox="1">
            <a:spLocks noGrp="1"/>
          </p:cNvSpPr>
          <p:nvPr>
            <p:ph type="body" idx="4294967295"/>
          </p:nvPr>
        </p:nvSpPr>
        <p:spPr>
          <a:xfrm>
            <a:off x="228600" y="342899"/>
            <a:ext cx="8686800" cy="6172202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b="0" dirty="0" err="1">
                <a:latin typeface="標楷體"/>
                <a:ea typeface="標楷體"/>
                <a:cs typeface="標楷體"/>
                <a:sym typeface="標楷體"/>
              </a:rPr>
              <a:t>解法</a:t>
            </a:r>
            <a:r>
              <a:rPr b="0" dirty="0">
                <a:latin typeface="標楷體"/>
                <a:ea typeface="標楷體"/>
                <a:cs typeface="標楷體"/>
                <a:sym typeface="標楷體"/>
              </a:rPr>
              <a:t>：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b="0" dirty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   </a:t>
            </a:r>
            <a:r>
              <a:rPr lang="zh-TW" altLang="en-US" b="0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    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這題沒有公式所以只能用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binary search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尋找，上界</a:t>
            </a:r>
            <a:endParaRPr lang="en-US" altLang="zh-TW" b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b="1" dirty="0" smtClean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最小要設定為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1001000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，而下界則為輸入所給的速率當中</a:t>
            </a:r>
            <a:endParaRPr lang="en-US" altLang="zh-TW" b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最小的乘上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-1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，這樣避免速率出現負數。</a:t>
            </a:r>
            <a:endParaRPr lang="en-US" altLang="zh-TW" b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b="1" dirty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1" dirty="0" smtClean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2 10 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b="1" dirty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1" dirty="0" smtClean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10 3  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b="1" dirty="0" smtClean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10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3 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answer -1 </a:t>
            </a:r>
            <a:endParaRPr lang="en-US" altLang="zh-TW" b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b="1" dirty="0" smtClean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上界 下界 平均</a:t>
            </a:r>
            <a:endParaRPr lang="en-US" altLang="zh-TW" b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b="1" dirty="0" smtClean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-10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0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10/(3+0)+10/(6+0)=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&lt;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b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b="1" dirty="0" smtClean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0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-10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-5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10/(3-5)+10/(3-5)=-10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&lt;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10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b="1" dirty="0" smtClean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-5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-10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-7.5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10/(3-7.5)+10/(3-7.5)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=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-4.44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&lt;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b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-7.5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-10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-8.75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10/(3-8.25)+10/(3-8.25)=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-3.2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&lt;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10</a:t>
            </a: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最後平均為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-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10 </a:t>
            </a:r>
            <a:r>
              <a:rPr lang="zh-TW" altLang="en-US" b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與答案不同</a:t>
            </a:r>
            <a:endParaRPr lang="en-US" altLang="zh-TW" b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b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   </a:t>
            </a:r>
            <a:endParaRPr lang="en-US" altLang="zh-TW" b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endParaRPr lang="en-US" altLang="zh-TW" b="0" dirty="0" smtClean="0">
              <a:solidFill>
                <a:srgbClr val="00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dirty="0" smtClean="0">
                <a:solidFill>
                  <a:srgbClr val="3BA943"/>
                </a:solidFill>
                <a:latin typeface="標楷體" pitchFamily="65" charset="-120"/>
                <a:ea typeface="標楷體" pitchFamily="65" charset="-120"/>
              </a:rPr>
              <a:t>   </a:t>
            </a:r>
            <a:endParaRPr lang="en-US" altLang="zh-TW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dirty="0"/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b="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b="1" dirty="0" smtClean="0">
                <a:solidFill>
                  <a:srgbClr val="3BA943"/>
                </a:solidFill>
              </a:rPr>
              <a:t>     </a:t>
            </a:r>
            <a:endParaRPr lang="en-US" altLang="zh-TW" b="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b="1" dirty="0">
                <a:solidFill>
                  <a:srgbClr val="3BA943"/>
                </a:solidFill>
              </a:rPr>
              <a:t> </a:t>
            </a:r>
            <a:r>
              <a:rPr lang="zh-TW" altLang="en-US" b="1" dirty="0" smtClean="0">
                <a:solidFill>
                  <a:srgbClr val="3BA943"/>
                </a:solidFill>
              </a:rPr>
              <a:t>     </a:t>
            </a:r>
            <a:endParaRPr lang="en-US" altLang="zh-TW" b="1" dirty="0" smtClean="0">
              <a:solidFill>
                <a:srgbClr val="3BA943"/>
              </a:solidFill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b="1" dirty="0" smtClean="0">
                <a:solidFill>
                  <a:srgbClr val="3BA943"/>
                </a:solidFill>
              </a:rPr>
              <a:t>      </a:t>
            </a:r>
            <a:endParaRPr lang="en-US" altLang="zh-TW" b="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dirty="0"/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b="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dirty="0"/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b="0" dirty="0" smtClean="0">
              <a:solidFill>
                <a:srgbClr val="000000"/>
              </a:solidFill>
            </a:endParaRPr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endParaRPr lang="en-US" altLang="zh-TW" dirty="0"/>
          </a:p>
          <a:p>
            <a:pPr marL="0" indent="0">
              <a:lnSpc>
                <a:spcPct val="90000"/>
              </a:lnSpc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b="1" dirty="0">
                <a:solidFill>
                  <a:srgbClr val="3BA943"/>
                </a:solidFill>
              </a:rPr>
              <a:t>	</a:t>
            </a:r>
            <a:endParaRPr lang="en-US" altLang="zh-TW" b="0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解法範例：…"/>
          <p:cNvSpPr txBox="1">
            <a:spLocks noGrp="1"/>
          </p:cNvSpPr>
          <p:nvPr>
            <p:ph type="body" idx="4294967295"/>
          </p:nvPr>
        </p:nvSpPr>
        <p:spPr>
          <a:xfrm>
            <a:off x="176658" y="215899"/>
            <a:ext cx="8485884" cy="6302823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b="0" dirty="0" err="1">
                <a:latin typeface="標楷體"/>
                <a:ea typeface="標楷體"/>
                <a:cs typeface="標楷體"/>
                <a:sym typeface="標楷體"/>
              </a:rPr>
              <a:t>解法範例</a:t>
            </a:r>
            <a:r>
              <a:rPr b="0" dirty="0">
                <a:latin typeface="標楷體"/>
                <a:ea typeface="標楷體"/>
                <a:cs typeface="標楷體"/>
                <a:sym typeface="標楷體"/>
              </a:rPr>
              <a:t>：</a:t>
            </a:r>
          </a:p>
          <a:p>
            <a: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b="0" dirty="0">
                <a:latin typeface="標楷體"/>
                <a:ea typeface="標楷體"/>
                <a:cs typeface="標楷體"/>
                <a:sym typeface="標楷體"/>
              </a:rPr>
              <a:t>  </a:t>
            </a:r>
            <a:endParaRPr lang="en-US" b="0" dirty="0" smtClean="0">
              <a:latin typeface="標楷體"/>
              <a:ea typeface="標楷體"/>
              <a:cs typeface="標楷體"/>
              <a:sym typeface="標楷體"/>
            </a:endParaRPr>
          </a:p>
          <a:p>
            <a:pPr marL="0" indent="0">
              <a:spcBef>
                <a:spcPts val="500"/>
              </a:spcBef>
              <a:buClrTx/>
              <a:buSzTx/>
              <a:buNone/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b="1" dirty="0" smtClean="0">
                <a:latin typeface="標楷體"/>
                <a:ea typeface="標楷體"/>
                <a:sym typeface="標楷體"/>
              </a:rPr>
              <a:t>   </a:t>
            </a:r>
            <a:r>
              <a:rPr lang="en-US" altLang="zh-TW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3</a:t>
            </a:r>
            <a:r>
              <a:rPr lang="zh-TW" altLang="en-US" b="0" dirty="0" smtClean="0">
                <a:solidFill>
                  <a:srgbClr val="000000"/>
                </a:solidFill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</a:t>
            </a:r>
            <a:endParaRPr b="0" dirty="0">
              <a:solidFill>
                <a:srgbClr val="FF0000"/>
              </a:solidFill>
              <a:latin typeface="標楷體" pitchFamily="65" charset="-120"/>
              <a:ea typeface="標楷體" pitchFamily="65" charset="-120"/>
            </a:endParaRPr>
          </a:p>
          <a:p>
            <a:pPr marL="0" indent="0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dirty="0">
                <a:latin typeface="標楷體" pitchFamily="65" charset="-120"/>
                <a:ea typeface="標楷體" pitchFamily="65" charset="-120"/>
              </a:rPr>
              <a:t> 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0</a:t>
            </a:r>
          </a:p>
          <a:p>
            <a:pPr marL="0" indent="0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-1</a:t>
            </a:r>
          </a:p>
          <a:p>
            <a:pPr marL="0" indent="0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3</a:t>
            </a:r>
            <a:endParaRPr dirty="0">
              <a:latin typeface="標楷體" pitchFamily="65" charset="-120"/>
              <a:ea typeface="標楷體" pitchFamily="65" charset="-120"/>
            </a:endParaRPr>
          </a:p>
          <a:p>
            <a:pPr marL="0" indent="0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dirty="0">
                <a:latin typeface="標楷體" pitchFamily="65" charset="-120"/>
                <a:ea typeface="標楷體" pitchFamily="65" charset="-120"/>
              </a:rPr>
              <a:t>	</a:t>
            </a:r>
            <a:endParaRPr lang="en-US" dirty="0" smtClean="0">
              <a:latin typeface="標楷體" pitchFamily="65" charset="-120"/>
              <a:ea typeface="標楷體" pitchFamily="65" charset="-120"/>
            </a:endParaRPr>
          </a:p>
          <a:p>
            <a:pPr marL="0" indent="0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dirty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以這筆測資，上界為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1001000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，下界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(-1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*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-1)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，平均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Times New Roman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Times New Roman"/>
              </a:rPr>
              <a:t>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Times New Roman"/>
              </a:rPr>
              <a:t>500500.5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Times New Roman"/>
              </a:rPr>
              <a:t> 帶入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Times New Roman"/>
              </a:rPr>
              <a:t>c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Times New Roman"/>
              </a:rPr>
              <a:t>進行計算</a:t>
            </a:r>
            <a:endParaRPr lang="en-US" altLang="zh-TW" sz="2400" dirty="0">
              <a:latin typeface="標楷體" pitchFamily="65" charset="-120"/>
              <a:ea typeface="標楷體" pitchFamily="65" charset="-120"/>
              <a:sym typeface="Times New Roman"/>
            </a:endParaRPr>
          </a:p>
          <a:p>
            <a:pPr marL="0" indent="0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Times New Roman"/>
              </a:rPr>
              <a:t>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4/(0+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Times New Roman"/>
              </a:rPr>
              <a:t>500500.5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4/(-1+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Times New Roman"/>
              </a:rPr>
              <a:t> 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Times New Roman"/>
              </a:rPr>
              <a:t>500500.5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+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10/(3+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Times New Roman"/>
              </a:rPr>
              <a:t> 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Times New Roman"/>
              </a:rPr>
              <a:t>500500.5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&lt;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(t)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                              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求</a:t>
            </a: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出來的值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小於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5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(t)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，代表除數太大，上界改為平均                   </a:t>
            </a:r>
            <a:endParaRPr lang="en-US" altLang="zh-TW" dirty="0" smtClean="0">
              <a:latin typeface="標楷體" pitchFamily="65" charset="-120"/>
              <a:ea typeface="標楷體" pitchFamily="65" charset="-120"/>
            </a:endParaRPr>
          </a:p>
          <a:p>
            <a:pPr marL="0" indent="0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dirty="0">
                <a:latin typeface="標楷體" pitchFamily="65" charset="-120"/>
                <a:ea typeface="標楷體" pitchFamily="65" charset="-120"/>
              </a:rPr>
              <a:t> 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  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Times New Roman"/>
              </a:rPr>
              <a:t>500500.5</a:t>
            </a:r>
          </a:p>
          <a:p>
            <a:pPr marL="0" indent="0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Times New Roman"/>
              </a:rPr>
              <a:t>  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Times New Roman"/>
              </a:rPr>
              <a:t>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Times New Roman"/>
              </a:rPr>
              <a:t>繼續進行計算，最後得出答案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Times New Roman"/>
              </a:rPr>
              <a:t>3.0000000000</a:t>
            </a:r>
            <a:r>
              <a:rPr lang="zh-TW" altLang="en-US" sz="2400" dirty="0" smtClean="0">
                <a:sym typeface="Times New Roman"/>
              </a:rPr>
              <a:t>。</a:t>
            </a:r>
            <a:endParaRPr lang="en-US" altLang="zh-TW" dirty="0" smtClean="0"/>
          </a:p>
          <a:p>
            <a:pPr marL="0" indent="0" defTabSz="304800"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endParaRPr dirty="0"/>
          </a:p>
          <a:p>
            <a:pPr marL="0" indent="0" defTabSz="304800">
              <a:lnSpc>
                <a:spcPts val="1800"/>
              </a:lnSpc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endParaRPr dirty="0"/>
          </a:p>
          <a:p>
            <a:pPr marL="0" indent="0" defTabSz="304800">
              <a:lnSpc>
                <a:spcPts val="1800"/>
              </a:lnSpc>
              <a:spcBef>
                <a:spcPts val="0"/>
              </a:spcBef>
              <a:buClrTx/>
              <a:buSzTx/>
              <a:buNone/>
              <a:defRPr sz="2400"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r>
              <a:rPr dirty="0"/>
              <a:t>   </a:t>
            </a:r>
          </a:p>
        </p:txBody>
      </p:sp>
      <p:sp>
        <p:nvSpPr>
          <p:cNvPr id="51" name="＋"/>
          <p:cNvSpPr txBox="1"/>
          <p:nvPr/>
        </p:nvSpPr>
        <p:spPr>
          <a:xfrm>
            <a:off x="3288030" y="682421"/>
            <a:ext cx="92396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none" lIns="45719" rIns="45719">
            <a:spAutoFit/>
          </a:bodyPr>
          <a:lstStyle/>
          <a:p>
            <a:endParaRPr dirty="0"/>
          </a:p>
        </p:txBody>
      </p:sp>
      <p:sp>
        <p:nvSpPr>
          <p:cNvPr id="52" name="Index     4  3  2  1  0…"/>
          <p:cNvSpPr txBox="1"/>
          <p:nvPr/>
        </p:nvSpPr>
        <p:spPr>
          <a:xfrm>
            <a:off x="6804248" y="1192962"/>
            <a:ext cx="189341" cy="46166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wrap="square" lIns="45719" rIns="45719">
            <a:spAutoFit/>
          </a:bodyPr>
          <a:lstStyle/>
          <a:p>
            <a:pPr defTabSz="304800">
              <a:tabLst>
                <a:tab pos="914400" algn="l"/>
                <a:tab pos="1828800" algn="l"/>
              </a:tabLst>
              <a:defRPr>
                <a:uFill>
                  <a:solidFill>
                    <a:srgbClr val="000000"/>
                  </a:solidFill>
                </a:uFill>
                <a:latin typeface="+mj-lt"/>
                <a:ea typeface="+mj-ea"/>
                <a:cs typeface="+mj-cs"/>
                <a:sym typeface="Times New Roman"/>
              </a:defRPr>
            </a:pPr>
            <a:endParaRPr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幻燈片編號"/>
          <p:cNvSpPr txBox="1">
            <a:spLocks noGrp="1"/>
          </p:cNvSpPr>
          <p:nvPr>
            <p:ph type="sldNum" sz="quarter" idx="2"/>
          </p:nvPr>
        </p:nvSpPr>
        <p:spPr>
          <a:xfrm>
            <a:off x="8485599" y="6474460"/>
            <a:ext cx="201202" cy="30734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/>
          <a:lstStyle/>
          <a:p>
            <a:fld id="{86CB4B4D-7CA3-9044-876B-883B54F8677D}" type="slidenum">
              <a:t>5</a:t>
            </a:fld>
            <a:endParaRPr/>
          </a:p>
        </p:txBody>
      </p:sp>
      <p:sp>
        <p:nvSpPr>
          <p:cNvPr id="61" name="討論：…"/>
          <p:cNvSpPr txBox="1">
            <a:spLocks noGrp="1"/>
          </p:cNvSpPr>
          <p:nvPr>
            <p:ph type="body" idx="4294967295"/>
          </p:nvPr>
        </p:nvSpPr>
        <p:spPr>
          <a:xfrm>
            <a:off x="228600" y="431800"/>
            <a:ext cx="8229600" cy="5257800"/>
          </a:xfrm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  <a:spcBef>
                <a:spcPts val="500"/>
              </a:spcBef>
              <a:defRPr sz="2400" b="1">
                <a:solidFill>
                  <a:srgbClr val="3BA943"/>
                </a:solidFill>
                <a:latin typeface="+mj-lt"/>
                <a:ea typeface="+mj-ea"/>
                <a:cs typeface="+mj-cs"/>
                <a:sym typeface="Times New Roman"/>
              </a:defRPr>
            </a:pPr>
            <a:r>
              <a:rPr b="0" dirty="0" err="1">
                <a:latin typeface="標楷體"/>
                <a:ea typeface="標楷體"/>
                <a:cs typeface="標楷體"/>
                <a:sym typeface="標楷體"/>
              </a:rPr>
              <a:t>討論</a:t>
            </a:r>
            <a:r>
              <a:rPr b="0" dirty="0">
                <a:latin typeface="標楷體"/>
                <a:ea typeface="標楷體"/>
                <a:cs typeface="標楷體"/>
                <a:sym typeface="標楷體"/>
              </a:rPr>
              <a:t>：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>
                <a:latin typeface="+mj-lt"/>
                <a:ea typeface="+mj-ea"/>
                <a:cs typeface="+mj-cs"/>
                <a:sym typeface="Times New Roman"/>
              </a:defRPr>
            </a:pPr>
            <a:r>
              <a:rPr dirty="0"/>
              <a:t>	</a:t>
            </a:r>
            <a:r>
              <a:rPr lang="en-US" dirty="0" smtClean="0"/>
              <a:t>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</a:rPr>
              <a:t>為何上界要設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</a:rPr>
              <a:t>1001000?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dirty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	</a:t>
            </a:r>
            <a:r>
              <a:rPr lang="en-US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當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n = 1000 t = 1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dirty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	</a:t>
            </a:r>
            <a:r>
              <a:rPr lang="en-US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每行輸入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d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=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 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1000 , s = -1000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None/>
              <a:defRPr sz="2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dirty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	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	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Times New Roman"/>
              </a:rPr>
              <a:t>為何下界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Times New Roman"/>
              </a:rPr>
              <a:t>要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Times New Roman"/>
              </a:rPr>
              <a:t>設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sym typeface="Times New Roman"/>
              </a:rPr>
              <a:t>最小值乘上負一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Times New Roman"/>
              </a:rPr>
              <a:t>?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None/>
              <a:defRPr sz="2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Times New Roman"/>
              </a:rPr>
              <a:t>		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Times New Roman"/>
              </a:rPr>
              <a:t>假設正確答案為負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Times New Roman"/>
              </a:rPr>
              <a:t>100</a:t>
            </a:r>
          </a:p>
          <a:p>
            <a:pPr>
              <a:lnSpc>
                <a:spcPct val="90000"/>
              </a:lnSpc>
              <a:spcBef>
                <a:spcPts val="500"/>
              </a:spcBef>
              <a:buSzTx/>
              <a:buNone/>
              <a:defRPr sz="2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sz="2400" dirty="0">
                <a:latin typeface="標楷體" pitchFamily="65" charset="-120"/>
                <a:ea typeface="標楷體" pitchFamily="65" charset="-120"/>
                <a:sym typeface="Times New Roman"/>
              </a:rPr>
              <a:t>	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Times New Roman"/>
              </a:rPr>
              <a:t>	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Times New Roman"/>
              </a:rPr>
              <a:t>第一次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  <a:sym typeface="Times New Roman"/>
              </a:rPr>
              <a:t>binary search 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  <a:sym typeface="Times New Roman"/>
              </a:rPr>
              <a:t>做完上界改為零下界</a:t>
            </a:r>
            <a:endParaRPr lang="en-US" altLang="zh-TW" sz="2400" dirty="0">
              <a:latin typeface="標楷體" pitchFamily="65" charset="-120"/>
              <a:ea typeface="標楷體" pitchFamily="65" charset="-120"/>
              <a:sym typeface="Times New Roman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	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如果為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-1001000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平均為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-500500.5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總和為負一</a:t>
            </a:r>
            <a:endParaRPr lang="en-US" altLang="zh-TW" dirty="0" smtClean="0">
              <a:latin typeface="標楷體" pitchFamily="65" charset="-120"/>
              <a:ea typeface="標楷體" pitchFamily="65" charset="-120"/>
              <a:cs typeface="標楷體"/>
              <a:sym typeface="標楷體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dirty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	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定小於所求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t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，上界變成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-500500.5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就無法找</a:t>
            </a:r>
            <a:endParaRPr lang="en-US" altLang="zh-TW" dirty="0" smtClean="0">
              <a:latin typeface="標楷體" pitchFamily="65" charset="-120"/>
              <a:ea typeface="標楷體" pitchFamily="65" charset="-120"/>
              <a:cs typeface="標楷體"/>
              <a:sym typeface="標楷體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dirty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	</a:t>
            </a:r>
            <a:r>
              <a:rPr lang="en-US" altLang="zh-TW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	</a:t>
            </a:r>
            <a:r>
              <a:rPr lang="zh-TW" altLang="en-US" dirty="0" smtClean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到正確答案了</a:t>
            </a:r>
            <a:endParaRPr lang="en-US" altLang="zh-TW" dirty="0" smtClean="0">
              <a:latin typeface="標楷體" pitchFamily="65" charset="-120"/>
              <a:ea typeface="標楷體" pitchFamily="65" charset="-120"/>
              <a:cs typeface="標楷體"/>
              <a:sym typeface="標楷體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>
                <a:latin typeface="+mj-lt"/>
                <a:ea typeface="+mj-ea"/>
                <a:cs typeface="+mj-cs"/>
                <a:sym typeface="Times New Roman"/>
              </a:defRPr>
            </a:pPr>
            <a:r>
              <a:rPr lang="en-US" altLang="zh-TW" dirty="0">
                <a:latin typeface="標楷體" pitchFamily="65" charset="-120"/>
                <a:ea typeface="標楷體" pitchFamily="65" charset="-120"/>
                <a:cs typeface="標楷體"/>
                <a:sym typeface="標楷體"/>
              </a:rPr>
              <a:t>	</a:t>
            </a:r>
            <a:endParaRPr lang="en-US" altLang="zh-TW" dirty="0" smtClean="0">
              <a:latin typeface="標楷體" pitchFamily="65" charset="-120"/>
              <a:ea typeface="標楷體" pitchFamily="65" charset="-120"/>
              <a:cs typeface="標楷體"/>
              <a:sym typeface="標楷體"/>
            </a:endParaRPr>
          </a:p>
          <a:p>
            <a:pPr>
              <a:lnSpc>
                <a:spcPct val="90000"/>
              </a:lnSpc>
              <a:spcBef>
                <a:spcPts val="500"/>
              </a:spcBef>
              <a:buSzTx/>
              <a:buFont typeface="Wingdings"/>
              <a:buNone/>
              <a:defRPr sz="2400">
                <a:latin typeface="+mj-lt"/>
                <a:ea typeface="+mj-ea"/>
                <a:cs typeface="+mj-cs"/>
                <a:sym typeface="Times New Roman"/>
              </a:defRPr>
            </a:pPr>
            <a:endParaRPr dirty="0">
              <a:latin typeface="標楷體"/>
              <a:ea typeface="標楷體"/>
              <a:cs typeface="標楷體"/>
              <a:sym typeface="標楷體"/>
            </a:endParaRP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ends">
  <a:themeElements>
    <a:clrScheme name="Blend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ends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Blend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ends">
  <a:themeElements>
    <a:clrScheme name="Blends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0E4A8"/>
      </a:accent1>
      <a:accent2>
        <a:srgbClr val="FFCF01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Blends">
      <a:majorFont>
        <a:latin typeface="Times New Roman"/>
        <a:ea typeface="Times New Roman"/>
        <a:cs typeface="Times New Roman"/>
      </a:majorFont>
      <a:minorFont>
        <a:latin typeface="Helvetica"/>
        <a:ea typeface="Helvetica"/>
        <a:cs typeface="Helvetica"/>
      </a:minorFont>
    </a:fontScheme>
    <a:fmtScheme name="Blend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24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ahoma"/>
            <a:ea typeface="Tahoma"/>
            <a:cs typeface="Tahoma"/>
            <a:sym typeface="Tahom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522</TotalTime>
  <Words>319</Words>
  <Application>Microsoft Office PowerPoint</Application>
  <PresentationFormat>如螢幕大小 (4:3)</PresentationFormat>
  <Paragraphs>86</Paragraphs>
  <Slides>5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6" baseType="lpstr">
      <vt:lpstr>Blends</vt:lpstr>
      <vt:lpstr>1753: Need for Speed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1753: Need for Speed</dc:title>
  <cp:lastModifiedBy>user</cp:lastModifiedBy>
  <cp:revision>32</cp:revision>
  <dcterms:modified xsi:type="dcterms:W3CDTF">2019-04-24T16:55:58Z</dcterms:modified>
</cp:coreProperties>
</file>