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07" r:id="rId2"/>
    <p:sldId id="309" r:id="rId3"/>
    <p:sldId id="310" r:id="rId4"/>
    <p:sldId id="311" r:id="rId5"/>
    <p:sldId id="313" r:id="rId6"/>
    <p:sldId id="312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F0AB0-7827-4FF3-ACDE-9769C975ECFD}" type="datetimeFigureOut">
              <a:rPr lang="zh-TW" altLang="en-US" smtClean="0"/>
              <a:t>2019/6/24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3E742-9545-4664-A825-6EE3C8513E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411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CD90DE2-02F6-4E33-8E6D-C056893C6C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85508D-C4CE-437F-8749-6025C77824BB}" type="slidenum"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5708F62-0538-4A43-B3B5-B5AE8FABB1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DBE03F06-3842-4CAE-911C-117E307763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53F1FD3-D322-44F5-8A5C-B84A741A34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518B3C-9149-4389-B49A-650771D235BD}" type="slidenum"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079802F-BEA5-487F-92D2-768D5018D1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DCF016-16C9-4352-B2C7-EE7586EC36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EBFDAB3-3976-461C-8D8A-D5CA1D0BBE2C}"/>
              </a:ext>
            </a:extLst>
          </p:cNvPr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EF13ACAE-5F0B-4858-A949-BAB012D13E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B9298361-2DAB-4546-A994-D0BFB741D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sz="1800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282FBF5-00C9-45A5-A9B3-F02D5CEAB6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sz="1800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F2D2F182-4554-4BE9-B6DF-E19A9A2B8A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1285B2BE-B77F-4FB9-82F0-773870246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sz="1800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38EC1B9A-C302-4171-9D54-83DA5FA68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sz="1800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EAA008-8FBC-4BDA-A743-3173B8104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 sz="1800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D03B6467-2B43-4A02-B7FA-8980F32E2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 sz="1800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19697E20-BAE1-4F73-8D91-F4D0362B0A1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 sz="1800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8288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C5818DFD-6473-4332-94BC-DD449E7486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554594-4F7A-4DAF-A784-1791E20353E6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C1FC2411-D43D-4154-898B-DBF9629E08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48400"/>
            <a:ext cx="660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E67BCC17-A138-4788-BB10-0DCA0072BB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FC8865C-4857-4D0F-8281-F05F4A60103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768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A2FD7B5-3AD1-477C-918C-6D72F07248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1B6F8-C6BE-4E06-AE9B-C7E198667D75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3A98DA0-12CD-4983-9CE2-CFF1100DCC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C715ABB-12BF-4654-962C-0D9267F23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BAF32C-B6A7-436E-927E-54015D30207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122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09567" y="381000"/>
            <a:ext cx="2597151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16001" y="381000"/>
            <a:ext cx="7590367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D362FD6-4620-4C7B-BF9C-102393D62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C6738-001F-4A15-8D2A-B440C9F5753E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DC023C0-2425-4673-AA30-F328926302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C5A9B97-B3C5-48A4-8B7F-95E81B8B4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F5EE-5B49-4E89-AC58-C5559C80A64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458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0A01408-A15A-4060-8C8F-B6747DCC5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7BCE6-1C76-4296-A100-64840455F990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90FEE6F-D30A-4022-959A-98C088DEF2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76BD261-408A-40E2-AA5B-BDE3E8DB8C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BD9016-F2ED-441B-9A48-4D723128DF0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602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B9D1FE2-C4DB-4192-8D5E-3EB5D20641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B3822-FB8B-412C-BF39-FE5E6CE5C8BF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85C2BBA-EE33-420F-A120-DB7AA6B755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3771508-1731-4E77-8BEB-A3E0FC1F51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EC0F2-AD83-4910-BC6C-93105A27CCD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852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16000" y="15240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9200" y="15240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6FB70F8-0561-46F2-8738-4DEC9DCA26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F90AC-CF57-4B30-8C2F-AFABC59E804A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12BE85F-32F6-4D7A-8DE0-3D6C5C84AF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C17250-CAAD-415B-AE7E-F93C8E8B35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D15E6-EC29-4A6A-A666-B0AC8C3D64A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3458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3E6F2C3-5CC9-4C37-8040-6C27B59E8C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D9526-CBF9-4762-82EA-F4DEC2807806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9B4B2EC1-4162-43B7-9C53-3851A0957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EC14CAB-2E6A-4077-9FB0-2358A79E53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34A124-0F9C-406D-95BE-E78759D6A9C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789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BA8D256A-B735-472E-ADFC-547E609B75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F6686-97E8-4C45-936B-55D8BAD917E5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2877AB1-78E4-4EAB-B159-0EF476220C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7CF4954-825B-43CF-A982-5CEF7CA07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95683D-E081-4EF4-8769-912D5104CD1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584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B7D14AD-A76C-4D04-8F8D-9E1CEDDD02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81FBA-DEC0-4A01-9F34-FB90EB347A63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37969CD7-A719-4993-AEBD-D0A49FB7C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83718BC-CE62-4975-B5FE-D23500B1C0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FC2FB2-725C-4865-A6DB-51F636B82C7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132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CC30393-39F0-40CF-A6FE-34BA8C7F79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076FC-611E-4A45-A88C-E67039465EE8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CE4BFBA-01E7-4C30-99B1-6660A14EDD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A23885C-4732-44B9-A322-17CAC68BA7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2DD53C-2444-4251-B737-5F92AFE248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045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D1775FA-6539-4890-A2AE-981340DDC2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CAA33-5BB1-46C4-A700-E0E7B0DF66E3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848BBA4-126A-4379-A01B-6615D2DE5B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556DB9F-D8FA-4B72-9CA2-CCEB27D2EC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4F5E8-71BB-4365-A2DB-0E868B73CF5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614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E1C796D1-E2F2-46BB-9483-BEE820290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381000"/>
            <a:ext cx="1039071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070B039-7AB3-4CAC-8DC6-B97893A2C0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524000"/>
            <a:ext cx="10363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A70F2135-B027-4026-8883-CF4D8B5A1F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19A0699-4966-429F-AFD1-43AF8F1A9736}" type="datetime1">
              <a:rPr lang="zh-TW" altLang="en-US"/>
              <a:pPr>
                <a:defRPr/>
              </a:pPr>
              <a:t>2019/6/24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06401DC0-1B1A-496C-ACF3-D6675C81F2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49600" y="6324600"/>
            <a:ext cx="660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02E7FC04-890E-45B7-B0F6-B6FB70F686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4F47D18C-ECB4-48EF-A8F4-C302CFC8947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168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875A3633-A014-41B1-8B27-C7F3C087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EBF8875-05AB-423D-B119-8D5AF5B2FA02}" type="slidenum">
              <a:rPr kumimoji="0" lang="zh-TW" altLang="en-US" sz="1400">
                <a:solidFill>
                  <a:srgbClr val="00E4A8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kumimoji="0" lang="en-US" altLang="zh-TW" sz="1400">
              <a:solidFill>
                <a:srgbClr val="00E4A8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B3D9B759-01BF-49D6-BA57-C3AD8DE7E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722: Lakes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BAA3245-E26A-4FD3-B071-C41681B43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8077200" cy="5029200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Problem Set Archive with Online Judge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722: Lakes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吳暐晨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  <a:endParaRPr lang="en-US" altLang="zh-TW" sz="24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個二維空間，其中每個元素都視為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單位，且為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土地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組成，並且該空間的最外層皆為土地</a:t>
            </a:r>
            <a:r>
              <a:rPr lang="zh-TW" altLang="en-US" sz="2400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。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由輸入提供二維空間中其中一個水元素的座標，並計算與其垂直或水平相連的所有水元素所佔的單位</a:t>
            </a:r>
            <a:r>
              <a:rPr lang="zh-TW" altLang="en-US" sz="2400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FA56A54E-D45B-4F08-AA40-B58206BA1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4A4DB2E-8F3D-4A5A-B8BF-49E1AC6D5C18}" type="slidenum">
              <a:rPr kumimoji="0" lang="zh-TW" altLang="en-US" sz="1400">
                <a:solidFill>
                  <a:srgbClr val="00E4A8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kumimoji="0" lang="en-US" altLang="zh-TW" sz="1400">
              <a:solidFill>
                <a:srgbClr val="00E4A8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1A59C64-211B-4247-BBF8-9C6FF8DCD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68580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輸入</a:t>
            </a:r>
            <a:endParaRPr lang="en-US" altLang="zh-TW" sz="24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設定欲檢測的二維空間數量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02 02 </a:t>
            </a: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水元素座標</a:t>
            </a:r>
            <a:endParaRPr lang="en-US" altLang="zh-TW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1101</a:t>
            </a: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除去最外圍土地，二維空間內部的元素狀態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//0</a:t>
            </a:r>
            <a:r>
              <a:rPr lang="zh-TW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為水，</a:t>
            </a: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為土地</a:t>
            </a:r>
            <a:endParaRPr lang="en-US" altLang="zh-TW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輸出</a:t>
            </a:r>
            <a:endParaRPr lang="en-US" altLang="zh-TW" sz="24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4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B9F3EA-281A-4B73-BA9B-061CC5FCB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692696"/>
            <a:ext cx="7772400" cy="54795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解法：深度優先搜尋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(Depth-First Search)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盡可能多的搜尋水點，用遞迴的觀念解會變得輕鬆許多，思考的方式如下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每單位水都需檢查其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垂直</a:t>
            </a:r>
            <a:r>
              <a:rPr lang="zh-TW" altLang="en-US" sz="2400" dirty="0">
                <a:latin typeface="Times New Roman" panose="02020603050405020304" pitchFamily="18" charset="0"/>
              </a:rPr>
              <a:t>方向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上下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及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水平</a:t>
            </a:r>
            <a:r>
              <a:rPr lang="zh-TW" altLang="en-US" sz="2400" dirty="0">
                <a:latin typeface="Times New Roman" panose="02020603050405020304" pitchFamily="18" charset="0"/>
              </a:rPr>
              <a:t>方向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左右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四個位置是否為水，若為水則繼續檢查該位置的四個方向，並將其面積計入總和</a:t>
            </a:r>
            <a:r>
              <a:rPr lang="zh-TW" altLang="en-US" sz="2400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。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過程用一個二維陣列紀錄該座標是否已經被計算過，避免重複計算水面積</a:t>
            </a:r>
            <a:r>
              <a:rPr lang="zh-TW" altLang="en-US" sz="2400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一直到不需要再檢查，便將目前計數的面積印出</a:t>
            </a:r>
            <a:r>
              <a:rPr lang="zh-TW" altLang="en-US" sz="2400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latin typeface="Times New Roman" panose="02020603050405020304" pitchFamily="18" charset="0"/>
              </a:rPr>
              <a:t>　　　　　　　　　　</a:t>
            </a:r>
            <a:endParaRPr lang="en-US" altLang="zh-TW" sz="2400" b="1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latin typeface="Times New Roman" panose="02020603050405020304" pitchFamily="18" charset="0"/>
              </a:rPr>
              <a:t>　　　　　　　　　　</a:t>
            </a:r>
            <a:r>
              <a:rPr lang="zh-TW" altLang="en-US" sz="2400" dirty="0">
                <a:latin typeface="Times New Roman" panose="02020603050405020304" pitchFamily="18" charset="0"/>
              </a:rPr>
              <a:t>用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代表土地，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代表水</a:t>
            </a:r>
          </a:p>
          <a:p>
            <a:r>
              <a:rPr lang="zh-TW" altLang="en-US" sz="2400" dirty="0"/>
              <a:t>　　　　　　　　　</a:t>
            </a:r>
            <a:r>
              <a:rPr lang="zh-TW" altLang="en-US" sz="2400" dirty="0">
                <a:solidFill>
                  <a:srgbClr val="FF0000"/>
                </a:solidFill>
              </a:rPr>
              <a:t>紅色</a:t>
            </a:r>
            <a:r>
              <a:rPr lang="zh-TW" altLang="en-US" sz="2400" dirty="0"/>
              <a:t>為輸入資料給的水座標</a:t>
            </a:r>
            <a:endParaRPr lang="en-US" altLang="zh-TW" sz="2400" dirty="0"/>
          </a:p>
          <a:p>
            <a:r>
              <a:rPr lang="zh-TW" altLang="en-US" sz="2400" dirty="0"/>
              <a:t>　　　　　　　　　</a:t>
            </a:r>
            <a:r>
              <a:rPr lang="zh-TW" altLang="en-US" sz="2400" dirty="0">
                <a:solidFill>
                  <a:srgbClr val="00B050"/>
                </a:solidFill>
              </a:rPr>
              <a:t>綠色</a:t>
            </a:r>
            <a:r>
              <a:rPr lang="zh-TW" altLang="en-US" sz="2400" dirty="0"/>
              <a:t>為接下來需檢測的位置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26A318C-4787-41A4-A3F1-2B4F242F5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BD9016-F2ED-441B-9A48-4D723128DF08}" type="slidenum">
              <a:rPr lang="zh-TW" altLang="en-US">
                <a:solidFill>
                  <a:srgbClr val="00E4A8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TW">
              <a:solidFill>
                <a:srgbClr val="00E4A8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199AB5CD-5CE2-4BEB-AB32-2BB5E922B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27956"/>
              </p:ext>
            </p:extLst>
          </p:nvPr>
        </p:nvGraphicFramePr>
        <p:xfrm>
          <a:off x="2677459" y="3669054"/>
          <a:ext cx="2495178" cy="23731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5863">
                  <a:extLst>
                    <a:ext uri="{9D8B030D-6E8A-4147-A177-3AD203B41FA5}">
                      <a16:colId xmlns:a16="http://schemas.microsoft.com/office/drawing/2014/main" val="2494617450"/>
                    </a:ext>
                  </a:extLst>
                </a:gridCol>
                <a:gridCol w="415863">
                  <a:extLst>
                    <a:ext uri="{9D8B030D-6E8A-4147-A177-3AD203B41FA5}">
                      <a16:colId xmlns:a16="http://schemas.microsoft.com/office/drawing/2014/main" val="3102613343"/>
                    </a:ext>
                  </a:extLst>
                </a:gridCol>
                <a:gridCol w="415863">
                  <a:extLst>
                    <a:ext uri="{9D8B030D-6E8A-4147-A177-3AD203B41FA5}">
                      <a16:colId xmlns:a16="http://schemas.microsoft.com/office/drawing/2014/main" val="95357544"/>
                    </a:ext>
                  </a:extLst>
                </a:gridCol>
                <a:gridCol w="415863">
                  <a:extLst>
                    <a:ext uri="{9D8B030D-6E8A-4147-A177-3AD203B41FA5}">
                      <a16:colId xmlns:a16="http://schemas.microsoft.com/office/drawing/2014/main" val="4080891148"/>
                    </a:ext>
                  </a:extLst>
                </a:gridCol>
                <a:gridCol w="415863">
                  <a:extLst>
                    <a:ext uri="{9D8B030D-6E8A-4147-A177-3AD203B41FA5}">
                      <a16:colId xmlns:a16="http://schemas.microsoft.com/office/drawing/2014/main" val="94303311"/>
                    </a:ext>
                  </a:extLst>
                </a:gridCol>
                <a:gridCol w="415863">
                  <a:extLst>
                    <a:ext uri="{9D8B030D-6E8A-4147-A177-3AD203B41FA5}">
                      <a16:colId xmlns:a16="http://schemas.microsoft.com/office/drawing/2014/main" val="3214471476"/>
                    </a:ext>
                  </a:extLst>
                </a:gridCol>
              </a:tblGrid>
              <a:tr h="395526"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27254"/>
                  </a:ext>
                </a:extLst>
              </a:tr>
              <a:tr h="395526"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132724"/>
                  </a:ext>
                </a:extLst>
              </a:tr>
              <a:tr h="395526"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034029"/>
                  </a:ext>
                </a:extLst>
              </a:tr>
              <a:tr h="395526"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86133"/>
                  </a:ext>
                </a:extLst>
              </a:tr>
              <a:tr h="395526"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396743"/>
                  </a:ext>
                </a:extLst>
              </a:tr>
              <a:tr h="395526"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24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12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659ED9-0ECF-49BF-BB3B-7BF429ADC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620688"/>
            <a:ext cx="7772400" cy="5551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以下圖為例，假設輸入資料給的第一個水座標為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(2,2)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FC9DFBE-FA82-4DC3-B53D-3989480F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BD9016-F2ED-441B-9A48-4D723128DF08}" type="slidenum">
              <a:rPr lang="zh-TW" altLang="en-US">
                <a:solidFill>
                  <a:srgbClr val="00E4A8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TW">
              <a:solidFill>
                <a:srgbClr val="00E4A8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33DBC8B-020C-4F10-84CD-EEBD14B9C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069779"/>
              </p:ext>
            </p:extLst>
          </p:nvPr>
        </p:nvGraphicFramePr>
        <p:xfrm>
          <a:off x="2725271" y="1469315"/>
          <a:ext cx="2429434" cy="25603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47062">
                  <a:extLst>
                    <a:ext uri="{9D8B030D-6E8A-4147-A177-3AD203B41FA5}">
                      <a16:colId xmlns:a16="http://schemas.microsoft.com/office/drawing/2014/main" val="3794516601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847471268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512522496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3117501858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074597111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3405843897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477372933"/>
                    </a:ext>
                  </a:extLst>
                </a:gridCol>
              </a:tblGrid>
              <a:tr h="349209"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678868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03212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855459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72349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705267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622231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127376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6C2495DE-08CF-4237-B719-D920F26E9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040916"/>
              </p:ext>
            </p:extLst>
          </p:nvPr>
        </p:nvGraphicFramePr>
        <p:xfrm>
          <a:off x="6612966" y="1469315"/>
          <a:ext cx="2429434" cy="25603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47062">
                  <a:extLst>
                    <a:ext uri="{9D8B030D-6E8A-4147-A177-3AD203B41FA5}">
                      <a16:colId xmlns:a16="http://schemas.microsoft.com/office/drawing/2014/main" val="146758456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167062580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978631770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1518224263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1625204371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1807178920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615230199"/>
                    </a:ext>
                  </a:extLst>
                </a:gridCol>
              </a:tblGrid>
              <a:tr h="349209"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188152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66843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742187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35298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68220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133312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94870"/>
                  </a:ext>
                </a:extLst>
              </a:tr>
            </a:tbl>
          </a:graphicData>
        </a:graphic>
      </p:graphicFrame>
      <p:sp>
        <p:nvSpPr>
          <p:cNvPr id="7" name="箭號: 向右 6">
            <a:extLst>
              <a:ext uri="{FF2B5EF4-FFF2-40B4-BE49-F238E27FC236}">
                <a16:creationId xmlns:a16="http://schemas.microsoft.com/office/drawing/2014/main" id="{F8201B27-348B-4CC3-BFB9-F39D041C7700}"/>
              </a:ext>
            </a:extLst>
          </p:cNvPr>
          <p:cNvSpPr/>
          <p:nvPr/>
        </p:nvSpPr>
        <p:spPr bwMode="auto">
          <a:xfrm>
            <a:off x="5431731" y="2507159"/>
            <a:ext cx="978408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6B8FECD-F37A-470B-990B-00C8D2573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670341"/>
              </p:ext>
            </p:extLst>
          </p:nvPr>
        </p:nvGraphicFramePr>
        <p:xfrm>
          <a:off x="2725271" y="4029635"/>
          <a:ext cx="2429434" cy="25603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47062">
                  <a:extLst>
                    <a:ext uri="{9D8B030D-6E8A-4147-A177-3AD203B41FA5}">
                      <a16:colId xmlns:a16="http://schemas.microsoft.com/office/drawing/2014/main" val="3794516601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847471268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512522496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3117501858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074597111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3405843897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477372933"/>
                    </a:ext>
                  </a:extLst>
                </a:gridCol>
              </a:tblGrid>
              <a:tr h="349209"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678868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03212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855459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72349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705267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622231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127376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48EB1AA3-64A2-4856-966A-5D616B53D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537233"/>
              </p:ext>
            </p:extLst>
          </p:nvPr>
        </p:nvGraphicFramePr>
        <p:xfrm>
          <a:off x="6612966" y="4029635"/>
          <a:ext cx="2429434" cy="25603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47062">
                  <a:extLst>
                    <a:ext uri="{9D8B030D-6E8A-4147-A177-3AD203B41FA5}">
                      <a16:colId xmlns:a16="http://schemas.microsoft.com/office/drawing/2014/main" val="3794516601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847471268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512522496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3117501858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074597111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3405843897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477372933"/>
                    </a:ext>
                  </a:extLst>
                </a:gridCol>
              </a:tblGrid>
              <a:tr h="349209"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678868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03212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855459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72349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705267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622231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O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127376"/>
                  </a:ext>
                </a:extLst>
              </a:tr>
            </a:tbl>
          </a:graphicData>
        </a:graphic>
      </p:graphicFrame>
      <p:pic>
        <p:nvPicPr>
          <p:cNvPr id="11" name="圖片 10">
            <a:extLst>
              <a:ext uri="{FF2B5EF4-FFF2-40B4-BE49-F238E27FC236}">
                <a16:creationId xmlns:a16="http://schemas.microsoft.com/office/drawing/2014/main" id="{EA48DC61-3428-4071-9833-E79975DB8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3920" y="4959790"/>
            <a:ext cx="999831" cy="524301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7472285A-633F-4216-9FD5-C23A99C448EE}"/>
              </a:ext>
            </a:extLst>
          </p:cNvPr>
          <p:cNvSpPr/>
          <p:nvPr/>
        </p:nvSpPr>
        <p:spPr bwMode="auto">
          <a:xfrm>
            <a:off x="8826193" y="3396444"/>
            <a:ext cx="3342956" cy="59749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紅色</a:t>
            </a:r>
            <a:r>
              <a:rPr kumimoji="1" lang="zh-TW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為正在檢測是否為水的位置</a:t>
            </a:r>
            <a:endParaRPr kumimoji="1" lang="en-US" altLang="zh-TW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藍色</a:t>
            </a:r>
            <a:r>
              <a:rPr kumimoji="1" lang="zh-TW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為已經計算過的水位置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2872F9E-D790-4C37-ACE2-2885E365CACC}"/>
              </a:ext>
            </a:extLst>
          </p:cNvPr>
          <p:cNvSpPr/>
          <p:nvPr/>
        </p:nvSpPr>
        <p:spPr bwMode="auto">
          <a:xfrm>
            <a:off x="8826193" y="5921071"/>
            <a:ext cx="3342956" cy="59749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O</a:t>
            </a:r>
            <a:r>
              <a:rPr kumimoji="1" lang="zh-TW" altLang="en-US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為未檢測過的位置或為土地</a:t>
            </a:r>
            <a:endParaRPr kumimoji="1" lang="en-US" altLang="zh-TW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X</a:t>
            </a:r>
            <a:r>
              <a:rPr kumimoji="1" lang="zh-TW" altLang="en-US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為已檢測過的水位置</a:t>
            </a:r>
            <a:endParaRPr kumimoji="1" lang="zh-TW" altLang="en-US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97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659ED9-0ECF-49BF-BB3B-7BF429ADC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620687"/>
            <a:ext cx="7772400" cy="5703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檢測到水時，面積增加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，並繼續檢測其垂直及水平方向是否為水</a:t>
            </a:r>
            <a:r>
              <a:rPr lang="zh-TW" altLang="en-US" sz="2400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。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若檢測為土地，則不計入面積，且不必檢測周圍</a:t>
            </a:r>
            <a:r>
              <a:rPr lang="zh-TW" altLang="en-US" sz="2400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假設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為欲檢測的座標，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為計算水面積的函式，最後回傳一個整數值</a:t>
            </a:r>
            <a:endParaRPr lang="en-US" altLang="zh-TW" sz="24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(1+count(x+1,y)+count(x-1,y)                         return 0;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+count(x,y+1)+count(x,y-1));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FC9DFBE-FA82-4DC3-B53D-3989480F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BD9016-F2ED-441B-9A48-4D723128DF08}" type="slidenum">
              <a:rPr lang="zh-TW" altLang="en-US">
                <a:solidFill>
                  <a:srgbClr val="00E4A8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TW">
              <a:solidFill>
                <a:srgbClr val="00E4A8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5586DE5-C299-4015-AFDB-FDA2F49E7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708885"/>
              </p:ext>
            </p:extLst>
          </p:nvPr>
        </p:nvGraphicFramePr>
        <p:xfrm>
          <a:off x="2133600" y="3129906"/>
          <a:ext cx="2429434" cy="25603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47062">
                  <a:extLst>
                    <a:ext uri="{9D8B030D-6E8A-4147-A177-3AD203B41FA5}">
                      <a16:colId xmlns:a16="http://schemas.microsoft.com/office/drawing/2014/main" val="146758456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167062580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978631770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1518224263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1625204371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1807178920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615230199"/>
                    </a:ext>
                  </a:extLst>
                </a:gridCol>
              </a:tblGrid>
              <a:tr h="349209"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188152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66843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742187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35298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68220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133312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9487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65684E21-D389-4DEB-93BB-7410CB22A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64293"/>
              </p:ext>
            </p:extLst>
          </p:nvPr>
        </p:nvGraphicFramePr>
        <p:xfrm>
          <a:off x="6875931" y="3129906"/>
          <a:ext cx="2429434" cy="25603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47062">
                  <a:extLst>
                    <a:ext uri="{9D8B030D-6E8A-4147-A177-3AD203B41FA5}">
                      <a16:colId xmlns:a16="http://schemas.microsoft.com/office/drawing/2014/main" val="146758456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167062580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978631770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1518224263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1625204371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1807178920"/>
                    </a:ext>
                  </a:extLst>
                </a:gridCol>
                <a:gridCol w="347062">
                  <a:extLst>
                    <a:ext uri="{9D8B030D-6E8A-4147-A177-3AD203B41FA5}">
                      <a16:colId xmlns:a16="http://schemas.microsoft.com/office/drawing/2014/main" val="2615230199"/>
                    </a:ext>
                  </a:extLst>
                </a:gridCol>
              </a:tblGrid>
              <a:tr h="349209"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188152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66843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742187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35298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68220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133312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94870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42EB6387-7683-4197-B70C-6C4828458867}"/>
              </a:ext>
            </a:extLst>
          </p:cNvPr>
          <p:cNvSpPr/>
          <p:nvPr/>
        </p:nvSpPr>
        <p:spPr bwMode="auto">
          <a:xfrm>
            <a:off x="2286000" y="2784153"/>
            <a:ext cx="1353671" cy="4354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水的情況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588619F-FC02-4AC8-88ED-8B9768236D56}"/>
              </a:ext>
            </a:extLst>
          </p:cNvPr>
          <p:cNvSpPr/>
          <p:nvPr/>
        </p:nvSpPr>
        <p:spPr bwMode="auto">
          <a:xfrm>
            <a:off x="7041775" y="2784153"/>
            <a:ext cx="1671919" cy="4482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土地的情況</a:t>
            </a:r>
          </a:p>
        </p:txBody>
      </p:sp>
    </p:spTree>
    <p:extLst>
      <p:ext uri="{BB962C8B-B14F-4D97-AF65-F5344CB8AC3E}">
        <p14:creationId xmlns:p14="http://schemas.microsoft.com/office/powerpoint/2010/main" val="2772920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7C4D7A6-86ED-4CF5-940F-D11D11E27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620688"/>
            <a:ext cx="7772400" cy="5551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該題在每個二維空間之間，用一行空白來表示下一組資料，且每個二維空間的行跟列的數量沒有固定，因此須注意如何讀取資料，若直接使用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讀取將會略過空格行，因此可以用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來確定是否已沒有資料，或只讀到換行，來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決定該筆二維空間是否已輸入完畢</a:t>
            </a:r>
            <a:r>
              <a:rPr lang="zh-TW" altLang="en-US" sz="240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503160-B4D8-452E-904E-4919C0871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BD9016-F2ED-441B-9A48-4D723128DF08}" type="slidenum">
              <a:rPr lang="zh-TW" altLang="en-US">
                <a:solidFill>
                  <a:srgbClr val="00E4A8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TW">
              <a:solidFill>
                <a:srgbClr val="00E4A8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380149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769</Words>
  <Application>Microsoft Office PowerPoint</Application>
  <PresentationFormat>寬螢幕</PresentationFormat>
  <Paragraphs>388</Paragraphs>
  <Slides>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PMingLiU</vt:lpstr>
      <vt:lpstr>Calibri</vt:lpstr>
      <vt:lpstr>Tahoma</vt:lpstr>
      <vt:lpstr>Times New Roman</vt:lpstr>
      <vt:lpstr>Wingdings</vt:lpstr>
      <vt:lpstr>Blends</vt:lpstr>
      <vt:lpstr>722: Lakes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722: Lakes</dc:title>
  <dc:creator>暐晨 吳</dc:creator>
  <cp:lastModifiedBy>暐晨 吳</cp:lastModifiedBy>
  <cp:revision>18</cp:revision>
  <dcterms:created xsi:type="dcterms:W3CDTF">2019-05-02T07:15:43Z</dcterms:created>
  <dcterms:modified xsi:type="dcterms:W3CDTF">2019-06-24T09:47:36Z</dcterms:modified>
</cp:coreProperties>
</file>