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3" r:id="rId2"/>
  </p:sldMasterIdLst>
  <p:notesMasterIdLst>
    <p:notesMasterId r:id="rId7"/>
  </p:notesMasterIdLst>
  <p:sldIdLst>
    <p:sldId id="307" r:id="rId3"/>
    <p:sldId id="310" r:id="rId4"/>
    <p:sldId id="309" r:id="rId5"/>
    <p:sldId id="311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9E5903-E6EE-49D1-98C9-940F996617F1}" v="145" dt="2021-04-01T11:10:33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4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7A2E8B2-1F06-47D7-9672-514E570BDAF7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0B5DC33B-F2E9-48A8-9743-9F21781F97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EAD4F288-C491-423D-8E74-0987C97261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5E3E1815-E7AE-42B1-A65E-A3B7711B5E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7005D679-614A-4A17-B36E-FD749A12A1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01A936CE-EE14-457C-AB87-660B7EF621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6F203AB1-2A5F-4D81-82BA-1BCC90634A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F768B524-8A32-42AB-B2F2-D8FFBE07F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22D89F06-9FFA-41FA-907C-C14D629B2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33C31D00-6892-46EB-97A3-D097D5BCF02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C90A1B0C-CAB5-4BEB-BC0E-55CF778916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5CDBAA-561B-4C48-B256-F3C176C051A3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D50B13F4-550A-4380-80D4-47A52E3E6E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7969A08D-97BB-4894-AABC-9766A4971C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B26FDB7-6168-4EDF-A1DC-66680588816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2188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BA82D32-2355-45C3-824B-4B503D6A9C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E1131-36EF-4C7F-A7D7-37B8739996CD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672FC80-E37F-488B-9EF5-F89D945B85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E02DA84-FCFC-4606-A626-EC87551899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F90FA-2337-4E39-8586-58A5A845BC1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7716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8F5EA04-BF19-40E2-99F0-50ED6351DE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F63F3-F380-42DB-9EE1-AA44EE1775E7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9F17D38-9AB9-499B-8B12-42EB76217D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EC03939-EE94-4ECF-BE8E-CAA2C34175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594AD8-AC0A-499A-9517-FDDB6361A43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37163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859A739-BA24-43BF-9A40-797F0F81C2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98126-752C-41BB-8C3D-2E1A0AE29D2D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0CBE636-6746-40BB-A1D7-0725AD5378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1C1CC3C-D143-4C0C-A17C-49B3A0C600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CD3D46-3604-4B90-B2CA-C2153CBA15E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0987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2258A5D4-24A5-4282-ABC8-8F5169A673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12DD5-AA5B-4DA4-8EA9-51FF76876E40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8A92C9F8-9E70-4988-B523-798DE7EC5E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E5C16F62-5783-4E0C-9060-F84790B86D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349A77-DDA4-4831-8EE5-FA9E59B2CFB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57782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A9C5020F-8D0F-4A20-947D-5E9D7729D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9CA2C-0F04-41B4-AE62-098A87F10737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D2CEE5E5-58CF-46FA-9B69-8FB56364C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3F8DD6A-BFEB-45F8-8F15-57D26C0D9E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C929F3-1D97-42B6-B803-3AE21FF1250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14784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A9F51C31-3122-4AFB-BFAC-01BED387F4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AD1A4-7462-4923-ACCB-A46EBC6BF242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3990D75D-606D-4493-918F-2B705B07E0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21634012-A405-46D2-86E6-C252431480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A80609-B198-404B-ACD5-43094C7E247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958816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9A52AC5-425B-4467-8B40-718531D2FC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77997-57CE-425A-9DD7-323CC17EEB24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11FAE99-EF3F-4A12-B69D-F74573859B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AD71CF0-DCCE-4004-AD7E-50908688C7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2D7CAA-C22A-4F12-99F9-7B67E516C7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3607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8FEEDC9-410D-49C6-8AB9-363069ED02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BC285-6856-45DB-B011-D1998EB6FCA5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03027A4C-620B-40BD-A4F7-FAFFA4C7F0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5DE75B2-48E6-43D8-9964-DBA3606E9B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23283-D250-44A7-9F9A-8A3D2F0DD69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09207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8BC9528-9BB0-4469-979B-8986797A0A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F1BF2-7F89-4766-B3EB-0C50ED3AB795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C005765-2609-4654-8E70-C8FDE40031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4053CB3-7904-4C69-BA82-F077B4668B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C714CD-8E4F-44D1-B37E-A371ACEF9F0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20877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5D43A9D-0B4E-4366-AC74-890C9CD017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A5B6A-9DE8-47D1-AE55-48B36C667A4D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4CC5EC3-D290-4348-AA7A-23CE33FD38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96238F2-7432-464A-832A-81FB773C49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E7D06B-DC47-4959-B89A-76E3F5D9BEC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4424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24875114-DB50-4AF6-8E24-6242440D6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4A796682-D3EF-4552-8CC9-7B101AFA71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B2C478DA-FA6A-46E6-AB13-F0BF0BB2A1B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31E86C3-2382-422F-8D01-7D0BD1C95C6C}" type="datetime1">
              <a:rPr lang="zh-TW" altLang="en-US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97358387-FA45-41C1-A895-8DF69A34842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64D7BC7B-2272-49A6-A138-19A79218DAE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CF6870C2-B5CC-4BF4-9793-D6A7BDF31430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r>
              <a:rPr lang="en-US" b="1" dirty="0">
                <a:latin typeface="Times New Roman"/>
                <a:cs typeface="Times New Roman"/>
              </a:rPr>
              <a:t>10312</a:t>
            </a:r>
            <a:r>
              <a:rPr lang="zh-TW" altLang="en-US" b="1" dirty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-</a:t>
            </a:r>
            <a:r>
              <a:rPr lang="zh-TW" altLang="en-US" b="1" dirty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Expression Bracketing</a:t>
            </a:r>
            <a:endParaRPr lang="en-US" dirty="0">
              <a:ea typeface="+mj-lt"/>
              <a:cs typeface="+mj-lt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/>
                <a:cs typeface="Times New Roman"/>
              </a:rPr>
              <a:t>★</a:t>
            </a:r>
            <a:r>
              <a:rPr lang="zh-TW" sz="2400">
                <a:solidFill>
                  <a:schemeClr val="hlink"/>
                </a:solidFill>
                <a:latin typeface="Times New Roman"/>
                <a:cs typeface="Times New Roman"/>
              </a:rPr>
              <a:t>★★</a:t>
            </a:r>
            <a:r>
              <a:rPr lang="zh-TW" altLang="en-US" sz="2400">
                <a:solidFill>
                  <a:schemeClr val="hlink"/>
                </a:solidFill>
                <a:latin typeface="Times New Roman"/>
                <a:cs typeface="Times New Roman"/>
              </a:rPr>
              <a:t>☆☆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題組：</a:t>
            </a:r>
            <a:r>
              <a:rPr lang="en-US" altLang="zh-TW" sz="2400" dirty="0">
                <a:latin typeface="Times New Roman"/>
                <a:ea typeface="新細明體"/>
                <a:cs typeface="Times New Roman"/>
              </a:rPr>
              <a:t>Problem Set Archive with Online Judge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題號：</a:t>
            </a:r>
            <a:r>
              <a:rPr lang="zh-TW" altLang="en-US" sz="2400">
                <a:latin typeface="Times New Roman"/>
                <a:cs typeface="Times New Roman"/>
              </a:rPr>
              <a:t>10312: </a:t>
            </a:r>
            <a:r>
              <a:rPr lang="en-US" altLang="zh-TW" sz="2400" dirty="0">
                <a:latin typeface="Times New Roman"/>
                <a:cs typeface="Times New Roman"/>
              </a:rPr>
              <a:t>Expression Bracketing</a:t>
            </a:r>
            <a:endParaRPr lang="en-US" altLang="zh-TW" sz="2400" dirty="0">
              <a:solidFill>
                <a:srgbClr val="000000"/>
              </a:solidFill>
              <a:latin typeface="Times New Roman"/>
              <a:ea typeface="新細明體" panose="02020500000000000000" pitchFamily="18" charset="-120"/>
              <a:cs typeface="Times New Roman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解題者：</a:t>
            </a:r>
            <a:r>
              <a:rPr lang="zh-TW" altLang="en-US" sz="2400">
                <a:solidFill>
                  <a:srgbClr val="000000"/>
                </a:solidFill>
                <a:latin typeface="Times New Roman"/>
                <a:cs typeface="Times New Roman"/>
              </a:rPr>
              <a:t>黃宇豪</a:t>
            </a:r>
            <a:endParaRPr lang="zh-TW" altLang="en-US" sz="2400">
              <a:latin typeface="Times New Roman"/>
              <a:ea typeface="新細明體" panose="02020500000000000000" pitchFamily="18" charset="-120"/>
              <a:cs typeface="Times New Roman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解題日期：</a:t>
            </a:r>
            <a:r>
              <a:rPr lang="zh-TW" altLang="en-US" sz="2400">
                <a:latin typeface="Times New Roman"/>
                <a:cs typeface="Times New Roman"/>
              </a:rPr>
              <a:t>2021年3月24日</a:t>
            </a:r>
            <a:endParaRPr lang="zh-TW" altLang="en-US" sz="2400">
              <a:latin typeface="Times New Roman"/>
              <a:ea typeface="新細明體" panose="02020500000000000000" pitchFamily="18" charset="-120"/>
              <a:cs typeface="Times New Roman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題意：</a:t>
            </a:r>
            <a:r>
              <a:rPr lang="zh-TW" altLang="en-US" sz="2400">
                <a:latin typeface="Times New Roman"/>
                <a:cs typeface="Times New Roman"/>
              </a:rPr>
              <a:t>給定一個正整數 </a:t>
            </a:r>
            <a:r>
              <a:rPr lang="en-US" altLang="zh-TW" sz="2400" dirty="0">
                <a:latin typeface="Times New Roman"/>
                <a:cs typeface="Times New Roman"/>
              </a:rPr>
              <a:t>n (26≥n≥1)</a:t>
            </a:r>
            <a:r>
              <a:rPr lang="zh-TW" altLang="en-US" sz="2400">
                <a:latin typeface="Times New Roman"/>
                <a:cs typeface="Times New Roman"/>
              </a:rPr>
              <a:t>，</a:t>
            </a:r>
            <a:r>
              <a:rPr lang="zh-TW" sz="2400">
                <a:latin typeface="DFKai-SB"/>
                <a:cs typeface="Times New Roman"/>
              </a:rPr>
              <a:t>輸出葉子個數為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N</a:t>
            </a:r>
            <a:r>
              <a:rPr lang="zh-TW" sz="2400">
                <a:latin typeface="DFKai-SB"/>
                <a:cs typeface="Times New Roman"/>
              </a:rPr>
              <a:t>的樹當中有幾個「不是」二元樹。</a:t>
            </a:r>
            <a:endParaRPr lang="zh-TW" altLang="en-US"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775E48-6238-4B25-91E3-D4D2AB5D0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364" y="355023"/>
            <a:ext cx="7793038" cy="914400"/>
          </a:xfrm>
        </p:spPr>
        <p:txBody>
          <a:bodyPr/>
          <a:lstStyle/>
          <a:p>
            <a:r>
              <a:rPr lang="zh-TW" altLang="en-US" dirty="0">
                <a:cs typeface="Tahoma"/>
              </a:rPr>
              <a:t>　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FE4C732-A6D9-407B-BF4D-23A676628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68" y="4779693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400">
                <a:latin typeface="DFKai-SB"/>
                <a:ea typeface="+mn-lt"/>
                <a:cs typeface="Times New Roman"/>
              </a:rPr>
              <a:t>　　葉子數量為4的樹如上共11組，其中下面五組為二元樹所以要扣掉。合乎要求的共6組。</a:t>
            </a:r>
            <a:endParaRPr lang="zh-TW" altLang="en-US" sz="2400">
              <a:solidFill>
                <a:srgbClr val="000000"/>
              </a:solidFill>
              <a:latin typeface="DFKai-SB"/>
              <a:ea typeface="+mn-lt"/>
              <a:cs typeface="Times New Roman"/>
            </a:endParaRPr>
          </a:p>
          <a:p>
            <a:pPr marL="0" indent="0">
              <a:buNone/>
            </a:pPr>
            <a:r>
              <a:rPr lang="zh-TW" altLang="en-US" sz="2400" dirty="0">
                <a:latin typeface="DFKai-SB"/>
                <a:cs typeface="Times New Roman"/>
              </a:rPr>
              <a:t>　　</a:t>
            </a:r>
          </a:p>
          <a:p>
            <a:endParaRPr lang="zh-TW" altLang="en-US" dirty="0">
              <a:cs typeface="Tahoma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5E42728-7F7E-4CC9-8D93-37825DF10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F90FA-2337-4E39-8586-58A5A845BC1A}" type="slidenum">
              <a:rPr lang="zh-TW" altLang="en-US"/>
              <a:pPr/>
              <a:t>2</a:t>
            </a:fld>
            <a:endParaRPr lang="en-US" altLang="zh-TW"/>
          </a:p>
        </p:txBody>
      </p:sp>
      <p:pic>
        <p:nvPicPr>
          <p:cNvPr id="5" name="圖片 5">
            <a:extLst>
              <a:ext uri="{FF2B5EF4-FFF2-40B4-BE49-F238E27FC236}">
                <a16:creationId xmlns:a16="http://schemas.microsoft.com/office/drawing/2014/main" id="{F6C799EE-FF5A-4975-AC73-EB940B866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535" y="813129"/>
            <a:ext cx="7635586" cy="397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767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題意範例：</a:t>
            </a:r>
            <a:r>
              <a:rPr lang="zh-TW" altLang="en-US" sz="2400">
                <a:solidFill>
                  <a:srgbClr val="3BA943"/>
                </a:solidFill>
                <a:latin typeface="Times New Roman"/>
                <a:cs typeface="Times New Roman"/>
              </a:rPr>
              <a:t>  </a:t>
            </a:r>
            <a:r>
              <a:rPr lang="zh-TW" altLang="zh-TW" sz="2400">
                <a:solidFill>
                  <a:srgbClr val="000000"/>
                </a:solidFill>
                <a:latin typeface="Times New Roman"/>
                <a:cs typeface="Times New Roman"/>
              </a:rPr>
              <a:t>3         </a:t>
            </a:r>
            <a:r>
              <a:rPr lang="en-US" altLang="zh-TW" sz="2400" dirty="0">
                <a:latin typeface="Times New Roman"/>
                <a:cs typeface="Times New Roman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/>
                <a:cs typeface="Times New Roman"/>
              </a:rPr>
              <a:t> 1  </a:t>
            </a:r>
            <a:br>
              <a:rPr lang="zh-TW" altLang="zh-TW" sz="2400" dirty="0">
                <a:latin typeface="Times New Roman"/>
              </a:rPr>
            </a:br>
            <a:r>
              <a:rPr lang="zh-TW" altLang="zh-TW" sz="2400" dirty="0">
                <a:latin typeface="Times New Roman"/>
                <a:cs typeface="Times New Roman"/>
              </a:rPr>
              <a:t>                      4         </a:t>
            </a:r>
            <a:r>
              <a:rPr lang="en-US" altLang="zh-TW" sz="2400" dirty="0">
                <a:latin typeface="Times New Roman"/>
                <a:cs typeface="Times New Roman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/>
                <a:cs typeface="Times New Roman"/>
              </a:rPr>
              <a:t> 6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/>
                <a:cs typeface="Times New Roman"/>
              </a:rPr>
              <a:t>                      5         </a:t>
            </a:r>
            <a:r>
              <a:rPr lang="en-US" altLang="zh-TW" sz="2400" dirty="0">
                <a:latin typeface="Times New Roman"/>
                <a:cs typeface="Times New Roman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/>
                <a:cs typeface="Times New Roman"/>
              </a:rPr>
              <a:t> 31</a:t>
            </a:r>
            <a:br>
              <a:rPr lang="zh-TW" altLang="zh-TW" sz="2400" dirty="0">
                <a:latin typeface="Times New Roman"/>
              </a:rPr>
            </a:br>
            <a:r>
              <a:rPr lang="zh-TW" altLang="zh-TW" sz="2400" dirty="0">
                <a:latin typeface="Times New Roman"/>
                <a:cs typeface="Times New Roman"/>
              </a:rPr>
              <a:t>                      10       </a:t>
            </a:r>
            <a:r>
              <a:rPr lang="en-US" altLang="zh-TW" sz="2400" dirty="0">
                <a:latin typeface="Times New Roman"/>
                <a:cs typeface="Times New Roman"/>
                <a:sym typeface="Wingdings" panose="05000000000000000000" pitchFamily="2" charset="2"/>
              </a:rPr>
              <a:t> 98187</a:t>
            </a:r>
            <a:endParaRPr lang="zh-TW" altLang="en-US" sz="2400" dirty="0">
              <a:solidFill>
                <a:srgbClr val="3BA943"/>
              </a:solidFill>
              <a:latin typeface="Times New Roman"/>
              <a:cs typeface="Times New Roman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解法：</a:t>
            </a:r>
            <a:r>
              <a:rPr lang="zh-TW" sz="2400">
                <a:latin typeface="DFKai-SB"/>
                <a:sym typeface="Wingdings" panose="05000000000000000000" pitchFamily="2" charset="2"/>
              </a:rPr>
              <a:t>要找到非二元樹的數量，只要找到所有合法樹的數量扣掉所有滿二元樹的數量就好。</a:t>
            </a:r>
            <a:endParaRPr lang="zh-TW" sz="2400">
              <a:ea typeface="+mn-lt"/>
              <a:cs typeface="+mn-lt"/>
              <a:sym typeface="Wingdings" panose="05000000000000000000" pitchFamily="2" charset="2"/>
            </a:endParaRPr>
          </a:p>
          <a:p>
            <a:r>
              <a:rPr lang="zh-TW" sz="2400">
                <a:latin typeface="DFKai-SB"/>
                <a:sym typeface="Wingdings" panose="05000000000000000000" pitchFamily="2" charset="2"/>
              </a:rPr>
              <a:t>　　卡特蘭數（</a:t>
            </a:r>
            <a:r>
              <a:rPr lang="zh-TW" sz="2400">
                <a:latin typeface="Times New Roman"/>
                <a:cs typeface="Times New Roman"/>
                <a:sym typeface="Wingdings" panose="05000000000000000000" pitchFamily="2" charset="2"/>
              </a:rPr>
              <a:t>Catala</a:t>
            </a:r>
            <a:r>
              <a:rPr lang="en-US" altLang="zh-TW" sz="2400" dirty="0">
                <a:latin typeface="Times New Roman"/>
                <a:ea typeface="+mn-lt"/>
                <a:cs typeface="Times New Roman"/>
                <a:sym typeface="Wingdings" panose="05000000000000000000" pitchFamily="2" charset="2"/>
              </a:rPr>
              <a:t>n</a:t>
            </a:r>
            <a:r>
              <a:rPr lang="zh-TW" sz="2400" dirty="0">
                <a:latin typeface="Times New Roman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/>
                <a:ea typeface="+mn-lt"/>
                <a:cs typeface="Times New Roman"/>
                <a:sym typeface="Wingdings" panose="05000000000000000000" pitchFamily="2" charset="2"/>
              </a:rPr>
              <a:t>number</a:t>
            </a:r>
            <a:r>
              <a:rPr lang="zh-TW" altLang="en-US" sz="2400">
                <a:latin typeface="DFKai-SB"/>
                <a:ea typeface="+mn-lt"/>
                <a:sym typeface="Wingdings" panose="05000000000000000000" pitchFamily="2" charset="2"/>
              </a:rPr>
              <a:t>）是一個組合數學中常用的數列</a:t>
            </a:r>
            <a:r>
              <a:rPr lang="zh-TW" sz="2400">
                <a:latin typeface="DFKai-SB"/>
                <a:sym typeface="Wingdings" panose="05000000000000000000" pitchFamily="2" charset="2"/>
              </a:rPr>
              <a:t>，其第</a:t>
            </a:r>
            <a:r>
              <a:rPr lang="en-US" altLang="zh-TW" sz="2400" dirty="0">
                <a:latin typeface="DFKai-SB"/>
                <a:ea typeface="+mn-lt"/>
                <a:sym typeface="Wingdings" panose="05000000000000000000" pitchFamily="2" charset="2"/>
              </a:rPr>
              <a:t>n</a:t>
            </a:r>
            <a:r>
              <a:rPr lang="zh-TW" sz="2400">
                <a:latin typeface="DFKai-SB"/>
                <a:sym typeface="Wingdings" panose="05000000000000000000" pitchFamily="2" charset="2"/>
              </a:rPr>
              <a:t>項</a:t>
            </a:r>
            <a:r>
              <a:rPr lang="en-US" altLang="zh-TW" sz="2400" dirty="0">
                <a:latin typeface="DFKai-SB"/>
                <a:ea typeface="+mn-lt"/>
                <a:sym typeface="Wingdings" panose="05000000000000000000" pitchFamily="2" charset="2"/>
              </a:rPr>
              <a:t>Cn</a:t>
            </a:r>
            <a:r>
              <a:rPr lang="zh-TW" sz="2400">
                <a:latin typeface="DFKai-SB"/>
                <a:sym typeface="Wingdings" panose="05000000000000000000" pitchFamily="2" charset="2"/>
              </a:rPr>
              <a:t>剛好可以代表葉子數量為 </a:t>
            </a:r>
            <a:r>
              <a:rPr lang="en-US" altLang="zh-TW" sz="2400" dirty="0">
                <a:latin typeface="DFKai-SB"/>
                <a:ea typeface="+mn-lt"/>
                <a:sym typeface="Wingdings" panose="05000000000000000000" pitchFamily="2" charset="2"/>
              </a:rPr>
              <a:t>n</a:t>
            </a:r>
            <a:r>
              <a:rPr lang="zh-TW" sz="2400">
                <a:latin typeface="DFKai-SB"/>
                <a:sym typeface="Wingdings" panose="05000000000000000000" pitchFamily="2" charset="2"/>
              </a:rPr>
              <a:t>的滿二元樹；而</a:t>
            </a:r>
            <a:r>
              <a:rPr lang="en-US" altLang="zh-TW" sz="2400" dirty="0">
                <a:latin typeface="DFKai-SB"/>
                <a:ea typeface="+mn-lt"/>
                <a:sym typeface="Wingdings" panose="05000000000000000000" pitchFamily="2" charset="2"/>
              </a:rPr>
              <a:t> S</a:t>
            </a:r>
            <a:r>
              <a:rPr lang="en-US" altLang="zh-TW" sz="2400" dirty="0">
                <a:latin typeface="Times New Roman"/>
                <a:ea typeface="+mn-lt"/>
                <a:cs typeface="Times New Roman"/>
                <a:sym typeface="Wingdings" panose="05000000000000000000" pitchFamily="2" charset="2"/>
              </a:rPr>
              <a:t>chröder–Hipparchus</a:t>
            </a:r>
            <a:r>
              <a:rPr lang="zh-TW" sz="2400">
                <a:latin typeface="DFKai-SB"/>
                <a:sym typeface="Wingdings" panose="05000000000000000000" pitchFamily="2" charset="2"/>
              </a:rPr>
              <a:t>數列（有時也被叫做超卡特蘭數）的第</a:t>
            </a:r>
            <a:r>
              <a:rPr lang="zh-TW" sz="2400">
                <a:latin typeface="Times New Roman"/>
                <a:cs typeface="Times New Roman"/>
                <a:sym typeface="Wingdings" panose="05000000000000000000" pitchFamily="2" charset="2"/>
              </a:rPr>
              <a:t>n</a:t>
            </a:r>
            <a:r>
              <a:rPr lang="zh-TW" sz="2400">
                <a:latin typeface="DFKai-SB"/>
                <a:sym typeface="Wingdings" panose="05000000000000000000" pitchFamily="2" charset="2"/>
              </a:rPr>
              <a:t>項</a:t>
            </a:r>
            <a:r>
              <a:rPr lang="en-US" altLang="zh-TW" sz="2400" dirty="0">
                <a:latin typeface="Times New Roman"/>
                <a:ea typeface="+mn-lt"/>
                <a:cs typeface="Times New Roman"/>
                <a:sym typeface="Wingdings" panose="05000000000000000000" pitchFamily="2" charset="2"/>
              </a:rPr>
              <a:t>Sn</a:t>
            </a:r>
            <a:r>
              <a:rPr lang="zh-TW" sz="2400">
                <a:latin typeface="DFKai-SB"/>
                <a:sym typeface="Wingdings" panose="05000000000000000000" pitchFamily="2" charset="2"/>
              </a:rPr>
              <a:t>剛好可以表示葉子數量為</a:t>
            </a:r>
            <a:r>
              <a:rPr lang="en-US" altLang="zh-TW" sz="2400" dirty="0">
                <a:latin typeface="Times New Roman"/>
                <a:ea typeface="+mn-lt"/>
                <a:cs typeface="Times New Roman"/>
                <a:sym typeface="Wingdings" panose="05000000000000000000" pitchFamily="2" charset="2"/>
              </a:rPr>
              <a:t>n</a:t>
            </a:r>
            <a:r>
              <a:rPr lang="zh-TW" sz="2400">
                <a:latin typeface="DFKai-SB"/>
                <a:sym typeface="Wingdings" panose="05000000000000000000" pitchFamily="2" charset="2"/>
              </a:rPr>
              <a:t>的所有合法樹數量。</a:t>
            </a:r>
            <a:endParaRPr lang="zh-TW" sz="2400">
              <a:ea typeface="+mn-lt"/>
              <a:cs typeface="+mn-lt"/>
              <a:sym typeface="Wingdings" panose="05000000000000000000" pitchFamily="2" charset="2"/>
            </a:endParaRPr>
          </a:p>
          <a:p>
            <a:r>
              <a:rPr lang="zh-TW" sz="2400">
                <a:latin typeface="DFKai-SB"/>
                <a:sym typeface="Wingdings" panose="05000000000000000000" pitchFamily="2" charset="2"/>
              </a:rPr>
              <a:t>　　推出兩者後</a:t>
            </a:r>
            <a:r>
              <a:rPr lang="en-US" altLang="zh-TW" sz="2400" dirty="0">
                <a:latin typeface="Times New Roman"/>
                <a:ea typeface="+mn-lt"/>
                <a:cs typeface="Times New Roman"/>
                <a:sym typeface="Wingdings" panose="05000000000000000000" pitchFamily="2" charset="2"/>
              </a:rPr>
              <a:t>Sn</a:t>
            </a:r>
            <a:r>
              <a:rPr lang="zh-TW" sz="2400" dirty="0">
                <a:latin typeface="DFKai-SB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DFKai-SB"/>
                <a:ea typeface="+mn-lt"/>
                <a:sym typeface="Wingdings" panose="05000000000000000000" pitchFamily="2" charset="2"/>
              </a:rPr>
              <a:t>-</a:t>
            </a:r>
            <a:r>
              <a:rPr lang="zh-TW" sz="2400" dirty="0">
                <a:latin typeface="DFKai-SB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/>
                <a:ea typeface="+mn-lt"/>
                <a:cs typeface="Times New Roman"/>
                <a:sym typeface="Wingdings" panose="05000000000000000000" pitchFamily="2" charset="2"/>
              </a:rPr>
              <a:t>Cn</a:t>
            </a:r>
            <a:r>
              <a:rPr lang="zh-TW" altLang="en-US" sz="2400">
                <a:latin typeface="DFKai-SB"/>
                <a:ea typeface="+mn-lt"/>
                <a:sym typeface="Wingdings" panose="05000000000000000000" pitchFamily="2" charset="2"/>
              </a:rPr>
              <a:t>即為輸入為</a:t>
            </a:r>
            <a:r>
              <a:rPr lang="en-US" altLang="zh-TW" sz="2400" dirty="0">
                <a:latin typeface="DFKai-SB"/>
                <a:ea typeface="+mn-lt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/>
                <a:ea typeface="+mn-lt"/>
                <a:cs typeface="Times New Roman"/>
                <a:sym typeface="Wingdings" panose="05000000000000000000" pitchFamily="2" charset="2"/>
              </a:rPr>
              <a:t>n</a:t>
            </a:r>
            <a:r>
              <a:rPr lang="zh-TW" altLang="en-US" sz="2400">
                <a:latin typeface="DFKai-SB"/>
                <a:ea typeface="+mn-lt"/>
                <a:sym typeface="Wingdings" panose="05000000000000000000" pitchFamily="2" charset="2"/>
              </a:rPr>
              <a:t>時的解。</a:t>
            </a:r>
            <a:endParaRPr lang="zh-TW" altLang="en-US" sz="2400" dirty="0">
              <a:latin typeface="Times New Roman" panose="02020603050405020304" pitchFamily="18" charset="0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11DEDF-E40F-47A3-855A-13180D820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cs typeface="Tahoma"/>
              </a:rPr>
              <a:t>　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985303-CBC3-4D5C-BF60-4C4DDD588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725" y="863783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sz="2400" b="1">
                <a:solidFill>
                  <a:srgbClr val="3BA943"/>
                </a:solidFill>
                <a:latin typeface="Times New Roman"/>
                <a:cs typeface="Times New Roman"/>
              </a:rPr>
              <a:t>解法範例：</a:t>
            </a:r>
            <a:endParaRPr lang="en-US" altLang="zh-TW" sz="2400">
              <a:solidFill>
                <a:srgbClr val="000000"/>
              </a:solidFill>
              <a:latin typeface="Tahoma"/>
              <a:ea typeface="Tahoma"/>
              <a:cs typeface="Tahoma"/>
            </a:endParaRPr>
          </a:p>
          <a:p>
            <a:r>
              <a:rPr lang="en-US" altLang="zh-TW" sz="2400" dirty="0">
                <a:latin typeface="DFKai-SB"/>
                <a:cs typeface="Times New Roman"/>
              </a:rPr>
              <a:t>    Cn</a:t>
            </a:r>
            <a:r>
              <a:rPr lang="zh-TW" sz="2400" dirty="0">
                <a:latin typeface="DFKai-SB"/>
                <a:cs typeface="Times New Roman"/>
              </a:rPr>
              <a:t> </a:t>
            </a:r>
            <a:r>
              <a:rPr lang="en-US" altLang="zh-TW" sz="2400" dirty="0">
                <a:latin typeface="DFKai-SB"/>
                <a:cs typeface="Times New Roman"/>
              </a:rPr>
              <a:t>=</a:t>
            </a:r>
            <a:r>
              <a:rPr lang="zh-TW" sz="2400" dirty="0">
                <a:latin typeface="DFKai-SB"/>
                <a:cs typeface="Times New Roman"/>
              </a:rPr>
              <a:t> </a:t>
            </a:r>
            <a:r>
              <a:rPr lang="en-US" altLang="zh-TW" sz="2400" dirty="0">
                <a:latin typeface="DFKai-SB"/>
                <a:cs typeface="Times New Roman"/>
              </a:rPr>
              <a:t>C(2n</a:t>
            </a:r>
            <a:r>
              <a:rPr lang="zh-TW" sz="2400" dirty="0">
                <a:latin typeface="DFKai-SB"/>
                <a:cs typeface="Times New Roman"/>
              </a:rPr>
              <a:t> </a:t>
            </a:r>
            <a:r>
              <a:rPr lang="en-US" altLang="zh-TW" sz="2400" dirty="0">
                <a:latin typeface="DFKai-SB"/>
                <a:cs typeface="Times New Roman"/>
              </a:rPr>
              <a:t>n)/(n+1)</a:t>
            </a:r>
            <a:endParaRPr lang="zh-TW" altLang="en-US" sz="2400" dirty="0">
              <a:ea typeface="+mn-lt"/>
              <a:cs typeface="+mn-lt"/>
            </a:endParaRPr>
          </a:p>
          <a:p>
            <a:r>
              <a:rPr lang="zh-TW" sz="2400" dirty="0">
                <a:latin typeface="DFKai-SB"/>
                <a:cs typeface="Times New Roman"/>
              </a:rPr>
              <a:t>　　</a:t>
            </a:r>
            <a:r>
              <a:rPr lang="en-US" altLang="zh-TW" sz="2400" dirty="0">
                <a:latin typeface="DFKai-SB"/>
                <a:cs typeface="Times New Roman"/>
              </a:rPr>
              <a:t>Sn</a:t>
            </a:r>
            <a:r>
              <a:rPr lang="zh-TW" sz="2400" dirty="0">
                <a:latin typeface="DFKai-SB"/>
                <a:cs typeface="Times New Roman"/>
              </a:rPr>
              <a:t> </a:t>
            </a:r>
            <a:r>
              <a:rPr lang="en-US" altLang="zh-TW" sz="2400" dirty="0">
                <a:latin typeface="DFKai-SB"/>
                <a:cs typeface="Times New Roman"/>
              </a:rPr>
              <a:t>=</a:t>
            </a:r>
            <a:r>
              <a:rPr lang="zh-TW" sz="2400" dirty="0">
                <a:latin typeface="DFKai-SB"/>
                <a:cs typeface="Times New Roman"/>
              </a:rPr>
              <a:t> </a:t>
            </a:r>
            <a:r>
              <a:rPr lang="en-US" altLang="zh-TW" sz="2400" dirty="0">
                <a:latin typeface="DFKai-SB"/>
                <a:cs typeface="Times New Roman"/>
              </a:rPr>
              <a:t>[3</a:t>
            </a:r>
            <a:r>
              <a:rPr lang="zh-TW" sz="2400">
                <a:latin typeface="DFKai-SB"/>
                <a:cs typeface="Times New Roman"/>
              </a:rPr>
              <a:t>*</a:t>
            </a:r>
            <a:r>
              <a:rPr lang="en-US" altLang="zh-TW" sz="2400" dirty="0">
                <a:latin typeface="DFKai-SB"/>
                <a:cs typeface="Times New Roman"/>
              </a:rPr>
              <a:t>(2n-3)</a:t>
            </a:r>
            <a:r>
              <a:rPr lang="zh-TW" sz="2400">
                <a:latin typeface="DFKai-SB"/>
                <a:cs typeface="Times New Roman"/>
              </a:rPr>
              <a:t>*</a:t>
            </a:r>
            <a:r>
              <a:rPr lang="en-US" altLang="zh-TW" sz="2400" dirty="0">
                <a:latin typeface="DFKai-SB"/>
                <a:cs typeface="Times New Roman"/>
              </a:rPr>
              <a:t>S(n-1)-(n-1)</a:t>
            </a:r>
            <a:r>
              <a:rPr lang="zh-TW" sz="2400">
                <a:latin typeface="DFKai-SB"/>
                <a:cs typeface="Times New Roman"/>
              </a:rPr>
              <a:t>*</a:t>
            </a:r>
            <a:r>
              <a:rPr lang="en-US" altLang="zh-TW" sz="2400" dirty="0">
                <a:latin typeface="DFKai-SB"/>
                <a:cs typeface="Times New Roman"/>
              </a:rPr>
              <a:t>S(n-2)]/n</a:t>
            </a:r>
            <a:endParaRPr lang="zh-TW" altLang="en-US" sz="2400" dirty="0">
              <a:ea typeface="+mn-lt"/>
              <a:cs typeface="+mn-lt"/>
            </a:endParaRPr>
          </a:p>
          <a:p>
            <a:endParaRPr lang="en-US" altLang="zh-TW" sz="2400" dirty="0">
              <a:solidFill>
                <a:srgbClr val="000000"/>
              </a:solidFill>
              <a:latin typeface="DFKai-SB"/>
              <a:cs typeface="Times New Roman"/>
            </a:endParaRPr>
          </a:p>
          <a:p>
            <a:pPr>
              <a:lnSpc>
                <a:spcPct val="90000"/>
              </a:lnSpc>
            </a:pPr>
            <a:r>
              <a:rPr lang="zh-TW" sz="2400" b="1">
                <a:solidFill>
                  <a:srgbClr val="3BA943"/>
                </a:solidFill>
                <a:latin typeface="Times New Roman"/>
                <a:cs typeface="Times New Roman"/>
              </a:rPr>
              <a:t>討論：</a:t>
            </a:r>
            <a:endParaRPr lang="en-US" sz="240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/>
                <a:ea typeface="+mn-lt"/>
                <a:cs typeface="Times New Roman"/>
              </a:rPr>
              <a:t>(1) </a:t>
            </a:r>
            <a:r>
              <a:rPr lang="zh-TW" altLang="en-US" sz="2400">
                <a:latin typeface="DFKai-SB"/>
                <a:cs typeface="Times New Roman"/>
              </a:rPr>
              <a:t>因為</a:t>
            </a:r>
            <a:r>
              <a:rPr lang="en-US" altLang="zh-TW" sz="2400" dirty="0">
                <a:latin typeface="Times New Roman"/>
                <a:cs typeface="Times New Roman"/>
              </a:rPr>
              <a:t>Sn</a:t>
            </a:r>
            <a:r>
              <a:rPr lang="zh-TW" altLang="en-US" sz="2400">
                <a:latin typeface="DFKai-SB"/>
                <a:cs typeface="Times New Roman"/>
              </a:rPr>
              <a:t>要</a:t>
            </a:r>
            <a:r>
              <a:rPr lang="zh-TW" sz="2400">
                <a:latin typeface="DFKai-SB"/>
                <a:cs typeface="Times New Roman"/>
              </a:rPr>
              <a:t>使用遞迴</a:t>
            </a:r>
            <a:r>
              <a:rPr lang="zh-TW" altLang="en-US" sz="2400">
                <a:latin typeface="DFKai-SB"/>
                <a:cs typeface="Times New Roman"/>
              </a:rPr>
              <a:t>所以</a:t>
            </a:r>
            <a:r>
              <a:rPr lang="zh-TW" sz="2400">
                <a:latin typeface="DFKai-SB"/>
                <a:cs typeface="Times New Roman"/>
              </a:rPr>
              <a:t>計算量</a:t>
            </a:r>
            <a:r>
              <a:rPr lang="zh-TW" altLang="en-US" sz="2400">
                <a:latin typeface="DFKai-SB"/>
                <a:cs typeface="Times New Roman"/>
              </a:rPr>
              <a:t>很大</a:t>
            </a:r>
            <a:r>
              <a:rPr lang="zh-TW" sz="2400">
                <a:latin typeface="DFKai-SB"/>
                <a:cs typeface="Times New Roman"/>
              </a:rPr>
              <a:t>，</a:t>
            </a:r>
            <a:r>
              <a:rPr lang="zh-TW" altLang="en-US" sz="2400">
                <a:latin typeface="DFKai-SB"/>
                <a:cs typeface="Times New Roman"/>
              </a:rPr>
              <a:t>要存下已經</a:t>
            </a:r>
            <a:r>
              <a:rPr lang="zh-TW" sz="2400">
                <a:latin typeface="DFKai-SB"/>
                <a:cs typeface="Times New Roman"/>
              </a:rPr>
              <a:t>計算</a:t>
            </a:r>
            <a:r>
              <a:rPr lang="zh-TW" altLang="en-US" sz="2400">
                <a:latin typeface="DFKai-SB"/>
                <a:cs typeface="Times New Roman"/>
              </a:rPr>
              <a:t>過的值以便未來直接取</a:t>
            </a:r>
            <a:r>
              <a:rPr lang="zh-TW" sz="2400">
                <a:latin typeface="DFKai-SB"/>
                <a:cs typeface="Times New Roman"/>
              </a:rPr>
              <a:t>用</a:t>
            </a:r>
            <a:r>
              <a:rPr lang="zh-TW" altLang="en-US" sz="2400">
                <a:latin typeface="DFKai-SB"/>
                <a:cs typeface="Times New Roman"/>
              </a:rPr>
              <a:t>。</a:t>
            </a:r>
            <a:endParaRPr lang="en-US" altLang="zh-TW" sz="2400">
              <a:ea typeface="+mn-lt"/>
              <a:cs typeface="Tahoma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64B3222-1151-493C-91B8-7AEB2B2A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2462718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2528</TotalTime>
  <Words>282</Words>
  <Application>Microsoft Office PowerPoint</Application>
  <PresentationFormat>如螢幕大小 (4:3)</PresentationFormat>
  <Paragraphs>18</Paragraphs>
  <Slides>4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4</vt:i4>
      </vt:variant>
    </vt:vector>
  </HeadingPairs>
  <TitlesOfParts>
    <vt:vector size="6" baseType="lpstr">
      <vt:lpstr>Blends</vt:lpstr>
      <vt:lpstr>Blends</vt:lpstr>
      <vt:lpstr>10312 - Expression Bracketing</vt:lpstr>
      <vt:lpstr>　</vt:lpstr>
      <vt:lpstr>PowerPoint 簡報</vt:lpstr>
      <vt:lpstr>　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育誠 張</cp:lastModifiedBy>
  <cp:revision>151</cp:revision>
  <dcterms:created xsi:type="dcterms:W3CDTF">1601-01-01T00:00:00Z</dcterms:created>
  <dcterms:modified xsi:type="dcterms:W3CDTF">2021-04-01T11:10:42Z</dcterms:modified>
</cp:coreProperties>
</file>