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307" r:id="rId2"/>
    <p:sldId id="309" r:id="rId3"/>
    <p:sldId id="310" r:id="rId4"/>
    <p:sldId id="312" r:id="rId5"/>
    <p:sldId id="311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210200-7DF4-489E-BD8B-46881881A973}" type="datetimeFigureOut">
              <a:rPr lang="zh-TW" altLang="en-US" smtClean="0"/>
              <a:t>2021/4/11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103507-8325-4A34-8E30-547794C4A2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1008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A5D57AA0-FFF8-4EA3-92E1-4A119612A5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AD44567-1D12-47C7-9C71-B3DFE650B724}" type="slidenum">
              <a:rPr kumimoji="1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DE887F4-171D-4983-9818-8E9EF49377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D65E88AB-5F8C-4DE9-8B64-946591537A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A54FED44-236F-497B-89C2-51B668D422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35CA35-0796-44DF-9BBE-FA565F736F62}" type="slidenum">
              <a:rPr kumimoji="1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6BC9F86E-8784-4FD3-8983-98F89B1E09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947769E4-FE8C-478B-9986-AB2FE73BAA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A54FED44-236F-497B-89C2-51B668D422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35CA35-0796-44DF-9BBE-FA565F736F62}" type="slidenum">
              <a:rPr kumimoji="1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6BC9F86E-8784-4FD3-8983-98F89B1E09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947769E4-FE8C-478B-9986-AB2FE73BAA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271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3E2AC4FB-49C1-4D71-A46D-A8ED3CE9857C}"/>
              </a:ext>
            </a:extLst>
          </p:cNvPr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770BF5AA-E7E3-4FA4-B344-4B58B89179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CBECE343-42DB-4D28-9C1F-31AF608FD8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 sz="1800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FDB94068-EBE6-4BEC-B7CA-415BBD9216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 sz="1800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04073946-5F73-477D-8AA2-6DF9176D76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1FE3DCA-DBC2-471D-957A-621E1CB498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 sz="1800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482115-B2A7-47C5-AD89-13A280FE1E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 sz="1800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C35F8AFF-F770-4295-97A6-90E301122D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 sz="1800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027E8F69-FC9B-4E06-97B5-2514BA0C7F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 sz="1800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2872B8C5-8473-40C7-AF0E-5971A60826E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 sz="1800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20800" y="18288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B8D49FEB-8635-48B6-B4F7-5D8D0D3AAC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320800" y="6248400"/>
            <a:ext cx="2540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0A1762D-0A84-4074-B731-8D855B9982C8}" type="datetime1">
              <a:rPr lang="zh-TW" altLang="en-US"/>
              <a:pPr>
                <a:defRPr/>
              </a:pPr>
              <a:t>2021/4/11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209DC308-A40D-45F0-BB62-18B755FB08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48400"/>
            <a:ext cx="6604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81ADAE91-BF47-4C70-ABB9-6475AF128A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9941DCCE-EDFC-4B45-8F7B-3B69CA0C7364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13719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20545D2-71CF-4005-B1DC-18A9B569B4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6153F-BF86-4CE5-B0CB-46003511A02B}" type="datetime1">
              <a:rPr lang="zh-TW" altLang="en-US"/>
              <a:pPr>
                <a:defRPr/>
              </a:pPr>
              <a:t>2021/4/11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72FAE50A-4981-44A0-BEB9-B070671852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F6B7DB8B-54A9-487C-B9F8-8096323E32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C358CF-0589-4342-B2E5-7139442F335A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36961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09567" y="381000"/>
            <a:ext cx="2597151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016001" y="381000"/>
            <a:ext cx="7590367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A222275E-A771-4B1C-B76E-ADEE6DEAC5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33976-19D3-44C2-AB79-3892F0C653AE}" type="datetime1">
              <a:rPr lang="zh-TW" altLang="en-US"/>
              <a:pPr>
                <a:defRPr/>
              </a:pPr>
              <a:t>2021/4/11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622DC391-0324-4A66-A436-5270478A90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D9EDC3FC-98AD-45F1-99EB-3C85A8604F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7B8EB9-A27F-49B2-8AF4-9ADA67AFD35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57472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1E936FC8-611C-4060-96A7-30AF6A8AF1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6096B-1584-4B42-BE9A-4A509BA668BA}" type="datetime1">
              <a:rPr lang="zh-TW" altLang="en-US"/>
              <a:pPr>
                <a:defRPr/>
              </a:pPr>
              <a:t>2021/4/11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76CA0FA5-E763-49B6-8AF6-A5F6086D84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959D35F2-3921-4AD2-92B9-1D4FE8BEE3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2710BB-7D26-4B2D-AE8C-F934658CB55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27695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272A808-9FBF-43CD-BF92-CFDCF3C449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16088-E7F7-4CE7-8EC9-AA1EB2261617}" type="datetime1">
              <a:rPr lang="zh-TW" altLang="en-US"/>
              <a:pPr>
                <a:defRPr/>
              </a:pPr>
              <a:t>2021/4/11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42B88C1-9616-47CD-8B81-03F3A3C83D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F84534-7E04-4861-B943-717021F5B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32FB3B-E1D6-424C-846F-58244346473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80925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016000" y="1524000"/>
            <a:ext cx="508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99200" y="1524000"/>
            <a:ext cx="508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724D5815-E2EC-43B2-BDB0-63B72F704F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94E7B-0479-4390-B110-907F6D03D89C}" type="datetime1">
              <a:rPr lang="zh-TW" altLang="en-US"/>
              <a:pPr>
                <a:defRPr/>
              </a:pPr>
              <a:t>2021/4/11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37F9BF89-5A3E-4C51-B691-DB53DD3778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0CFD0B7F-6B26-4DD9-9BF1-5C7942CB26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A798F7-5F62-461D-8E58-5EB99274C27F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215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3E86270D-A8F3-4B46-8904-A306F0A4D9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7C1EA-EC52-49EC-B423-CC71B8C7580B}" type="datetime1">
              <a:rPr lang="zh-TW" altLang="en-US"/>
              <a:pPr>
                <a:defRPr/>
              </a:pPr>
              <a:t>2021/4/11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13310B-1375-4CB2-8CA2-9E9ABC2FB6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2CC2987C-F46A-44DE-8AD5-5EB3D2876C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A565F2-3140-47A9-A2EE-7F60409C51D6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51117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5ED4253-5F79-49AF-9472-A6C617954E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F162F-7AF9-41BC-A102-0C43245CA83A}" type="datetime1">
              <a:rPr lang="zh-TW" altLang="en-US"/>
              <a:pPr>
                <a:defRPr/>
              </a:pPr>
              <a:t>2021/4/11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B57F3F60-41A4-480D-A8BF-9C2DB65567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6E0DADBC-4DA4-4836-A0FF-D27D877B26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F1944A-936B-4E67-9D51-70118F8CCC1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36478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04147A37-3FD8-4AF3-88A4-775F8EC764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B962A-4E81-43D4-AB4D-EF26D5E8A57D}" type="datetime1">
              <a:rPr lang="zh-TW" altLang="en-US"/>
              <a:pPr>
                <a:defRPr/>
              </a:pPr>
              <a:t>2021/4/11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EF779890-608E-466B-B1B4-151763A5B4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6E18F60B-703F-4F51-8322-31FFE3F815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2CDA2-EBBA-40FB-8651-41CCC999EFF6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79143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E8CA2698-FE61-4DFF-88A3-5452962EED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27DE4-6761-47E8-87E5-6411F0E74025}" type="datetime1">
              <a:rPr lang="zh-TW" altLang="en-US"/>
              <a:pPr>
                <a:defRPr/>
              </a:pPr>
              <a:t>2021/4/11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B75789A0-338E-49F2-BD2B-41CFA7B075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51A1292C-23FD-4220-8CFD-51CCA1F335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343D55-F1EE-418C-AD78-B26D8828084F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36233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229409-09AA-482E-8993-8EE5B843FF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CDF57-4150-4117-BA3E-938BE4EDE147}" type="datetime1">
              <a:rPr lang="zh-TW" altLang="en-US"/>
              <a:pPr>
                <a:defRPr/>
              </a:pPr>
              <a:t>2021/4/11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6D34DBB7-FE02-4EF2-9C4D-A21A84053A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8BA59A3E-5EBB-48C2-B09D-7E4F3C5ADB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84E186-9BC7-444D-978F-8D9DA57D5C09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45610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8A4F6651-504D-46D1-9580-5F69303E88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16000" y="381000"/>
            <a:ext cx="1039071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AE021411-8B2B-4BD3-A6DE-446C1D4B0E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16000" y="1524000"/>
            <a:ext cx="103632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2BDBB99E-4FAA-42FF-B8BE-0B6C1763809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3246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28DA882-029D-4CA3-8668-D2BC2C50FBC1}" type="datetime1">
              <a:rPr lang="zh-TW" altLang="en-US"/>
              <a:pPr>
                <a:defRPr/>
              </a:pPr>
              <a:t>2021/4/11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0DEBDC5C-A8A2-470A-ACF0-D0C3597558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49600" y="6324600"/>
            <a:ext cx="660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0A3E024E-6344-416B-9D00-2CC7D80CF83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3246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07CB8A96-2A4D-4C55-90B5-924028FB3A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172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6CC55144-6F2E-41AD-90E8-38B181D95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A6FE421-CB53-46F7-89CD-EA7C132A461E}" type="slidenum">
              <a:rPr kumimoji="0" lang="zh-TW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E4A8"/>
                </a:solidFill>
                <a:effectLst/>
                <a:uLnTx/>
                <a:uFillTx/>
                <a:latin typeface="Tahoma" panose="020B060403050404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E4A8"/>
              </a:solidFill>
              <a:effectLst/>
              <a:uLnTx/>
              <a:uFillTx/>
              <a:latin typeface="Tahom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BBC2EB0E-6DF8-40BD-82CB-C36D9AA3D7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10125: </a:t>
            </a:r>
            <a:r>
              <a:rPr lang="en-US" altLang="zh-TW" b="1" dirty="0" err="1">
                <a:latin typeface="Times New Roman" panose="02020603050405020304" pitchFamily="18" charset="0"/>
              </a:rPr>
              <a:t>Sumsets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41C15B6A-4BFB-49A1-A16B-E20852BA10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57726" y="1447800"/>
            <a:ext cx="11261558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10125: </a:t>
            </a:r>
            <a:r>
              <a:rPr lang="en-US" altLang="zh-TW" sz="2400" dirty="0" err="1">
                <a:latin typeface="Times New Roman" panose="02020603050405020304" pitchFamily="18" charset="0"/>
              </a:rPr>
              <a:t>Sumsets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蔡明霖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21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29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給一個皆為</a:t>
            </a:r>
            <a:r>
              <a:rPr lang="en-US" altLang="zh-TW" sz="2400" dirty="0">
                <a:latin typeface="Times New Roman" panose="02020603050405020304" pitchFamily="18" charset="0"/>
              </a:rPr>
              <a:t>int</a:t>
            </a:r>
            <a:r>
              <a:rPr lang="zh-TW" altLang="en-US" sz="2400" dirty="0">
                <a:latin typeface="Times New Roman" panose="02020603050405020304" pitchFamily="18" charset="0"/>
              </a:rPr>
              <a:t>的集合</a:t>
            </a:r>
            <a:r>
              <a:rPr lang="en-US" altLang="zh-TW" sz="2400" dirty="0">
                <a:latin typeface="Times New Roman" panose="02020603050405020304" pitchFamily="18" charset="0"/>
              </a:rPr>
              <a:t>S(1&lt;=</a:t>
            </a:r>
            <a:r>
              <a:rPr lang="zh-TW" altLang="en-US" sz="2400" dirty="0">
                <a:latin typeface="Times New Roman" panose="02020603050405020304" pitchFamily="18" charset="0"/>
              </a:rPr>
              <a:t>元素個數</a:t>
            </a:r>
            <a:r>
              <a:rPr lang="en-US" altLang="zh-TW" sz="2400" dirty="0">
                <a:latin typeface="Times New Roman" panose="02020603050405020304" pitchFamily="18" charset="0"/>
              </a:rPr>
              <a:t>(n)&lt;=1000),</a:t>
            </a:r>
            <a:r>
              <a:rPr lang="zh-TW" altLang="en-US" sz="2400" dirty="0">
                <a:latin typeface="Times New Roman" panose="02020603050405020304" pitchFamily="18" charset="0"/>
              </a:rPr>
              <a:t>我們需在其中找出最大的元素</a:t>
            </a:r>
            <a:r>
              <a:rPr lang="en-US" altLang="zh-TW" sz="2400" dirty="0">
                <a:latin typeface="Times New Roman" panose="02020603050405020304" pitchFamily="18" charset="0"/>
              </a:rPr>
              <a:t>d</a:t>
            </a:r>
            <a:r>
              <a:rPr lang="zh-TW" altLang="en-US" sz="2400" dirty="0">
                <a:latin typeface="Times New Roman" panose="02020603050405020304" pitchFamily="18" charset="0"/>
              </a:rPr>
              <a:t>，使得</a:t>
            </a:r>
            <a:r>
              <a:rPr lang="en-US" altLang="zh-TW" sz="2400" dirty="0">
                <a:latin typeface="Times New Roman" panose="02020603050405020304" pitchFamily="18" charset="0"/>
              </a:rPr>
              <a:t>d</a:t>
            </a:r>
            <a:r>
              <a:rPr lang="zh-TW" altLang="en-US" sz="2400" dirty="0">
                <a:latin typeface="Times New Roman" panose="02020603050405020304" pitchFamily="18" charset="0"/>
              </a:rPr>
              <a:t>滿足</a:t>
            </a:r>
            <a:r>
              <a:rPr lang="en-US" altLang="zh-TW" sz="2400" dirty="0">
                <a:latin typeface="Times New Roman" panose="02020603050405020304" pitchFamily="18" charset="0"/>
              </a:rPr>
              <a:t>d=</a:t>
            </a:r>
            <a:r>
              <a:rPr lang="en-US" altLang="zh-TW" sz="2400" dirty="0" err="1">
                <a:latin typeface="Times New Roman" panose="02020603050405020304" pitchFamily="18" charset="0"/>
              </a:rPr>
              <a:t>a+b+c</a:t>
            </a:r>
            <a:r>
              <a:rPr lang="zh-TW" altLang="en-US" sz="2400" dirty="0">
                <a:latin typeface="Times New Roman" panose="02020603050405020304" pitchFamily="18" charset="0"/>
              </a:rPr>
              <a:t>。其中</a:t>
            </a:r>
            <a:r>
              <a:rPr lang="en-US" altLang="zh-TW" sz="2400" dirty="0" err="1">
                <a:latin typeface="Times New Roman" panose="02020603050405020304" pitchFamily="18" charset="0"/>
              </a:rPr>
              <a:t>a,b,c,d</a:t>
            </a:r>
            <a:r>
              <a:rPr lang="zh-TW" altLang="en-US" sz="2400" dirty="0">
                <a:latin typeface="Times New Roman" panose="02020603050405020304" pitchFamily="18" charset="0"/>
              </a:rPr>
              <a:t>皆為</a:t>
            </a:r>
            <a:r>
              <a:rPr lang="en-US" altLang="zh-TW" sz="2400" dirty="0">
                <a:latin typeface="Times New Roman" panose="02020603050405020304" pitchFamily="18" charset="0"/>
              </a:rPr>
              <a:t>S</a:t>
            </a:r>
            <a:r>
              <a:rPr lang="zh-TW" altLang="en-US" sz="2400" dirty="0">
                <a:latin typeface="Times New Roman" panose="02020603050405020304" pitchFamily="18" charset="0"/>
              </a:rPr>
              <a:t>中相異的元素。當元素個數輸入為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時結束程式。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E77C4F61-CAA1-4BF4-8AB3-250BE0A04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6EB84BC-70AA-44DD-AB28-FDBBEBC49A4A}" type="slidenum">
              <a:rPr kumimoji="0" lang="zh-TW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E4A8"/>
                </a:solidFill>
                <a:effectLst/>
                <a:uLnTx/>
                <a:uFillTx/>
                <a:latin typeface="Tahoma" panose="020B060403050404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E4A8"/>
              </a:solidFill>
              <a:effectLst/>
              <a:uLnTx/>
              <a:uFillTx/>
              <a:latin typeface="Tahom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B8ACB55-FBD9-4AAF-B6B1-B9F9A36EBB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7687" y="-35511"/>
            <a:ext cx="11502189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da-DK" altLang="zh-TW" sz="2400" dirty="0">
                <a:latin typeface="Times New Roman" panose="02020603050405020304" pitchFamily="18" charset="0"/>
              </a:rPr>
              <a:t>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                 </a:t>
            </a:r>
            <a:r>
              <a:rPr lang="da-DK" altLang="zh-TW" sz="2400" dirty="0">
                <a:latin typeface="Times New Roman" panose="02020603050405020304" pitchFamily="18" charset="0"/>
              </a:rPr>
              <a:t>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                 </a:t>
            </a:r>
            <a:r>
              <a:rPr lang="da-DK" altLang="zh-TW" sz="2400" dirty="0">
                <a:latin typeface="Times New Roman" panose="02020603050405020304" pitchFamily="18" charset="0"/>
              </a:rPr>
              <a:t>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                 </a:t>
            </a:r>
            <a:r>
              <a:rPr lang="da-DK" altLang="zh-TW" sz="2400" dirty="0">
                <a:latin typeface="Times New Roman" panose="02020603050405020304" pitchFamily="18" charset="0"/>
              </a:rPr>
              <a:t>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                 </a:t>
            </a:r>
            <a:r>
              <a:rPr lang="da-DK" altLang="zh-TW" sz="2400" dirty="0">
                <a:latin typeface="Times New Roman" panose="02020603050405020304" pitchFamily="18" charset="0"/>
              </a:rPr>
              <a:t>7	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                 </a:t>
            </a:r>
            <a:r>
              <a:rPr lang="da-DK" altLang="zh-TW" sz="2400" dirty="0">
                <a:latin typeface="Times New Roman" panose="02020603050405020304" pitchFamily="18" charset="0"/>
              </a:rPr>
              <a:t>12					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                 </a:t>
            </a:r>
            <a:r>
              <a:rPr lang="da-DK" altLang="zh-TW" sz="2400" dirty="0">
                <a:latin typeface="Times New Roman" panose="02020603050405020304" pitchFamily="18" charset="0"/>
              </a:rPr>
              <a:t>5					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                 </a:t>
            </a:r>
            <a:r>
              <a:rPr lang="da-DK" altLang="zh-TW" sz="2400" dirty="0">
                <a:latin typeface="Times New Roman" panose="02020603050405020304" pitchFamily="18" charset="0"/>
              </a:rPr>
              <a:t>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                 </a:t>
            </a:r>
            <a:r>
              <a:rPr lang="da-DK" altLang="zh-TW" sz="2400" dirty="0">
                <a:latin typeface="Times New Roman" panose="02020603050405020304" pitchFamily="18" charset="0"/>
              </a:rPr>
              <a:t>16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                 </a:t>
            </a:r>
            <a:r>
              <a:rPr lang="da-DK" altLang="zh-TW" sz="2400" dirty="0">
                <a:latin typeface="Times New Roman" panose="02020603050405020304" pitchFamily="18" charset="0"/>
              </a:rPr>
              <a:t>64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                 </a:t>
            </a:r>
            <a:r>
              <a:rPr lang="da-DK" altLang="zh-TW" sz="2400" dirty="0">
                <a:latin typeface="Times New Roman" panose="02020603050405020304" pitchFamily="18" charset="0"/>
              </a:rPr>
              <a:t>256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                 </a:t>
            </a:r>
            <a:r>
              <a:rPr lang="da-DK" altLang="zh-TW" sz="2400" dirty="0">
                <a:latin typeface="Times New Roman" panose="02020603050405020304" pitchFamily="18" charset="0"/>
              </a:rPr>
              <a:t>1024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                 </a:t>
            </a:r>
            <a:r>
              <a:rPr lang="da-DK" altLang="zh-TW" sz="2400" dirty="0">
                <a:latin typeface="Times New Roman" panose="02020603050405020304" pitchFamily="18" charset="0"/>
              </a:rPr>
              <a:t>0</a:t>
            </a: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雖然題目敘述為集合，但題目卻也在測資說明的部分告訴我們實際上輸入皆為相異的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int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，因此我們不需考慮重複的數出現的情況。因為題目並未告訴我們測資是否有排序，因此我們必須先進行排序。再建立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個迴圈，最外層的由大到小決定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d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的值，另外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個內層迴圈則決定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a,b,c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的值。一旦找到符合的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a,b,c,d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便可跳出全部的迴圈，或是輸出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no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solution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箭號: 向右 3">
            <a:extLst>
              <a:ext uri="{FF2B5EF4-FFF2-40B4-BE49-F238E27FC236}">
                <a16:creationId xmlns:a16="http://schemas.microsoft.com/office/drawing/2014/main" id="{6792A140-2AAE-4D11-98DE-E6799C6FBEAB}"/>
              </a:ext>
            </a:extLst>
          </p:cNvPr>
          <p:cNvSpPr/>
          <p:nvPr/>
        </p:nvSpPr>
        <p:spPr bwMode="auto">
          <a:xfrm>
            <a:off x="5051395" y="1180730"/>
            <a:ext cx="978408" cy="484632"/>
          </a:xfrm>
          <a:prstGeom prst="rightArrow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5" name="箭號: 向右 4">
            <a:extLst>
              <a:ext uri="{FF2B5EF4-FFF2-40B4-BE49-F238E27FC236}">
                <a16:creationId xmlns:a16="http://schemas.microsoft.com/office/drawing/2014/main" id="{8A83E0D1-5BE8-4B6E-BE5A-D329DAA3EE2D}"/>
              </a:ext>
            </a:extLst>
          </p:cNvPr>
          <p:cNvSpPr/>
          <p:nvPr/>
        </p:nvSpPr>
        <p:spPr bwMode="auto">
          <a:xfrm>
            <a:off x="5117592" y="3141756"/>
            <a:ext cx="978408" cy="484632"/>
          </a:xfrm>
          <a:prstGeom prst="rightArrow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767228F8-5358-4695-8223-3CD7B6A870D1}"/>
              </a:ext>
            </a:extLst>
          </p:cNvPr>
          <p:cNvSpPr txBox="1"/>
          <p:nvPr/>
        </p:nvSpPr>
        <p:spPr>
          <a:xfrm>
            <a:off x="8857669" y="123838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da-DK" altLang="zh-TW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12</a:t>
            </a:r>
            <a:endParaRPr lang="zh-TW" altLang="en-US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F51A06BB-8EE1-4D44-B5A0-58EAE116A27F}"/>
              </a:ext>
            </a:extLst>
          </p:cNvPr>
          <p:cNvSpPr txBox="1"/>
          <p:nvPr/>
        </p:nvSpPr>
        <p:spPr>
          <a:xfrm>
            <a:off x="8367698" y="3244334"/>
            <a:ext cx="2994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solution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E77C4F61-CAA1-4BF4-8AB3-250BE0A04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6EB84BC-70AA-44DD-AB28-FDBBEBC49A4A}" type="slidenum">
              <a:rPr kumimoji="0" lang="zh-TW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E4A8"/>
                </a:solidFill>
                <a:effectLst/>
                <a:uLnTx/>
                <a:uFillTx/>
                <a:latin typeface="Tahoma" panose="020B060403050404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E4A8"/>
              </a:solidFill>
              <a:effectLst/>
              <a:uLnTx/>
              <a:uFillTx/>
              <a:latin typeface="Tahom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B8ACB55-FBD9-4AAF-B6B1-B9F9A36EBB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72715" y="685801"/>
            <a:ext cx="11502189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dirty="0">
                <a:latin typeface="Times New Roman" panose="02020603050405020304" pitchFamily="18" charset="0"/>
              </a:rPr>
              <a:t>     </a:t>
            </a:r>
            <a:r>
              <a:rPr lang="da-DK" altLang="zh-TW" sz="2400" dirty="0">
                <a:latin typeface="Times New Roman" panose="02020603050405020304" pitchFamily="18" charset="0"/>
              </a:rPr>
              <a:t>5	(</a:t>
            </a:r>
            <a:r>
              <a:rPr lang="zh-TW" altLang="en-US" sz="2400" dirty="0">
                <a:latin typeface="Times New Roman" panose="02020603050405020304" pitchFamily="18" charset="0"/>
              </a:rPr>
              <a:t>集合元素個數</a:t>
            </a:r>
            <a:r>
              <a:rPr lang="da-DK" altLang="zh-TW" sz="2400" dirty="0">
                <a:latin typeface="Times New Roman" panose="02020603050405020304" pitchFamily="18" charset="0"/>
              </a:rPr>
              <a:t>)				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                 </a:t>
            </a:r>
            <a:r>
              <a:rPr lang="da-DK" altLang="zh-TW" sz="2400" dirty="0">
                <a:latin typeface="Times New Roman" panose="02020603050405020304" pitchFamily="18" charset="0"/>
              </a:rPr>
              <a:t>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                 </a:t>
            </a:r>
            <a:r>
              <a:rPr lang="da-DK" altLang="zh-TW" sz="2400" dirty="0">
                <a:latin typeface="Times New Roman" panose="02020603050405020304" pitchFamily="18" charset="0"/>
              </a:rPr>
              <a:t>16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                 </a:t>
            </a:r>
            <a:r>
              <a:rPr lang="da-DK" altLang="zh-TW" sz="2400" dirty="0">
                <a:latin typeface="Times New Roman" panose="02020603050405020304" pitchFamily="18" charset="0"/>
              </a:rPr>
              <a:t>64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                 </a:t>
            </a:r>
            <a:r>
              <a:rPr lang="da-DK" altLang="zh-TW" sz="2400" dirty="0">
                <a:latin typeface="Times New Roman" panose="02020603050405020304" pitchFamily="18" charset="0"/>
              </a:rPr>
              <a:t>256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                 </a:t>
            </a:r>
            <a:r>
              <a:rPr lang="da-DK" altLang="zh-TW" sz="2400" dirty="0">
                <a:latin typeface="Times New Roman" panose="02020603050405020304" pitchFamily="18" charset="0"/>
              </a:rPr>
              <a:t>1024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                 </a:t>
            </a:r>
            <a:r>
              <a:rPr lang="da-DK" altLang="zh-TW" sz="2400" dirty="0">
                <a:latin typeface="Times New Roman" panose="02020603050405020304" pitchFamily="18" charset="0"/>
              </a:rPr>
              <a:t>0	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結束輸入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箭號: 向右 5">
            <a:extLst>
              <a:ext uri="{FF2B5EF4-FFF2-40B4-BE49-F238E27FC236}">
                <a16:creationId xmlns:a16="http://schemas.microsoft.com/office/drawing/2014/main" id="{3B755A4B-EB00-45C3-8620-0DF45C5EA3D8}"/>
              </a:ext>
            </a:extLst>
          </p:cNvPr>
          <p:cNvSpPr/>
          <p:nvPr/>
        </p:nvSpPr>
        <p:spPr bwMode="auto">
          <a:xfrm>
            <a:off x="4350058" y="1464816"/>
            <a:ext cx="3027286" cy="772357"/>
          </a:xfrm>
          <a:prstGeom prst="rightArrow">
            <a:avLst/>
          </a:prstGeom>
          <a:solidFill>
            <a:schemeClr val="tx1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7866DC97-A4A4-4F61-9A13-985DC76E60B2}"/>
              </a:ext>
            </a:extLst>
          </p:cNvPr>
          <p:cNvSpPr txBox="1"/>
          <p:nvPr/>
        </p:nvSpPr>
        <p:spPr>
          <a:xfrm>
            <a:off x="4714043" y="1117340"/>
            <a:ext cx="20241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After sort()</a:t>
            </a:r>
            <a:endParaRPr lang="zh-TW" altLang="en-US" sz="2400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ED82B58F-CF18-4D65-8621-E55C4089999B}"/>
              </a:ext>
            </a:extLst>
          </p:cNvPr>
          <p:cNvSpPr txBox="1"/>
          <p:nvPr/>
        </p:nvSpPr>
        <p:spPr>
          <a:xfrm>
            <a:off x="8271106" y="1276605"/>
            <a:ext cx="8700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1800" dirty="0">
                <a:latin typeface="Times New Roman" panose="02020603050405020304" pitchFamily="18" charset="0"/>
              </a:rPr>
              <a:t> </a:t>
            </a:r>
            <a:r>
              <a:rPr lang="da-DK" altLang="zh-TW" sz="2400" dirty="0">
                <a:latin typeface="Times New Roman" panose="02020603050405020304" pitchFamily="18" charset="0"/>
              </a:rPr>
              <a:t>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da-DK" altLang="zh-TW" sz="2400" dirty="0">
                <a:latin typeface="Times New Roman" panose="02020603050405020304" pitchFamily="18" charset="0"/>
              </a:rPr>
              <a:t>16</a:t>
            </a:r>
            <a:r>
              <a:rPr lang="zh-TW" altLang="en-US" sz="2400" dirty="0">
                <a:latin typeface="Times New Roman" panose="02020603050405020304" pitchFamily="18" charset="0"/>
              </a:rPr>
              <a:t>                     </a:t>
            </a:r>
            <a:r>
              <a:rPr lang="da-DK" altLang="zh-TW" sz="2400" dirty="0">
                <a:latin typeface="Times New Roman" panose="02020603050405020304" pitchFamily="18" charset="0"/>
              </a:rPr>
              <a:t>64</a:t>
            </a:r>
            <a:r>
              <a:rPr lang="zh-TW" altLang="en-US" sz="2400" dirty="0">
                <a:latin typeface="Times New Roman" panose="02020603050405020304" pitchFamily="18" charset="0"/>
              </a:rPr>
              <a:t>                    </a:t>
            </a:r>
            <a:r>
              <a:rPr lang="da-DK" altLang="zh-TW" sz="2400" dirty="0">
                <a:latin typeface="Times New Roman" panose="02020603050405020304" pitchFamily="18" charset="0"/>
              </a:rPr>
              <a:t>256</a:t>
            </a:r>
            <a:r>
              <a:rPr lang="zh-TW" altLang="en-US" sz="2400" dirty="0">
                <a:latin typeface="Times New Roman" panose="02020603050405020304" pitchFamily="18" charset="0"/>
              </a:rPr>
              <a:t>                        </a:t>
            </a:r>
            <a:r>
              <a:rPr lang="da-DK" altLang="zh-TW" sz="2400" dirty="0">
                <a:latin typeface="Times New Roman" panose="02020603050405020304" pitchFamily="18" charset="0"/>
              </a:rPr>
              <a:t>1024</a:t>
            </a:r>
          </a:p>
        </p:txBody>
      </p:sp>
      <p:graphicFrame>
        <p:nvGraphicFramePr>
          <p:cNvPr id="15" name="表格 15">
            <a:extLst>
              <a:ext uri="{FF2B5EF4-FFF2-40B4-BE49-F238E27FC236}">
                <a16:creationId xmlns:a16="http://schemas.microsoft.com/office/drawing/2014/main" id="{564DCF9B-D26E-4D3C-B03F-3579AD4836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398354"/>
              </p:ext>
            </p:extLst>
          </p:nvPr>
        </p:nvGraphicFramePr>
        <p:xfrm>
          <a:off x="1685772" y="3806159"/>
          <a:ext cx="8355858" cy="134980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92643">
                  <a:extLst>
                    <a:ext uri="{9D8B030D-6E8A-4147-A177-3AD203B41FA5}">
                      <a16:colId xmlns:a16="http://schemas.microsoft.com/office/drawing/2014/main" val="3015197396"/>
                    </a:ext>
                  </a:extLst>
                </a:gridCol>
                <a:gridCol w="1392643">
                  <a:extLst>
                    <a:ext uri="{9D8B030D-6E8A-4147-A177-3AD203B41FA5}">
                      <a16:colId xmlns:a16="http://schemas.microsoft.com/office/drawing/2014/main" val="2051202469"/>
                    </a:ext>
                  </a:extLst>
                </a:gridCol>
                <a:gridCol w="1392643">
                  <a:extLst>
                    <a:ext uri="{9D8B030D-6E8A-4147-A177-3AD203B41FA5}">
                      <a16:colId xmlns:a16="http://schemas.microsoft.com/office/drawing/2014/main" val="569020233"/>
                    </a:ext>
                  </a:extLst>
                </a:gridCol>
                <a:gridCol w="1392643">
                  <a:extLst>
                    <a:ext uri="{9D8B030D-6E8A-4147-A177-3AD203B41FA5}">
                      <a16:colId xmlns:a16="http://schemas.microsoft.com/office/drawing/2014/main" val="2206123552"/>
                    </a:ext>
                  </a:extLst>
                </a:gridCol>
                <a:gridCol w="1392643">
                  <a:extLst>
                    <a:ext uri="{9D8B030D-6E8A-4147-A177-3AD203B41FA5}">
                      <a16:colId xmlns:a16="http://schemas.microsoft.com/office/drawing/2014/main" val="3993281832"/>
                    </a:ext>
                  </a:extLst>
                </a:gridCol>
                <a:gridCol w="1392643">
                  <a:extLst>
                    <a:ext uri="{9D8B030D-6E8A-4147-A177-3AD203B41FA5}">
                      <a16:colId xmlns:a16="http://schemas.microsoft.com/office/drawing/2014/main" val="2813724985"/>
                    </a:ext>
                  </a:extLst>
                </a:gridCol>
              </a:tblGrid>
              <a:tr h="674902">
                <a:tc>
                  <a:txBody>
                    <a:bodyPr/>
                    <a:lstStyle/>
                    <a:p>
                      <a:r>
                        <a:rPr lang="en-US" altLang="zh-TW" sz="1600" dirty="0"/>
                        <a:t>Array index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5236161"/>
                  </a:ext>
                </a:extLst>
              </a:tr>
              <a:tr h="674902">
                <a:tc>
                  <a:txBody>
                    <a:bodyPr/>
                    <a:lstStyle/>
                    <a:p>
                      <a:r>
                        <a:rPr lang="en-US" altLang="zh-TW" dirty="0"/>
                        <a:t>Value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256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1024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3978590"/>
                  </a:ext>
                </a:extLst>
              </a:tr>
            </a:tbl>
          </a:graphicData>
        </a:graphic>
      </p:graphicFrame>
      <p:sp>
        <p:nvSpPr>
          <p:cNvPr id="18" name="文字方塊 17">
            <a:extLst>
              <a:ext uri="{FF2B5EF4-FFF2-40B4-BE49-F238E27FC236}">
                <a16:creationId xmlns:a16="http://schemas.microsoft.com/office/drawing/2014/main" id="{EEFBA36C-0EAF-413F-8C4E-76241CBC00AB}"/>
              </a:ext>
            </a:extLst>
          </p:cNvPr>
          <p:cNvSpPr txBox="1"/>
          <p:nvPr/>
        </p:nvSpPr>
        <p:spPr>
          <a:xfrm>
            <a:off x="128662" y="5214721"/>
            <a:ext cx="31884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d=1024,a=2,b=16,c=64</a:t>
            </a:r>
          </a:p>
          <a:p>
            <a:r>
              <a:rPr lang="en-US" altLang="zh-TW" dirty="0"/>
              <a:t>		  c=256</a:t>
            </a:r>
          </a:p>
          <a:p>
            <a:r>
              <a:rPr lang="en-US" altLang="zh-TW" dirty="0"/>
              <a:t>	      b=64,c=256</a:t>
            </a:r>
          </a:p>
          <a:p>
            <a:r>
              <a:rPr lang="en-US" altLang="zh-TW" dirty="0"/>
              <a:t>            a=16,b=64,c=256</a:t>
            </a:r>
            <a:endParaRPr lang="zh-TW" altLang="en-US" dirty="0"/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79881627-A972-4C6A-8E45-4958A4B798AE}"/>
              </a:ext>
            </a:extLst>
          </p:cNvPr>
          <p:cNvSpPr txBox="1"/>
          <p:nvPr/>
        </p:nvSpPr>
        <p:spPr>
          <a:xfrm>
            <a:off x="3391270" y="5204647"/>
            <a:ext cx="40659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d=256,a=2,b=16,c=64</a:t>
            </a:r>
          </a:p>
          <a:p>
            <a:r>
              <a:rPr lang="en-US" altLang="zh-TW" dirty="0"/>
              <a:t>                          c=1024</a:t>
            </a:r>
          </a:p>
          <a:p>
            <a:r>
              <a:rPr lang="zh-TW" altLang="en-US" dirty="0"/>
              <a:t>                 </a:t>
            </a:r>
            <a:r>
              <a:rPr lang="en-US" altLang="zh-TW" dirty="0"/>
              <a:t>b=64,c=1024</a:t>
            </a:r>
          </a:p>
          <a:p>
            <a:r>
              <a:rPr lang="en-US" altLang="zh-TW" dirty="0"/>
              <a:t>          a=16,b=64,c=1024</a:t>
            </a:r>
            <a:endParaRPr lang="zh-TW" altLang="en-US" dirty="0"/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DF296C26-4D25-4CE9-B4AA-660423FA8B1E}"/>
              </a:ext>
            </a:extLst>
          </p:cNvPr>
          <p:cNvSpPr txBox="1"/>
          <p:nvPr/>
        </p:nvSpPr>
        <p:spPr>
          <a:xfrm>
            <a:off x="6435690" y="5222658"/>
            <a:ext cx="29835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d=64,a=2,b=16,c=256</a:t>
            </a:r>
          </a:p>
          <a:p>
            <a:r>
              <a:rPr lang="en-US" altLang="zh-TW" dirty="0"/>
              <a:t>                        c=1024</a:t>
            </a:r>
          </a:p>
          <a:p>
            <a:r>
              <a:rPr lang="en-US" altLang="zh-TW" dirty="0"/>
              <a:t>                b=256,c=1024</a:t>
            </a:r>
          </a:p>
          <a:p>
            <a:r>
              <a:rPr lang="en-US" altLang="zh-TW" dirty="0"/>
              <a:t>         a=16,b=256,c=1024</a:t>
            </a:r>
            <a:endParaRPr lang="zh-TW" altLang="en-US" dirty="0"/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9F0E7F97-126A-4498-89BB-11F51623EF6F}"/>
              </a:ext>
            </a:extLst>
          </p:cNvPr>
          <p:cNvSpPr txBox="1"/>
          <p:nvPr/>
        </p:nvSpPr>
        <p:spPr>
          <a:xfrm>
            <a:off x="9794080" y="5222658"/>
            <a:ext cx="19323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d=16</a:t>
            </a:r>
            <a:r>
              <a:rPr lang="zh-TW" altLang="en-US" dirty="0"/>
              <a:t>  </a:t>
            </a:r>
            <a:r>
              <a:rPr lang="en-US" altLang="zh-TW" dirty="0"/>
              <a:t>d=2</a:t>
            </a:r>
          </a:p>
          <a:p>
            <a:r>
              <a:rPr lang="zh-TW" altLang="en-US" dirty="0"/>
              <a:t>皆不可</a:t>
            </a:r>
            <a:endParaRPr lang="en-US" altLang="zh-TW" dirty="0"/>
          </a:p>
          <a:p>
            <a:r>
              <a:rPr lang="zh-TW" altLang="en-US" dirty="0"/>
              <a:t>所以</a:t>
            </a:r>
            <a:r>
              <a:rPr lang="en-US" altLang="zh-TW" dirty="0"/>
              <a:t>no solution</a:t>
            </a:r>
            <a:endParaRPr lang="zh-TW" altLang="en-US" dirty="0"/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F4835D60-EC6B-4782-9DBB-3258229137E6}"/>
              </a:ext>
            </a:extLst>
          </p:cNvPr>
          <p:cNvSpPr txBox="1"/>
          <p:nvPr/>
        </p:nvSpPr>
        <p:spPr>
          <a:xfrm>
            <a:off x="9197267" y="335935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d</a:t>
            </a:r>
            <a:endParaRPr lang="zh-TW" altLang="en-US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B7BA7146-F6DD-4D79-AC9E-92813BC67200}"/>
              </a:ext>
            </a:extLst>
          </p:cNvPr>
          <p:cNvSpPr txBox="1"/>
          <p:nvPr/>
        </p:nvSpPr>
        <p:spPr>
          <a:xfrm>
            <a:off x="3630968" y="3436827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8CB1505-18A7-46B3-B427-E6C4D1E33DE0}"/>
              </a:ext>
            </a:extLst>
          </p:cNvPr>
          <p:cNvSpPr txBox="1"/>
          <p:nvPr/>
        </p:nvSpPr>
        <p:spPr>
          <a:xfrm>
            <a:off x="4828094" y="3370132"/>
            <a:ext cx="89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b=a+1</a:t>
            </a:r>
            <a:endParaRPr lang="zh-TW" altLang="en-US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6A6FC526-B959-4548-AFF0-C43C30AA2482}"/>
              </a:ext>
            </a:extLst>
          </p:cNvPr>
          <p:cNvSpPr txBox="1"/>
          <p:nvPr/>
        </p:nvSpPr>
        <p:spPr>
          <a:xfrm>
            <a:off x="6096000" y="3370132"/>
            <a:ext cx="881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c=b+1</a:t>
            </a:r>
            <a:endParaRPr lang="zh-TW" altLang="en-US" dirty="0"/>
          </a:p>
        </p:txBody>
      </p:sp>
      <p:sp>
        <p:nvSpPr>
          <p:cNvPr id="11" name="箭號: 向左 10">
            <a:extLst>
              <a:ext uri="{FF2B5EF4-FFF2-40B4-BE49-F238E27FC236}">
                <a16:creationId xmlns:a16="http://schemas.microsoft.com/office/drawing/2014/main" id="{FD925905-8CCE-4CFA-92A9-342DEB469C5E}"/>
              </a:ext>
            </a:extLst>
          </p:cNvPr>
          <p:cNvSpPr/>
          <p:nvPr/>
        </p:nvSpPr>
        <p:spPr bwMode="auto">
          <a:xfrm>
            <a:off x="8531441" y="3359355"/>
            <a:ext cx="665826" cy="369332"/>
          </a:xfrm>
          <a:prstGeom prst="lef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2" name="箭號: 向右 21">
            <a:extLst>
              <a:ext uri="{FF2B5EF4-FFF2-40B4-BE49-F238E27FC236}">
                <a16:creationId xmlns:a16="http://schemas.microsoft.com/office/drawing/2014/main" id="{4A12E4D9-26CF-4D2B-BBF8-B054F1F6A4A7}"/>
              </a:ext>
            </a:extLst>
          </p:cNvPr>
          <p:cNvSpPr/>
          <p:nvPr/>
        </p:nvSpPr>
        <p:spPr bwMode="auto">
          <a:xfrm>
            <a:off x="6936792" y="3383697"/>
            <a:ext cx="898003" cy="32064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6695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DBC5EB7-56ED-4CB2-9460-F7FE0A2C6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335633"/>
            <a:ext cx="10363200" cy="46482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dirty="0">
                <a:latin typeface="Times New Roman" panose="02020603050405020304" pitchFamily="18" charset="0"/>
              </a:rPr>
              <a:t>    </a:t>
            </a:r>
            <a:r>
              <a:rPr lang="zh-TW" altLang="en-US" sz="3200" dirty="0">
                <a:latin typeface="Times New Roman" panose="02020603050405020304" pitchFamily="18" charset="0"/>
              </a:rPr>
              <a:t> </a:t>
            </a:r>
            <a:r>
              <a:rPr lang="da-DK" altLang="zh-TW" sz="2400" dirty="0">
                <a:latin typeface="Times New Roman" panose="02020603050405020304" pitchFamily="18" charset="0"/>
              </a:rPr>
              <a:t>5 </a:t>
            </a:r>
            <a:r>
              <a:rPr lang="zh-TW" altLang="en-US" sz="2400" dirty="0">
                <a:latin typeface="Times New Roman" panose="02020603050405020304" pitchFamily="18" charset="0"/>
              </a:rPr>
              <a:t>   </a:t>
            </a:r>
            <a:r>
              <a:rPr lang="da-DK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集合元素個數</a:t>
            </a:r>
            <a:r>
              <a:rPr lang="da-DK" altLang="zh-TW" sz="2400" dirty="0">
                <a:latin typeface="Times New Roman" panose="02020603050405020304" pitchFamily="18" charset="0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</a:t>
            </a:r>
            <a:r>
              <a:rPr lang="da-DK" altLang="zh-TW" sz="2400" dirty="0">
                <a:latin typeface="Times New Roman" panose="02020603050405020304" pitchFamily="18" charset="0"/>
              </a:rPr>
              <a:t>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</a:t>
            </a:r>
            <a:r>
              <a:rPr lang="da-DK" altLang="zh-TW" sz="2400" dirty="0">
                <a:latin typeface="Times New Roman" panose="02020603050405020304" pitchFamily="18" charset="0"/>
              </a:rPr>
              <a:t>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</a:t>
            </a:r>
            <a:r>
              <a:rPr lang="da-DK" altLang="zh-TW" sz="2400" dirty="0">
                <a:latin typeface="Times New Roman" panose="02020603050405020304" pitchFamily="18" charset="0"/>
              </a:rPr>
              <a:t>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</a:t>
            </a:r>
            <a:r>
              <a:rPr lang="da-DK" altLang="zh-TW" sz="2400" dirty="0">
                <a:latin typeface="Times New Roman" panose="02020603050405020304" pitchFamily="18" charset="0"/>
              </a:rPr>
              <a:t>7	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</a:t>
            </a:r>
            <a:r>
              <a:rPr lang="da-DK" altLang="zh-TW" sz="2400" dirty="0">
                <a:latin typeface="Times New Roman" panose="02020603050405020304" pitchFamily="18" charset="0"/>
              </a:rPr>
              <a:t>12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    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結束輸入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dirty="0"/>
              <a:t> 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C212E7D-3DDA-4347-8E3C-A37DF3945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10BB-7D26-4B2D-AE8C-F934658CB551}" type="slidenum">
              <a:rPr lang="zh-TW" altLang="en-US" smtClean="0"/>
              <a:pPr/>
              <a:t>4</a:t>
            </a:fld>
            <a:endParaRPr lang="en-US" altLang="zh-TW"/>
          </a:p>
        </p:txBody>
      </p:sp>
      <p:sp>
        <p:nvSpPr>
          <p:cNvPr id="5" name="箭號: 向右 4">
            <a:extLst>
              <a:ext uri="{FF2B5EF4-FFF2-40B4-BE49-F238E27FC236}">
                <a16:creationId xmlns:a16="http://schemas.microsoft.com/office/drawing/2014/main" id="{072ECB82-2ADE-4B08-BD70-59B50E73502B}"/>
              </a:ext>
            </a:extLst>
          </p:cNvPr>
          <p:cNvSpPr/>
          <p:nvPr/>
        </p:nvSpPr>
        <p:spPr bwMode="auto">
          <a:xfrm>
            <a:off x="4350058" y="1464816"/>
            <a:ext cx="3027286" cy="772357"/>
          </a:xfrm>
          <a:prstGeom prst="rightArrow">
            <a:avLst/>
          </a:prstGeom>
          <a:solidFill>
            <a:schemeClr val="tx1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8EA5FF5D-C499-4E96-8202-3BEB02953D8E}"/>
              </a:ext>
            </a:extLst>
          </p:cNvPr>
          <p:cNvSpPr txBox="1"/>
          <p:nvPr/>
        </p:nvSpPr>
        <p:spPr>
          <a:xfrm>
            <a:off x="4714043" y="1117340"/>
            <a:ext cx="20241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After sort()</a:t>
            </a:r>
            <a:endParaRPr lang="zh-TW" altLang="en-US" sz="2400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DFD9E903-B3D1-4149-9A12-468E066ACA92}"/>
              </a:ext>
            </a:extLst>
          </p:cNvPr>
          <p:cNvSpPr txBox="1"/>
          <p:nvPr/>
        </p:nvSpPr>
        <p:spPr>
          <a:xfrm>
            <a:off x="7500410" y="753837"/>
            <a:ext cx="2954655" cy="20497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1" lang="zh-TW" alt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/>
              </a:rPr>
              <a:t>       </a:t>
            </a:r>
            <a:r>
              <a:rPr kumimoji="1" lang="da-DK" altLang="zh-TW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1" lang="zh-TW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       </a:t>
            </a:r>
            <a:r>
              <a:rPr kumimoji="1" lang="da-DK" altLang="zh-TW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3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1" lang="zh-TW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       </a:t>
            </a:r>
            <a:r>
              <a:rPr kumimoji="1" lang="da-DK" altLang="zh-TW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5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1" lang="zh-TW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       </a:t>
            </a:r>
            <a:r>
              <a:rPr kumimoji="1" lang="da-DK" altLang="zh-TW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7			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1" lang="zh-TW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       </a:t>
            </a:r>
            <a:r>
              <a:rPr kumimoji="1" lang="da-DK" altLang="zh-TW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12</a:t>
            </a:r>
            <a:endParaRPr lang="zh-TW" altLang="en-US" sz="2400" dirty="0"/>
          </a:p>
        </p:txBody>
      </p:sp>
      <p:graphicFrame>
        <p:nvGraphicFramePr>
          <p:cNvPr id="8" name="表格 15">
            <a:extLst>
              <a:ext uri="{FF2B5EF4-FFF2-40B4-BE49-F238E27FC236}">
                <a16:creationId xmlns:a16="http://schemas.microsoft.com/office/drawing/2014/main" id="{EC220A6C-45DD-4FFE-AB94-2741C09403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691579"/>
              </p:ext>
            </p:extLst>
          </p:nvPr>
        </p:nvGraphicFramePr>
        <p:xfrm>
          <a:off x="1685772" y="3806159"/>
          <a:ext cx="8355858" cy="134980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92643">
                  <a:extLst>
                    <a:ext uri="{9D8B030D-6E8A-4147-A177-3AD203B41FA5}">
                      <a16:colId xmlns:a16="http://schemas.microsoft.com/office/drawing/2014/main" val="3015197396"/>
                    </a:ext>
                  </a:extLst>
                </a:gridCol>
                <a:gridCol w="1392643">
                  <a:extLst>
                    <a:ext uri="{9D8B030D-6E8A-4147-A177-3AD203B41FA5}">
                      <a16:colId xmlns:a16="http://schemas.microsoft.com/office/drawing/2014/main" val="2051202469"/>
                    </a:ext>
                  </a:extLst>
                </a:gridCol>
                <a:gridCol w="1392643">
                  <a:extLst>
                    <a:ext uri="{9D8B030D-6E8A-4147-A177-3AD203B41FA5}">
                      <a16:colId xmlns:a16="http://schemas.microsoft.com/office/drawing/2014/main" val="569020233"/>
                    </a:ext>
                  </a:extLst>
                </a:gridCol>
                <a:gridCol w="1392643">
                  <a:extLst>
                    <a:ext uri="{9D8B030D-6E8A-4147-A177-3AD203B41FA5}">
                      <a16:colId xmlns:a16="http://schemas.microsoft.com/office/drawing/2014/main" val="2206123552"/>
                    </a:ext>
                  </a:extLst>
                </a:gridCol>
                <a:gridCol w="1392643">
                  <a:extLst>
                    <a:ext uri="{9D8B030D-6E8A-4147-A177-3AD203B41FA5}">
                      <a16:colId xmlns:a16="http://schemas.microsoft.com/office/drawing/2014/main" val="3993281832"/>
                    </a:ext>
                  </a:extLst>
                </a:gridCol>
                <a:gridCol w="1392643">
                  <a:extLst>
                    <a:ext uri="{9D8B030D-6E8A-4147-A177-3AD203B41FA5}">
                      <a16:colId xmlns:a16="http://schemas.microsoft.com/office/drawing/2014/main" val="2813724985"/>
                    </a:ext>
                  </a:extLst>
                </a:gridCol>
              </a:tblGrid>
              <a:tr h="674902">
                <a:tc>
                  <a:txBody>
                    <a:bodyPr/>
                    <a:lstStyle/>
                    <a:p>
                      <a:r>
                        <a:rPr lang="en-US" altLang="zh-TW" sz="1600" dirty="0"/>
                        <a:t>Array index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5236161"/>
                  </a:ext>
                </a:extLst>
              </a:tr>
              <a:tr h="674902">
                <a:tc>
                  <a:txBody>
                    <a:bodyPr/>
                    <a:lstStyle/>
                    <a:p>
                      <a:r>
                        <a:rPr lang="en-US" altLang="zh-TW" dirty="0"/>
                        <a:t>Value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3978590"/>
                  </a:ext>
                </a:extLst>
              </a:tr>
            </a:tbl>
          </a:graphicData>
        </a:graphic>
      </p:graphicFrame>
      <p:sp>
        <p:nvSpPr>
          <p:cNvPr id="9" name="文字方塊 8">
            <a:extLst>
              <a:ext uri="{FF2B5EF4-FFF2-40B4-BE49-F238E27FC236}">
                <a16:creationId xmlns:a16="http://schemas.microsoft.com/office/drawing/2014/main" id="{EE62B9DB-99B5-479F-BAE3-C83ABCDFC933}"/>
              </a:ext>
            </a:extLst>
          </p:cNvPr>
          <p:cNvSpPr txBox="1"/>
          <p:nvPr/>
        </p:nvSpPr>
        <p:spPr>
          <a:xfrm>
            <a:off x="1880676" y="5165375"/>
            <a:ext cx="31884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d=12,a=2,b=3,c=5</a:t>
            </a:r>
          </a:p>
          <a:p>
            <a:r>
              <a:rPr lang="en-US" altLang="zh-TW" dirty="0"/>
              <a:t>	</a:t>
            </a:r>
            <a:r>
              <a:rPr lang="zh-TW" altLang="en-US" dirty="0"/>
              <a:t>         </a:t>
            </a:r>
            <a:r>
              <a:rPr lang="en-US" altLang="zh-TW" dirty="0"/>
              <a:t>c=7</a:t>
            </a:r>
          </a:p>
          <a:p>
            <a:r>
              <a:rPr lang="en-US" altLang="zh-TW" dirty="0"/>
              <a:t>        </a:t>
            </a:r>
            <a:r>
              <a:rPr lang="en-US" altLang="zh-TW">
                <a:solidFill>
                  <a:srgbClr val="FF0000"/>
                </a:solidFill>
              </a:rPr>
              <a:t>a=2,b=3,</a:t>
            </a:r>
            <a:r>
              <a:rPr lang="en-US" altLang="zh-TW" dirty="0">
                <a:solidFill>
                  <a:srgbClr val="FF0000"/>
                </a:solidFill>
              </a:rPr>
              <a:t>c=7</a:t>
            </a:r>
            <a:r>
              <a:rPr lang="zh-TW" altLang="en-US" dirty="0">
                <a:solidFill>
                  <a:srgbClr val="FF0000"/>
                </a:solidFill>
              </a:rPr>
              <a:t>  成功 </a:t>
            </a:r>
          </a:p>
        </p:txBody>
      </p:sp>
      <p:sp>
        <p:nvSpPr>
          <p:cNvPr id="10" name="箭號: 向右 9">
            <a:extLst>
              <a:ext uri="{FF2B5EF4-FFF2-40B4-BE49-F238E27FC236}">
                <a16:creationId xmlns:a16="http://schemas.microsoft.com/office/drawing/2014/main" id="{5E71C6D0-B810-4C5B-9647-9C1C26BCBCE0}"/>
              </a:ext>
            </a:extLst>
          </p:cNvPr>
          <p:cNvSpPr/>
          <p:nvPr/>
        </p:nvSpPr>
        <p:spPr bwMode="auto">
          <a:xfrm>
            <a:off x="4652677" y="5568151"/>
            <a:ext cx="1443323" cy="435475"/>
          </a:xfrm>
          <a:prstGeom prst="rightArrow">
            <a:avLst/>
          </a:prstGeom>
          <a:solidFill>
            <a:schemeClr val="tx1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F9CC97C5-F99F-45AF-B039-B51CE81FE863}"/>
              </a:ext>
            </a:extLst>
          </p:cNvPr>
          <p:cNvSpPr txBox="1"/>
          <p:nvPr/>
        </p:nvSpPr>
        <p:spPr>
          <a:xfrm>
            <a:off x="6903883" y="5555614"/>
            <a:ext cx="713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6896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AA38FD97-5B5D-4247-BE68-66DDE849728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討論：</a:t>
                </a:r>
              </a:p>
              <a:p>
                <a:pPr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r>
                  <a:rPr lang="zh-TW" altLang="en-US" sz="2400" dirty="0">
                    <a:latin typeface="Times New Roman" panose="02020603050405020304" pitchFamily="18" charset="0"/>
                  </a:rPr>
                  <a:t>	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(1)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雖此題不需考慮，但若有集合內元素重複輸入的情況，則需進行檢查。因為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C++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並無內建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set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的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data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type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，因此可能需要自己做一個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set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的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class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。</a:t>
                </a: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</a:rPr>
                  <a:t>	(2)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答案可能為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0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或負數，因此陣列內所有從大至小的值皆須測試。</a:t>
                </a: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</a:rPr>
                  <a:t>	(3)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一開始以為會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TLE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的方法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(O(n)=</a:t>
                </a:r>
                <a:r>
                  <a:rPr lang="en-US" altLang="zh-TW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altLang="zh-TW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</a:rPr>
                  <a:t>)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結果可以過。網路上許多解法是用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a + b = d – c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並判斷</a:t>
                </a:r>
                <a:r>
                  <a:rPr lang="en-US" altLang="zh-TW" sz="2400" dirty="0" err="1">
                    <a:latin typeface="Times New Roman" panose="02020603050405020304" pitchFamily="18" charset="0"/>
                  </a:rPr>
                  <a:t>a,b,c,d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有無重複。左右各需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altLang="zh-TW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zh-TW" altLang="en-US" sz="2400" i="1">
                        <a:latin typeface="Cambria Math" panose="02040503050406030204" pitchFamily="18" charset="0"/>
                      </a:rPr>
                      <m:t>的計算</m:t>
                    </m:r>
                    <m:r>
                      <a:rPr lang="zh-TW" altLang="en-US" sz="2400" i="1" smtClean="0">
                        <a:latin typeface="Cambria Math" panose="02040503050406030204" pitchFamily="18" charset="0"/>
                      </a:rPr>
                      <m:t>次數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zh-TW" altLang="en-US" sz="2400" i="1" smtClean="0">
                        <a:latin typeface="Cambria Math" panose="02040503050406030204" pitchFamily="18" charset="0"/>
                      </a:rPr>
                      <m:t>約需要</m:t>
                    </m:r>
                  </m:oMath>
                </a14:m>
                <a:r>
                  <a:rPr lang="en-US" altLang="zh-TW" sz="2400" dirty="0"/>
                  <a:t>n(n-1)/2=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zh-TW" altLang="en-US" sz="2400" dirty="0"/>
                  <a:t>的時間</a:t>
                </a:r>
                <a:r>
                  <a:rPr lang="en-US" altLang="zh-TW" sz="2400" dirty="0"/>
                  <a:t>)</a:t>
                </a:r>
                <a:r>
                  <a:rPr lang="zh-TW" altLang="en-US" sz="2400" dirty="0"/>
                  <a:t>；再將兩者的所有結果作排序</a:t>
                </a:r>
                <a:r>
                  <a:rPr lang="en-US" altLang="zh-TW" sz="2400" dirty="0"/>
                  <a:t>(</a:t>
                </a:r>
                <a:r>
                  <a:rPr lang="zh-TW" altLang="en-US" sz="2400" dirty="0"/>
                  <a:t>約需要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TW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TW" sz="2400" dirty="0"/>
                  <a:t>log(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TW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TW" sz="2400" dirty="0"/>
                  <a:t>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TW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TW" sz="2400" dirty="0"/>
                  <a:t>log(n)</a:t>
                </a:r>
                <a:r>
                  <a:rPr lang="zh-TW" altLang="en-US" sz="2400" dirty="0"/>
                  <a:t>的時間</a:t>
                </a:r>
                <a:r>
                  <a:rPr lang="en-US" altLang="zh-TW" sz="2400" dirty="0"/>
                  <a:t>)</a:t>
                </a:r>
                <a:r>
                  <a:rPr lang="zh-TW" altLang="en-US" sz="2400" dirty="0"/>
                  <a:t>；找到左右相同的值</a:t>
                </a:r>
                <a:r>
                  <a:rPr lang="en-US" altLang="zh-TW" sz="2400" dirty="0"/>
                  <a:t>(</a:t>
                </a:r>
                <a:r>
                  <a:rPr lang="zh-TW" altLang="en-US" sz="2400" dirty="0"/>
                  <a:t>利用</a:t>
                </a:r>
                <a:r>
                  <a:rPr lang="en-US" altLang="zh-TW" sz="2400" dirty="0"/>
                  <a:t>merge</a:t>
                </a:r>
                <a:r>
                  <a:rPr lang="zh-TW" altLang="en-US" sz="2400" dirty="0"/>
                  <a:t>的方式，約需要</a:t>
                </a:r>
                <a:r>
                  <a:rPr lang="en-US" altLang="zh-TW" sz="2400" dirty="0"/>
                  <a:t>n</a:t>
                </a:r>
                <a:r>
                  <a:rPr lang="zh-TW" altLang="en-US" sz="2400" dirty="0"/>
                  <a:t>的時間</a:t>
                </a:r>
                <a:r>
                  <a:rPr lang="en-US" altLang="zh-TW" sz="2400" dirty="0"/>
                  <a:t>)</a:t>
                </a:r>
                <a:r>
                  <a:rPr lang="zh-TW" altLang="en-US" sz="2400" dirty="0"/>
                  <a:t>並檢查</a:t>
                </a:r>
                <a:r>
                  <a:rPr lang="en-US" altLang="zh-TW" sz="2400" dirty="0" err="1"/>
                  <a:t>a,b,c,d</a:t>
                </a:r>
                <a:r>
                  <a:rPr lang="zh-TW" altLang="en-US" sz="2400" dirty="0"/>
                  <a:t>是否重複</a:t>
                </a:r>
                <a:r>
                  <a:rPr lang="en-US" altLang="zh-TW" sz="2400" dirty="0"/>
                  <a:t>(</a:t>
                </a:r>
                <a:r>
                  <a:rPr lang="zh-TW" altLang="en-US" sz="2400" dirty="0"/>
                  <a:t>每次需要約</a:t>
                </a:r>
                <a:r>
                  <a:rPr lang="en-US" altLang="zh-TW" sz="2400" dirty="0"/>
                  <a:t>n</a:t>
                </a:r>
                <a:r>
                  <a:rPr lang="zh-TW" altLang="en-US" sz="2400" dirty="0"/>
                  <a:t>*</a:t>
                </a:r>
                <a:r>
                  <a:rPr lang="en-US" altLang="zh-TW" sz="2400" dirty="0"/>
                  <a:t>3!=n</a:t>
                </a:r>
                <a:r>
                  <a:rPr lang="zh-TW" altLang="en-US" sz="2400" dirty="0"/>
                  <a:t>的時間</a:t>
                </a:r>
                <a:r>
                  <a:rPr lang="en-US" altLang="zh-TW" sz="2400" dirty="0"/>
                  <a:t>)</a:t>
                </a:r>
                <a:r>
                  <a:rPr lang="zh-TW" altLang="en-US" sz="2400" dirty="0"/>
                  <a:t>，再取</a:t>
                </a:r>
                <a:r>
                  <a:rPr lang="en-US" altLang="zh-TW" sz="2400" dirty="0"/>
                  <a:t>d</a:t>
                </a:r>
                <a:r>
                  <a:rPr lang="zh-TW" altLang="en-US" sz="2400" dirty="0"/>
                  <a:t>最大的那一組合</a:t>
                </a:r>
                <a:r>
                  <a:rPr lang="en-US" altLang="zh-TW" sz="2400" dirty="0"/>
                  <a:t>(</a:t>
                </a:r>
                <a:r>
                  <a:rPr lang="zh-TW" altLang="en-US" sz="2400" dirty="0"/>
                  <a:t>最多需要約</a:t>
                </a:r>
                <a:r>
                  <a:rPr lang="en-US" altLang="zh-TW" sz="2400" dirty="0"/>
                  <a:t>n</a:t>
                </a:r>
                <a:r>
                  <a:rPr lang="zh-TW" altLang="en-US" sz="2400" dirty="0"/>
                  <a:t>的時間</a:t>
                </a:r>
                <a:r>
                  <a:rPr lang="en-US" altLang="zh-TW" sz="2400" dirty="0"/>
                  <a:t>)</a:t>
                </a:r>
                <a:r>
                  <a:rPr lang="zh-TW" altLang="en-US" sz="2400" dirty="0"/>
                  <a:t>即為答案。</a:t>
                </a:r>
                <a:r>
                  <a:rPr lang="en-US" altLang="zh-TW" sz="2400" dirty="0"/>
                  <a:t>O(n)=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TW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TW" sz="2400" dirty="0"/>
                  <a:t>log(n) +</a:t>
                </a:r>
                <a:r>
                  <a:rPr lang="en-US" altLang="zh-TW" sz="2400" dirty="0" err="1"/>
                  <a:t>n+n+n</a:t>
                </a:r>
                <a:r>
                  <a:rPr lang="en-US" altLang="zh-TW" sz="2400" dirty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TW" sz="2400" dirty="0"/>
                  <a:t>log(n)</a:t>
                </a:r>
                <a:r>
                  <a:rPr lang="zh-TW" altLang="en-US" sz="2400" dirty="0"/>
                  <a:t>。</a:t>
                </a:r>
                <a:endParaRPr lang="zh-TW" altLang="en-US" dirty="0"/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AA38FD97-5B5D-4247-BE68-66DDE849728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8" t="-1835" r="-2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E635401-1F1F-4919-9DC2-5C24E585A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2710BB-7D26-4B2D-AE8C-F934658CB551}" type="slidenum">
              <a:rPr kumimoji="0" lang="zh-TW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E4A8"/>
                </a:solidFill>
                <a:effectLst/>
                <a:uLnTx/>
                <a:uFillTx/>
                <a:latin typeface="Tahoma"/>
                <a:ea typeface="標楷體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E4A8"/>
              </a:solidFill>
              <a:effectLst/>
              <a:uLnTx/>
              <a:uFillTx/>
              <a:latin typeface="Tahoma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5584249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2679</TotalTime>
  <Words>812</Words>
  <Application>Microsoft Office PowerPoint</Application>
  <PresentationFormat>寬螢幕</PresentationFormat>
  <Paragraphs>106</Paragraphs>
  <Slides>5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Tahoma</vt:lpstr>
      <vt:lpstr>Times New Roman</vt:lpstr>
      <vt:lpstr>Wingdings</vt:lpstr>
      <vt:lpstr>Blends</vt:lpstr>
      <vt:lpstr>10125: Sumsets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明霖 蔡</dc:creator>
  <cp:lastModifiedBy>明霖 蔡</cp:lastModifiedBy>
  <cp:revision>25</cp:revision>
  <dcterms:created xsi:type="dcterms:W3CDTF">2021-03-28T18:01:52Z</dcterms:created>
  <dcterms:modified xsi:type="dcterms:W3CDTF">2021-04-11T13:52:25Z</dcterms:modified>
</cp:coreProperties>
</file>