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6832600" cy="99631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zh-TW" sz="4400" spc="-1" strike="noStrike">
                <a:latin typeface="Arial"/>
              </a:rPr>
              <a:t>請按這裡移動投影片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zh-TW" sz="2000" spc="-1" strike="noStrike">
                <a:latin typeface="Arial"/>
              </a:rPr>
              <a:t>請按這裡編輯備註格式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&lt;頁首&gt;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&lt;日期/時間&gt;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&lt;頁尾&gt;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A6A78234-8715-4D9A-A0E8-36469DA90C74}" type="slidenum">
              <a:rPr b="0" lang="en-US" sz="1400" spc="-1" strike="noStrike">
                <a:latin typeface="Times New Roman"/>
              </a:rPr>
              <a:t>&lt;編號&gt;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871800" y="9464760"/>
            <a:ext cx="2959560" cy="497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fld id="{AB61E15D-B51C-407F-A891-B4333A3C9FE0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2a6099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600" cy="3734280"/>
          </a:xfrm>
          <a:prstGeom prst="rect">
            <a:avLst/>
          </a:prstGeom>
        </p:spPr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040" cy="4482000"/>
          </a:xfrm>
          <a:prstGeom prst="rect">
            <a:avLst/>
          </a:prstGeom>
        </p:spPr>
        <p:txBody>
          <a:bodyPr lIns="91800" rIns="918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3871800" y="9464760"/>
            <a:ext cx="2959560" cy="497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1800" rIns="91800" tIns="46080" bIns="46080" anchor="b">
            <a:no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fld id="{E4B565D5-A619-43ED-BBB8-E05F4A461F5F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2a6099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600" cy="3734280"/>
          </a:xfrm>
          <a:prstGeom prst="rect">
            <a:avLst/>
          </a:prstGeom>
        </p:spPr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040" cy="4482000"/>
          </a:xfrm>
          <a:prstGeom prst="rect">
            <a:avLst/>
          </a:prstGeom>
        </p:spPr>
        <p:txBody>
          <a:bodyPr lIns="91800" rIns="91800" tIns="46080" bIns="4608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zh-TW" sz="4400" spc="-1" strike="noStrike">
                <a:latin typeface="Arial"/>
              </a:rPr>
              <a:t>請按這裡編輯題名文</a:t>
            </a:r>
            <a:r>
              <a:rPr b="0" lang="zh-TW" sz="4400" spc="-1" strike="noStrike">
                <a:latin typeface="Arial"/>
              </a:rPr>
              <a:t>字格式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3200" spc="-1" strike="noStrike">
                <a:latin typeface="Arial"/>
              </a:rPr>
              <a:t>請按這裡編輯大綱文字格式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800" spc="-1" strike="noStrike">
                <a:latin typeface="Arial"/>
              </a:rPr>
              <a:t>第二個大綱層次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400" spc="-1" strike="noStrike">
                <a:latin typeface="Arial"/>
              </a:rPr>
              <a:t>第三個大綱層次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000" spc="-1" strike="noStrike">
                <a:latin typeface="Arial"/>
              </a:rPr>
              <a:t>第四個大綱層次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latin typeface="Arial"/>
              </a:rPr>
              <a:t>第五個大綱層次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latin typeface="Arial"/>
              </a:rPr>
              <a:t>第六個大綱層次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latin typeface="Arial"/>
              </a:rPr>
              <a:t>第七個大綱層次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8168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fld id="{A6FDD9DE-B030-49D9-91AB-F85DDF88FD3B}" type="slidenum">
              <a:rPr b="0" lang="en-US" sz="1400" spc="-1" strike="noStrike">
                <a:solidFill>
                  <a:srgbClr val="00e4a8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2a6099"/>
              </a:solidFill>
              <a:latin typeface="Times New Roman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0" y="380880"/>
            <a:ext cx="914328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tabLst>
                <a:tab algn="l" pos="408240"/>
              </a:tabLst>
            </a:pPr>
            <a:r>
              <a:rPr b="1" lang="en-US" sz="4400" spc="-1" strike="noStrike">
                <a:solidFill>
                  <a:srgbClr val="333399"/>
                </a:solidFill>
                <a:latin typeface="Times New Roman"/>
                <a:ea typeface="標楷體"/>
              </a:rPr>
              <a:t>11353: A Different Kind of Sorting</a:t>
            </a:r>
            <a:endParaRPr b="0" lang="en-US" sz="4400" spc="-1" strike="noStrike">
              <a:solidFill>
                <a:srgbClr val="2a6099"/>
              </a:solidFill>
              <a:latin typeface="Times New Roman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380880" y="1447920"/>
            <a:ext cx="8076240" cy="478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408240"/>
              </a:tabLst>
            </a:pPr>
            <a:r>
              <a:rPr b="0" lang="en-US" sz="2400" spc="-1" strike="noStrike">
                <a:solidFill>
                  <a:srgbClr val="ff0000"/>
                </a:solidFill>
                <a:latin typeface="Times New Roman"/>
                <a:ea typeface="標楷體"/>
              </a:rPr>
              <a:t>★★★☆☆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新細明體"/>
              </a:rPr>
              <a:t>Contest Volumes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11353: A Different Kind of Sorting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解題者：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楊志璿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解題日期：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2021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4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22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日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題意：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排序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[1, 200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萬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]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，依據質因數個數穩定升冪排列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例如：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20=2*2*5, 35=5*7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，所以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35 &lt; 20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。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給索引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k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，輸出排序後的第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k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項。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781680" y="6324480"/>
            <a:ext cx="190404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fld id="{A99E7DA9-9AFC-4D66-AD96-FEDE73577027}" type="slidenum">
              <a:rPr b="0" lang="en-US" sz="1400" spc="-1" strike="noStrike">
                <a:solidFill>
                  <a:srgbClr val="00e4a8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2a6099"/>
              </a:solidFill>
              <a:latin typeface="Times New Roman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380880" y="685800"/>
            <a:ext cx="8076240" cy="562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題意範例：</a:t>
            </a:r>
            <a:r>
              <a:rPr b="0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1 2 3 4 0 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Case 1: 1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Case 2: 2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Case 3: 3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Case 4: 5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DP,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篩法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篩法：從頭掃，如果他是質數，就把這數的所有倍數都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>
              <a:lnSpc>
                <a:spcPct val="90000"/>
              </a:lnSpc>
              <a:spcBef>
                <a:spcPts val="479"/>
              </a:spcBef>
              <a:tabLst>
                <a:tab algn="l" pos="40824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dp[i * j].val = dp[i].val + dp[j].val;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然後根據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dp[i].val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排序即可。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解法範例：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1 2 3 4 5 6 7 8 9 10 11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1 1 1 2 1 2 1 3 2  2   1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16880" y="405360"/>
            <a:ext cx="8076240" cy="562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Bef>
                <a:spcPts val="479"/>
              </a:spcBef>
              <a:tabLst>
                <a:tab algn="l" pos="408240"/>
              </a:tabLst>
            </a:pP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algn="l" pos="408240"/>
              </a:tabLst>
            </a:pPr>
            <a:r>
              <a:rPr b="1" lang="zh-TW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討論：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m = x*y = ppqqrr -&gt; 3+3 = 6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x = p*p*q -&gt; 3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y = q*r*r →3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24 ?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dp[1] = 1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dp[2] = 1, dp[2*2] = dp[2]+dp[2], dp[2*3]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!=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dp[2]+dp[3]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dp[2*6]=dp[2]+dp[6]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dp[2*12]=dp[2]*dp[12]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dp[3] = 1, dp[3*2]=dp[3]+dp[2], ...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dp[3*8]=dp[3]+dp[8]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pPr marL="343080" indent="-342000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532880" y="481320"/>
            <a:ext cx="5667120" cy="5818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1 1 0 2 0 0 0 0 0 0 0 0 0 0 0 0 0 0 0 0 0 0 0 0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1 1 0 2 0 1 0 0 0 0 0 0 0 0 0 0 0 0 0 0 0 0 0 0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1 1 0 2 0 1 0 3 0 0 0 0 0 0 0 0 0 0 0 0 0 0 0 0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1 1 0 2 0 1 0 3 0 1 0 0 0 0 0 0 0 0 0 0 0 0 0 0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1 1 0 2 0 1 0 3 0 1 0 2 0 0 0 0 0 0 0 0 0 0 0 0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1 1 0 2 0 1 0 3 0 1 0 2 0 1 0 0 0 0 0 0 0 0 0 0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1 1 0 2 0 1 0 3 0 1 0 2 0 1 0 4 0 0 0 0 0 0 0 0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1 1 0 2 0 1 0 3 0 1 0 2 0 1 0 4 0 1 0 0 0 0 0 0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1 1 0 2 0 1 0 3 0 1 0 2 0 1 0 4 0 1 0 2 0 0 0 0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1 1 0 2 0 1 0 3 0 1 0 2 0 1 0 4 0 1 0 2 0 1 0 0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1 1 0 2 0 1 0 3 0 1 0 2 0 1 0 4 0 1 0 2 0 1 0 3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1 1 1 2 0 2 0 3 0 1 0 2 0 1 0 4 0 1 0 2 0 1 0 3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1 1 1 2 0 2 0 3 2 1 0 2 0 1 0 4 0 1 0 2 0 1 0 3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1 1 1 2 0 2 0 3 2 1 0 3 0 1 0 4 0 1 0 2 0 1 0 3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1 1 1 2 0 2 0 3 2 1 0 3 0 1 1 4 0 1 0 2 0 1 0 3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1 1 1 2 0 2 0 3 2 1 0 3 0 1 1 4 0 3 0 2 0 1 0 3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1 1 1 2 0 2 0 3 2 1 0 3 0 1 1 4 0 3 0 2 1 1 0 3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1440000" y="33120"/>
            <a:ext cx="5667120" cy="7166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1 1 1 2 0 2 0 3 2 1 0 3 0 1 1 4 0 3 0 2 1 1 0 4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1 1 1 2 1 2 0 3 2 2 0 3 0 1 1 4 0 3 0 2 1 1 0 4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1 1 1 2 1 2 0 3 2 2 0 3 0 1 2 4 0 3 0 2 1 1 0 4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1 1 1 2 1 2 0 3 2 2 0 3 0 1 2 4 0 3 0 3 1 1 0 4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1 1 1 2 1 2 0 3 2 2 0 3 0 1 2 4 0 3 0 3 1 1 0 4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1 1 1 2 1 2 0 3 2 2 0 3 0 1 2 4 0 3 0 3 1 1 0 4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1 1 1 2 1 2 0 3 2 2 0 3 0 1 2 4 0 3 0 3 1 1 0 4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1 1 1 2 1 2 1 3 2 2 0 3 0 2 2 4 0 3 0 3 1 1 0 4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1 1 1 2 1 2 1 3 2 2 0 3 0 2 2 4 0 3 0 3 2 1 0 4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1 1 1 2 1 2 1 3 2 2 0 3 0 2 2 4 0 3 0 3 2 1 0 4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1 1 1 2 1 2 1 3 2 2 0 3 0 2 2 4 0 3 0 3 2 1 0 4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1 1 1 2 1 2 1 3 2 2 0 3 0 2 2 4 0 3 0 3 2 1 0 4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1 1 1 2 1 2 1 3 2 2 0 3 0 2 2 4 0 3 0 3 2 1 0 4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1 1 1 2 1 2 1 3 2 2 1 3 0 2 2 4 0 3 0 3 2 2 0 4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1 1 1 2 1 2 1 3 2 2 1 3 0 2 2 4 0 3 0 3 2 2 0 4 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  <a:p>
            <a:r>
              <a:rPr b="0" lang="en-US" sz="2400" spc="-1" strike="noStrike">
                <a:solidFill>
                  <a:srgbClr val="2a6099"/>
                </a:solidFill>
                <a:latin typeface="Times New Roman"/>
              </a:rPr>
              <a:t>1 1 1 2 1 2 1 3 2 2 1 3 1 2 2 4 1 3 1 3 2 2 1 4</a:t>
            </a:r>
            <a:endParaRPr b="0" lang="en-US" sz="2400" spc="-1" strike="noStrike">
              <a:solidFill>
                <a:srgbClr val="2a6099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4594</TotalTime>
  <Application>LibreOffice/7.0.5.2$Linux_X86_64 LibreOffice_project/64390860c6cd0aca4beafafcfd84613dd9dfb63a</Application>
  <AppVersion>15.0000</AppVersion>
  <Words>282</Words>
  <Paragraphs>18</Paragraphs>
  <Company>nsysu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cby</dc:creator>
  <dc:description/>
  <dc:language>en-US</dc:language>
  <cp:lastModifiedBy/>
  <dcterms:modified xsi:type="dcterms:W3CDTF">2021-04-23T21:42:00Z</dcterms:modified>
  <cp:revision>113</cp:revision>
  <dc:subject/>
  <dc:title>chap 3 Greedy methods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如螢幕大小 (4:3)</vt:lpwstr>
  </property>
  <property fmtid="{D5CDD505-2E9C-101B-9397-08002B2CF9AE}" pid="4" name="Slides">
    <vt:i4>2</vt:i4>
  </property>
</Properties>
</file>