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11" r:id="rId2"/>
    <p:sldId id="309" r:id="rId3"/>
    <p:sldId id="310" r:id="rId4"/>
    <p:sldId id="313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FF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33" autoAdjust="0"/>
    <p:restoredTop sz="92120" autoAdjust="0"/>
  </p:normalViewPr>
  <p:slideViewPr>
    <p:cSldViewPr>
      <p:cViewPr varScale="1">
        <p:scale>
          <a:sx n="86" d="100"/>
          <a:sy n="86" d="100"/>
        </p:scale>
        <p:origin x="146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211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2021/5/11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12544: Beehives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 ★ 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12544: Beehives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+mn-ea"/>
              </a:rPr>
              <a:t>黃兆延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+mn-ea"/>
              </a:rPr>
              <a:t>給定</a:t>
            </a:r>
            <a:r>
              <a:rPr lang="en-US" altLang="zh-TW" sz="2400" dirty="0">
                <a:latin typeface="+mn-ea"/>
              </a:rPr>
              <a:t>n</a:t>
            </a:r>
            <a:r>
              <a:rPr lang="zh-TW" altLang="en-US" sz="2400" dirty="0">
                <a:latin typeface="+mn-ea"/>
              </a:rPr>
              <a:t>棵樹，跟</a:t>
            </a:r>
            <a:r>
              <a:rPr lang="en-US" altLang="zh-TW" sz="2400" dirty="0">
                <a:latin typeface="+mn-ea"/>
              </a:rPr>
              <a:t>m</a:t>
            </a:r>
            <a:r>
              <a:rPr lang="zh-TW" altLang="en-US" sz="2400" dirty="0">
                <a:latin typeface="+mn-ea"/>
              </a:rPr>
              <a:t>個路徑，路徑的兩端點為不同的</a:t>
            </a: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>
                <a:latin typeface="+mn-ea"/>
              </a:rPr>
              <a:t>兩棵樹，路徑並沒有方向的差別。並且不會有重複</a:t>
            </a:r>
            <a:r>
              <a:rPr lang="en-US" altLang="zh-TW" sz="2400" dirty="0">
                <a:latin typeface="+mn-ea"/>
              </a:rPr>
              <a:t>	</a:t>
            </a:r>
            <a:r>
              <a:rPr lang="zh-TW" altLang="en-US" sz="2400" dirty="0">
                <a:latin typeface="+mn-ea"/>
              </a:rPr>
              <a:t>的路徑。目標為找到所有路徑可形成節點最少的環，</a:t>
            </a:r>
            <a:endParaRPr lang="en-US" altLang="zh-TW" sz="2400" dirty="0">
              <a:latin typeface="+mn-ea"/>
            </a:endParaRPr>
          </a:p>
          <a:p>
            <a:pPr marL="457200" lvl="1" indent="0" eaLnBrk="1" hangingPunct="1">
              <a:buNone/>
            </a:pPr>
            <a:r>
              <a:rPr lang="en-US" altLang="zh-TW" sz="2000" dirty="0">
                <a:latin typeface="+mn-ea"/>
              </a:rPr>
              <a:t>	</a:t>
            </a:r>
            <a:r>
              <a:rPr lang="zh-TW" altLang="en-US" sz="2400" dirty="0">
                <a:latin typeface="+mn-ea"/>
                <a:cs typeface="+mn-cs"/>
              </a:rPr>
              <a:t>如果樹小於</a:t>
            </a:r>
            <a:r>
              <a:rPr lang="en-US" altLang="zh-TW" sz="2400" dirty="0">
                <a:latin typeface="+mn-ea"/>
                <a:cs typeface="+mn-cs"/>
              </a:rPr>
              <a:t>3</a:t>
            </a:r>
            <a:r>
              <a:rPr lang="zh-TW" altLang="en-US" sz="2400" dirty="0">
                <a:latin typeface="+mn-ea"/>
                <a:cs typeface="+mn-cs"/>
              </a:rPr>
              <a:t>則</a:t>
            </a:r>
            <a:r>
              <a:rPr lang="en-US" altLang="zh-TW" sz="2400" dirty="0">
                <a:latin typeface="+mn-ea"/>
                <a:cs typeface="+mn-cs"/>
              </a:rPr>
              <a:t>output</a:t>
            </a:r>
            <a:r>
              <a:rPr lang="zh-TW" altLang="en-US" sz="2400" dirty="0">
                <a:latin typeface="+mn-ea"/>
                <a:cs typeface="+mn-cs"/>
              </a:rPr>
              <a:t> </a:t>
            </a:r>
            <a:r>
              <a:rPr lang="en-US" altLang="zh-TW" sz="2400" dirty="0">
                <a:latin typeface="+mn-ea"/>
                <a:cs typeface="+mn-cs"/>
              </a:rPr>
              <a:t>impossible </a:t>
            </a:r>
            <a:r>
              <a:rPr lang="zh-TW" altLang="en-US" sz="2400" dirty="0">
                <a:latin typeface="+mn-ea"/>
                <a:cs typeface="+mn-cs"/>
              </a:rPr>
              <a:t>相反則印出最小的</a:t>
            </a:r>
            <a:r>
              <a:rPr lang="en-US" altLang="zh-TW" sz="2400" dirty="0">
                <a:latin typeface="+mn-ea"/>
                <a:cs typeface="+mn-cs"/>
              </a:rPr>
              <a:t>	</a:t>
            </a:r>
            <a:r>
              <a:rPr lang="zh-TW" altLang="en-US" sz="2400" dirty="0">
                <a:latin typeface="+mn-ea"/>
                <a:cs typeface="+mn-cs"/>
              </a:rPr>
              <a:t>樹的數量。</a:t>
            </a:r>
            <a:endParaRPr lang="en-US" altLang="zh-TW" sz="2400" dirty="0">
              <a:latin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30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b="1" dirty="0">
                <a:latin typeface="Times New Roman" panose="02020603050405020304" pitchFamily="18" charset="0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3 3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0 1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1 2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2 0		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16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0 1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5 6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b="1" dirty="0">
                <a:latin typeface="Times New Roman" panose="02020603050405020304" pitchFamily="18" charset="0"/>
              </a:rPr>
              <a:t>	</a:t>
            </a:r>
            <a:r>
              <a:rPr lang="en-US" altLang="zh-TW" sz="1600" dirty="0">
                <a:latin typeface="Times New Roman" panose="02020603050405020304" pitchFamily="18" charset="0"/>
              </a:rPr>
              <a:t>0 1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1 2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1 3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2 3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0 4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3 4</a:t>
            </a:r>
            <a:r>
              <a:rPr lang="en-US" altLang="zh-TW" sz="1600" b="1" dirty="0">
                <a:latin typeface="Times New Roman" panose="02020603050405020304" pitchFamily="18" charset="0"/>
              </a:rPr>
              <a:t>	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b="1" dirty="0">
                <a:latin typeface="Times New Roman" panose="02020603050405020304" pitchFamily="18" charset="0"/>
              </a:rPr>
              <a:t>	</a:t>
            </a:r>
            <a:r>
              <a:rPr lang="en-US" altLang="zh-TW" sz="1600" dirty="0">
                <a:latin typeface="Times New Roman" panose="02020603050405020304" pitchFamily="18" charset="0"/>
              </a:rPr>
              <a:t>Case 1:3 	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Case 2:impossible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	Case 3:3</a:t>
            </a: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260FA295-A5C0-9440-A9F5-35F1C50E9F54}"/>
              </a:ext>
            </a:extLst>
          </p:cNvPr>
          <p:cNvSpPr/>
          <p:nvPr/>
        </p:nvSpPr>
        <p:spPr bwMode="auto">
          <a:xfrm>
            <a:off x="5868144" y="1588622"/>
            <a:ext cx="576064" cy="638510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ysClr val="windowText" lastClr="000000"/>
                </a:solidFill>
                <a:latin typeface="Tahoma" pitchFamily="34" charset="0"/>
                <a:ea typeface="新細明體" pitchFamily="18" charset="-120"/>
              </a:rPr>
              <a:t>1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BAE300A4-B59C-C14E-BC51-5D1CA4CED576}"/>
              </a:ext>
            </a:extLst>
          </p:cNvPr>
          <p:cNvSpPr/>
          <p:nvPr/>
        </p:nvSpPr>
        <p:spPr bwMode="auto">
          <a:xfrm>
            <a:off x="7446268" y="1588622"/>
            <a:ext cx="576064" cy="63851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ysClr val="windowText" lastClr="000000"/>
                </a:solidFill>
                <a:latin typeface="Tahoma" pitchFamily="34" charset="0"/>
                <a:ea typeface="新細明體" pitchFamily="18" charset="-120"/>
              </a:rPr>
              <a:t>2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133C653C-A6BE-A34B-8DCF-FB5AEBFF102F}"/>
              </a:ext>
            </a:extLst>
          </p:cNvPr>
          <p:cNvSpPr/>
          <p:nvPr/>
        </p:nvSpPr>
        <p:spPr bwMode="auto">
          <a:xfrm>
            <a:off x="4283968" y="3109745"/>
            <a:ext cx="576064" cy="638510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ysClr val="windowText" lastClr="000000"/>
                </a:solidFill>
                <a:latin typeface="Tahoma" pitchFamily="34" charset="0"/>
                <a:ea typeface="新細明體" pitchFamily="18" charset="-120"/>
              </a:rPr>
              <a:t>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166351D0-DD46-BF40-8269-AE73B9326E81}"/>
              </a:ext>
            </a:extLst>
          </p:cNvPr>
          <p:cNvSpPr/>
          <p:nvPr/>
        </p:nvSpPr>
        <p:spPr bwMode="auto">
          <a:xfrm>
            <a:off x="7446268" y="3061996"/>
            <a:ext cx="576064" cy="638510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ysClr val="windowText" lastClr="000000"/>
                </a:solidFill>
                <a:latin typeface="Tahoma" pitchFamily="34" charset="0"/>
                <a:ea typeface="新細明體" pitchFamily="18" charset="-120"/>
              </a:rPr>
              <a:t>3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1F608F05-B300-CC43-9F2F-66F855B2DE9B}"/>
              </a:ext>
            </a:extLst>
          </p:cNvPr>
          <p:cNvSpPr/>
          <p:nvPr/>
        </p:nvSpPr>
        <p:spPr bwMode="auto">
          <a:xfrm>
            <a:off x="5868144" y="3129954"/>
            <a:ext cx="576064" cy="638510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ysClr val="windowText" lastClr="000000"/>
                </a:solidFill>
                <a:latin typeface="Tahoma" pitchFamily="34" charset="0"/>
                <a:ea typeface="新細明體" pitchFamily="18" charset="-120"/>
              </a:rPr>
              <a:t>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3164D49F-A688-5C46-8561-7C6400D98E51}"/>
              </a:ext>
            </a:extLst>
          </p:cNvPr>
          <p:cNvCxnSpPr>
            <a:stCxn id="15" idx="7"/>
            <a:endCxn id="2" idx="3"/>
          </p:cNvCxnSpPr>
          <p:nvPr/>
        </p:nvCxnSpPr>
        <p:spPr bwMode="auto">
          <a:xfrm flipV="1">
            <a:off x="4775669" y="2133624"/>
            <a:ext cx="1176838" cy="10696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0D03B69F-85B8-1C4D-9694-56A4A1E3D658}"/>
              </a:ext>
            </a:extLst>
          </p:cNvPr>
          <p:cNvCxnSpPr>
            <a:endCxn id="13" idx="2"/>
          </p:cNvCxnSpPr>
          <p:nvPr/>
        </p:nvCxnSpPr>
        <p:spPr bwMode="auto">
          <a:xfrm>
            <a:off x="6444208" y="1907877"/>
            <a:ext cx="10020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7264433-7C96-934B-9B5C-9CFFC0CE5315}"/>
              </a:ext>
            </a:extLst>
          </p:cNvPr>
          <p:cNvCxnSpPr>
            <a:cxnSpLocks/>
            <a:stCxn id="2" idx="5"/>
            <a:endCxn id="16" idx="1"/>
          </p:cNvCxnSpPr>
          <p:nvPr/>
        </p:nvCxnSpPr>
        <p:spPr bwMode="auto">
          <a:xfrm>
            <a:off x="6359845" y="2133624"/>
            <a:ext cx="1170786" cy="10218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4B209030-A725-4F4F-9FE4-D3FCF057FBBB}"/>
              </a:ext>
            </a:extLst>
          </p:cNvPr>
          <p:cNvCxnSpPr>
            <a:cxnSpLocks/>
            <a:stCxn id="13" idx="4"/>
            <a:endCxn id="16" idx="0"/>
          </p:cNvCxnSpPr>
          <p:nvPr/>
        </p:nvCxnSpPr>
        <p:spPr bwMode="auto">
          <a:xfrm>
            <a:off x="7734300" y="2227132"/>
            <a:ext cx="0" cy="83486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50CC3112-FD14-D342-AFAA-BC8E1AF1C84D}"/>
              </a:ext>
            </a:extLst>
          </p:cNvPr>
          <p:cNvCxnSpPr>
            <a:cxnSpLocks/>
            <a:stCxn id="17" idx="6"/>
            <a:endCxn id="16" idx="2"/>
          </p:cNvCxnSpPr>
          <p:nvPr/>
        </p:nvCxnSpPr>
        <p:spPr bwMode="auto">
          <a:xfrm flipV="1">
            <a:off x="6444208" y="3381251"/>
            <a:ext cx="1002060" cy="679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91F92C99-977E-DA45-B3BE-27DA18C56741}"/>
              </a:ext>
            </a:extLst>
          </p:cNvPr>
          <p:cNvCxnSpPr>
            <a:cxnSpLocks/>
            <a:endCxn id="17" idx="2"/>
          </p:cNvCxnSpPr>
          <p:nvPr/>
        </p:nvCxnSpPr>
        <p:spPr bwMode="auto">
          <a:xfrm>
            <a:off x="4864404" y="3429000"/>
            <a:ext cx="1003740" cy="2020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CBD2D23E-530D-5749-83C2-0EA6A4DA2129}"/>
              </a:ext>
            </a:extLst>
          </p:cNvPr>
          <p:cNvSpPr txBox="1"/>
          <p:nvPr/>
        </p:nvSpPr>
        <p:spPr>
          <a:xfrm>
            <a:off x="4303833" y="4207597"/>
            <a:ext cx="37184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</a:rPr>
              <a:t>0 &gt; 1 &gt; 3 &gt; 4 &gt; 0	4</a:t>
            </a:r>
          </a:p>
          <a:p>
            <a:r>
              <a:rPr lang="en-US" altLang="zh-TW" dirty="0">
                <a:solidFill>
                  <a:schemeClr val="accent2"/>
                </a:solidFill>
                <a:highlight>
                  <a:srgbClr val="000000"/>
                </a:highlight>
                <a:latin typeface="Times New Roman" panose="02020603050405020304" pitchFamily="18" charset="0"/>
              </a:rPr>
              <a:t>0 &gt; 1 &gt; 2 &gt; 3 &gt; 4 &gt; 0	5</a:t>
            </a:r>
          </a:p>
          <a:p>
            <a:r>
              <a:rPr lang="en-US" altLang="zh-TW" dirty="0">
                <a:solidFill>
                  <a:srgbClr val="E600FF"/>
                </a:solidFill>
                <a:latin typeface="Times New Roman" panose="02020603050405020304" pitchFamily="18" charset="0"/>
              </a:rPr>
              <a:t>1 &gt; 2 &gt; 3 &gt; 1 		3</a:t>
            </a:r>
          </a:p>
          <a:p>
            <a:endParaRPr lang="en-US" altLang="zh-TW" dirty="0">
              <a:solidFill>
                <a:srgbClr val="E600FF"/>
              </a:solidFill>
              <a:latin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</a:rPr>
              <a:t>Answer : Case 3: 3</a:t>
            </a:r>
          </a:p>
          <a:p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kumimoji="1"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2AFF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2AFF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B2A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F96652B-6103-0344-93E6-0D4186B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9670E56-D8E0-E144-8DDB-93E7F274D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76672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kern="0" dirty="0">
                <a:latin typeface="Times New Roman" panose="02020603050405020304" pitchFamily="18" charset="0"/>
              </a:rPr>
              <a:t>利用</a:t>
            </a:r>
            <a:r>
              <a:rPr lang="en-US" altLang="zh-TW" sz="2400" kern="0" dirty="0">
                <a:latin typeface="Times New Roman" panose="02020603050405020304" pitchFamily="18" charset="0"/>
              </a:rPr>
              <a:t>BFS</a:t>
            </a:r>
            <a:r>
              <a:rPr lang="zh-TW" altLang="en-US" sz="2400" kern="0" dirty="0">
                <a:latin typeface="Times New Roman" panose="02020603050405020304" pitchFamily="18" charset="0"/>
              </a:rPr>
              <a:t>演算法，時間複雜度為</a:t>
            </a:r>
            <a:r>
              <a:rPr lang="en-US" altLang="zh-TW" sz="2400" kern="0" dirty="0">
                <a:latin typeface="Times New Roman" panose="02020603050405020304" pitchFamily="18" charset="0"/>
              </a:rPr>
              <a:t>O(n^2)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5 6	0 &gt; 1,4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0 1	1 &gt; 0,1,2,3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1 2	2 &gt; 1,3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1 3	4 &gt; 0,3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2 3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0 4		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3 4</a:t>
            </a:r>
            <a:endParaRPr lang="en-US" altLang="zh-TW" sz="16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029065B-D66A-7E4C-BA75-019C2CF9873F}"/>
              </a:ext>
            </a:extLst>
          </p:cNvPr>
          <p:cNvSpPr txBox="1"/>
          <p:nvPr/>
        </p:nvSpPr>
        <p:spPr>
          <a:xfrm>
            <a:off x="3635896" y="1556792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Queue:</a:t>
            </a:r>
          </a:p>
          <a:p>
            <a:r>
              <a:rPr lang="en-US" altLang="zh-TW" dirty="0"/>
              <a:t>0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en-US" altLang="zh-TW" dirty="0"/>
              <a:t>1 4</a:t>
            </a:r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B2FE31A2-4AFE-DE48-90A7-DA0E6EAB671E}"/>
              </a:ext>
            </a:extLst>
          </p:cNvPr>
          <p:cNvSpPr/>
          <p:nvPr/>
        </p:nvSpPr>
        <p:spPr bwMode="auto">
          <a:xfrm>
            <a:off x="3347864" y="3148654"/>
            <a:ext cx="576064" cy="638510"/>
          </a:xfrm>
          <a:prstGeom prst="ellips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dirty="0">
                <a:solidFill>
                  <a:sysClr val="windowText" lastClr="000000"/>
                </a:solidFill>
                <a:latin typeface="Tahoma" pitchFamily="34" charset="0"/>
                <a:ea typeface="新細明體" pitchFamily="18" charset="-120"/>
              </a:rPr>
              <a:t>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549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F96652B-6103-0344-93E6-0D4186B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9670E56-D8E0-E144-8DDB-93E7F274D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76672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zh-TW" sz="2400" kern="0" dirty="0">
                <a:latin typeface="Times New Roman" panose="02020603050405020304" pitchFamily="18" charset="0"/>
              </a:rPr>
              <a:t>一開始使用</a:t>
            </a:r>
            <a:r>
              <a:rPr lang="en-US" altLang="zh-TW" sz="2400" kern="0" dirty="0">
                <a:latin typeface="Times New Roman" panose="02020603050405020304" pitchFamily="18" charset="0"/>
              </a:rPr>
              <a:t>DFS</a:t>
            </a:r>
            <a:r>
              <a:rPr lang="zh-TW" altLang="zh-TW" sz="2400" kern="0" dirty="0">
                <a:latin typeface="Times New Roman" panose="02020603050405020304" pitchFamily="18" charset="0"/>
              </a:rPr>
              <a:t>結果時間超過，後面改用</a:t>
            </a:r>
            <a:r>
              <a:rPr lang="en-US" altLang="zh-TW" sz="2400" kern="0" dirty="0">
                <a:latin typeface="Times New Roman" panose="02020603050405020304" pitchFamily="18" charset="0"/>
              </a:rPr>
              <a:t>BFS</a:t>
            </a:r>
            <a:r>
              <a:rPr lang="zh-TW" altLang="zh-TW" sz="2400" kern="0" dirty="0">
                <a:latin typeface="Times New Roman" panose="02020603050405020304" pitchFamily="18" charset="0"/>
              </a:rPr>
              <a:t>才過關，但還是會有重複，所以增加族群的分類，但其實對結果並沒有太大的影響。老師有提出使用</a:t>
            </a:r>
            <a:r>
              <a:rPr lang="en-US" altLang="zh-TW" sz="2400" kern="0" dirty="0">
                <a:latin typeface="Times New Roman" panose="02020603050405020304" pitchFamily="18" charset="0"/>
              </a:rPr>
              <a:t>LCA</a:t>
            </a:r>
            <a:r>
              <a:rPr lang="zh-TW" altLang="zh-TW" sz="2400" kern="0" dirty="0">
                <a:latin typeface="Times New Roman" panose="02020603050405020304" pitchFamily="18" charset="0"/>
              </a:rPr>
              <a:t>演算法的方式，這樣就可以只執行一次</a:t>
            </a:r>
            <a:r>
              <a:rPr lang="en-US" altLang="zh-TW" sz="2400" kern="0" dirty="0" err="1">
                <a:latin typeface="Times New Roman" panose="02020603050405020304" pitchFamily="18" charset="0"/>
              </a:rPr>
              <a:t>bfs</a:t>
            </a:r>
            <a:r>
              <a:rPr lang="zh-TW" altLang="zh-TW" sz="2400" kern="0" dirty="0">
                <a:latin typeface="Times New Roman" panose="02020603050405020304" pitchFamily="18" charset="0"/>
              </a:rPr>
              <a:t>而不用再使用迴圈來跑。能大幅減少運算的時間。</a:t>
            </a:r>
          </a:p>
          <a:p>
            <a:pPr eaLnBrk="1" hangingPunct="1">
              <a:lnSpc>
                <a:spcPct val="90000"/>
              </a:lnSpc>
            </a:pP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39295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21130</TotalTime>
  <Words>387</Words>
  <Application>Microsoft Macintosh PowerPoint</Application>
  <PresentationFormat>如螢幕大小 (4:3)</PresentationFormat>
  <Paragraphs>60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12544: Beehives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兆延 黃</cp:lastModifiedBy>
  <cp:revision>119</cp:revision>
  <dcterms:created xsi:type="dcterms:W3CDTF">1601-01-01T00:00:00Z</dcterms:created>
  <dcterms:modified xsi:type="dcterms:W3CDTF">2021-05-11T02:45:23Z</dcterms:modified>
</cp:coreProperties>
</file>